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6" r:id="rId2"/>
    <p:sldId id="328" r:id="rId3"/>
    <p:sldId id="405" r:id="rId4"/>
    <p:sldId id="331" r:id="rId5"/>
    <p:sldId id="411" r:id="rId6"/>
    <p:sldId id="366" r:id="rId7"/>
    <p:sldId id="365" r:id="rId8"/>
    <p:sldId id="407" r:id="rId9"/>
    <p:sldId id="413" r:id="rId10"/>
    <p:sldId id="414" r:id="rId11"/>
    <p:sldId id="415" r:id="rId12"/>
    <p:sldId id="416" r:id="rId13"/>
    <p:sldId id="368" r:id="rId14"/>
    <p:sldId id="393" r:id="rId15"/>
    <p:sldId id="410" r:id="rId16"/>
    <p:sldId id="363" r:id="rId17"/>
    <p:sldId id="394" r:id="rId18"/>
    <p:sldId id="370" r:id="rId19"/>
    <p:sldId id="372" r:id="rId20"/>
    <p:sldId id="375" r:id="rId21"/>
    <p:sldId id="374" r:id="rId22"/>
    <p:sldId id="373" r:id="rId23"/>
    <p:sldId id="377" r:id="rId24"/>
    <p:sldId id="379" r:id="rId25"/>
    <p:sldId id="378" r:id="rId26"/>
    <p:sldId id="382" r:id="rId27"/>
    <p:sldId id="381" r:id="rId28"/>
    <p:sldId id="380" r:id="rId29"/>
    <p:sldId id="383" r:id="rId30"/>
    <p:sldId id="384" r:id="rId31"/>
    <p:sldId id="417" r:id="rId32"/>
    <p:sldId id="412" r:id="rId33"/>
  </p:sldIdLst>
  <p:sldSz cx="9144000" cy="6858000" type="screen4x3"/>
  <p:notesSz cx="6797675" cy="9926638"/>
  <p:embeddedFontLst>
    <p:embeddedFont>
      <p:font typeface="Trebuchet MS Bold" panose="020B0703020202020204" pitchFamily="34" charset="0"/>
      <p:bold r:id="rId36"/>
    </p:embeddedFont>
    <p:embeddedFont>
      <p:font typeface="나눔고딕" panose="020D0604000000000000" pitchFamily="50" charset="-127"/>
      <p:regular r:id="rId37"/>
      <p:bold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Tahoma" panose="020B0604030504040204" pitchFamily="34" charset="0"/>
      <p:regular r:id="rId43"/>
      <p:bold r:id="rId44"/>
    </p:embeddedFont>
    <p:embeddedFont>
      <p:font typeface="나눔손글씨 붓" panose="03060600000000000000" pitchFamily="66" charset="-127"/>
      <p:regular r:id="rId45"/>
    </p:embeddedFont>
    <p:embeddedFont>
      <p:font typeface="나눔고딕 ExtraBold" panose="020D0904000000000000" pitchFamily="50" charset="-127"/>
      <p:bold r:id="rId46"/>
    </p:embeddedFont>
    <p:embeddedFont>
      <p:font typeface="맑은 고딕" panose="020B0503020000020004" pitchFamily="50" charset="-127"/>
      <p:regular r:id="rId47"/>
      <p:bold r:id="rId48"/>
    </p:embeddedFont>
    <p:embeddedFont>
      <p:font typeface="Trebuchet MS" panose="020B0603020202020204" pitchFamily="34" charset="0"/>
      <p:regular r:id="rId49"/>
      <p:bold r:id="rId50"/>
      <p:italic r:id="rId51"/>
      <p:boldItalic r:id="rId52"/>
    </p:embeddedFont>
    <p:embeddedFont>
      <p:font typeface="Cambria Math" panose="02040503050406030204" pitchFamily="18" charset="0"/>
      <p:regular r:id="rId5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00C057"/>
    <a:srgbClr val="00BC00"/>
    <a:srgbClr val="47FF9A"/>
    <a:srgbClr val="D2FADC"/>
    <a:srgbClr val="F5FBEF"/>
    <a:srgbClr val="E5F4D4"/>
    <a:srgbClr val="008E00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34" autoAdjust="0"/>
    <p:restoredTop sz="86460" autoAdjust="0"/>
  </p:normalViewPr>
  <p:slideViewPr>
    <p:cSldViewPr snapToGrid="0" snapToObjects="1">
      <p:cViewPr varScale="1">
        <p:scale>
          <a:sx n="151" d="100"/>
          <a:sy n="151" d="100"/>
        </p:scale>
        <p:origin x="-8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6" d="100"/>
          <a:sy n="116" d="100"/>
        </p:scale>
        <p:origin x="-1212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D6CF754B-715F-814F-AFB7-2BEF650CE478}" type="datetimeFigureOut">
              <a:rPr lang="en-US" smtClean="0"/>
              <a:pPr/>
              <a:t>9/18/2014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D32ADF0F-7C6E-CE4A-A72B-27FE88BFBF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머리글 개체 틀 5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2223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4F8F474-D04C-4CE9-AABE-F409D8CFCB5E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7856301-890B-4D8E-80E5-B85A5F54E15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4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45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3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723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3124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42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62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000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11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2341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7321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479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56301-890B-4D8E-80E5-B85A5F54E158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61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3982" y="2804560"/>
            <a:ext cx="7934346" cy="647700"/>
          </a:xfrm>
        </p:spPr>
        <p:txBody>
          <a:bodyPr>
            <a:normAutofit/>
          </a:bodyPr>
          <a:lstStyle>
            <a:lvl1pPr algn="l">
              <a:defRPr lang="en-US" altLang="ko-KR" sz="3600" b="1" kern="1200" dirty="0"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  <a:cs typeface="Trebuchet MS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886" y="502841"/>
            <a:ext cx="6054746" cy="339194"/>
          </a:xfrm>
        </p:spPr>
        <p:txBody>
          <a:bodyPr>
            <a:normAutofit/>
          </a:bodyPr>
          <a:lstStyle>
            <a:lvl1pPr marL="0" indent="0" algn="l">
              <a:buNone/>
              <a:defRPr lang="en-US" altLang="ko-KR" sz="1600" b="1" kern="1200" dirty="0">
                <a:solidFill>
                  <a:srgbClr val="00C057"/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Click to edit Master subtitle style</a:t>
            </a:r>
            <a:endParaRPr lang="en-US" dirty="0"/>
          </a:p>
        </p:txBody>
      </p:sp>
      <p:pic>
        <p:nvPicPr>
          <p:cNvPr id="15" name="Picture 2" descr="C:\Users\tonnoel\Desktop\u2n_eng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68242" y="3202889"/>
            <a:ext cx="790086" cy="498741"/>
          </a:xfrm>
          <a:prstGeom prst="rect">
            <a:avLst/>
          </a:prstGeom>
          <a:noFill/>
        </p:spPr>
      </p:pic>
      <p:cxnSp>
        <p:nvCxnSpPr>
          <p:cNvPr id="8" name="직선 연결선 7"/>
          <p:cNvCxnSpPr/>
          <p:nvPr userDrawn="1"/>
        </p:nvCxnSpPr>
        <p:spPr>
          <a:xfrm>
            <a:off x="523982" y="0"/>
            <a:ext cx="0" cy="744654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22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etorrent.co.kr/data/mw.cheditor/121018/9da6a45e9817f95789f8b78bcf6cbd79_pTmDMOyemGh4lWkgIUk3L4X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712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2886" y="564362"/>
            <a:ext cx="7934346" cy="956211"/>
          </a:xfrm>
        </p:spPr>
        <p:txBody>
          <a:bodyPr>
            <a:normAutofit/>
          </a:bodyPr>
          <a:lstStyle>
            <a:lvl1pPr algn="l">
              <a:lnSpc>
                <a:spcPts val="2500"/>
              </a:lnSpc>
              <a:defRPr lang="en-US" altLang="ko-KR" sz="3600" b="1" kern="1200" dirty="0">
                <a:solidFill>
                  <a:schemeClr val="bg1"/>
                </a:solidFill>
                <a:effectLst/>
                <a:latin typeface="+mj-ea"/>
                <a:ea typeface="+mj-ea"/>
                <a:cs typeface="Trebuchet MS" pitchFamily="34" charset="0"/>
              </a:defRPr>
            </a:lvl1pPr>
          </a:lstStyle>
          <a:p>
            <a:r>
              <a:rPr lang="en-US" dirty="0" smtClean="0"/>
              <a:t>table of</a:t>
            </a:r>
            <a:br>
              <a:rPr lang="en-US" dirty="0" smtClean="0"/>
            </a:br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886" y="1715190"/>
            <a:ext cx="7934346" cy="4521223"/>
          </a:xfrm>
        </p:spPr>
        <p:txBody>
          <a:bodyPr>
            <a:noAutofit/>
          </a:bodyPr>
          <a:lstStyle>
            <a:lvl1pPr marL="0" indent="0" algn="l">
              <a:buNone/>
              <a:defRPr lang="en-US" altLang="ko-KR" sz="2400" b="1" kern="1200" dirty="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38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ublic.bay.livefilestore.com/y1piXsNmhGZsEy_U3Q5WotswjV0kLo9Av1L20-___FmNVxZQ5cyk8syr8zt-cdj3XuCj5-k_QaMuHbb2OpQpiPIgw/backgroundDefault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886" y="1715190"/>
            <a:ext cx="7934346" cy="4521223"/>
          </a:xfrm>
        </p:spPr>
        <p:txBody>
          <a:bodyPr>
            <a:noAutofit/>
          </a:bodyPr>
          <a:lstStyle>
            <a:lvl1pPr marL="0" indent="0" algn="l">
              <a:buNone/>
              <a:defRPr lang="en-US" altLang="ko-KR" sz="2400" b="1" kern="1200" dirty="0">
                <a:solidFill>
                  <a:schemeClr val="bg1"/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Click to edit Master subtitle style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82886" y="455505"/>
            <a:ext cx="7934346" cy="956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lnSpc>
                <a:spcPts val="2500"/>
              </a:lnSpc>
              <a:spcBef>
                <a:spcPct val="0"/>
              </a:spcBef>
              <a:buNone/>
              <a:defRPr lang="en-US" altLang="ko-KR" sz="3200" b="1" kern="1200" dirty="0">
                <a:solidFill>
                  <a:schemeClr val="bg1"/>
                </a:solidFill>
                <a:effectLst/>
                <a:latin typeface="Trebuchet MS" pitchFamily="34" charset="0"/>
                <a:ea typeface="+mj-ea"/>
                <a:cs typeface="Trebuchet MS" pitchFamily="34" charset="0"/>
              </a:defRPr>
            </a:lvl1pPr>
          </a:lstStyle>
          <a:p>
            <a:r>
              <a:rPr lang="en-US" altLang="ko-KR" dirty="0" smtClean="0">
                <a:latin typeface="+mj-ea"/>
                <a:ea typeface="+mj-ea"/>
              </a:rPr>
              <a:t>Appendix</a:t>
            </a:r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53142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vmware-host\Shared Folders\데스크탑\U2N data\브로셔\브로셔\2차 브로셔 작업 폴더\그림2\bg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91811" y="3778742"/>
            <a:ext cx="7934346" cy="956211"/>
          </a:xfrm>
        </p:spPr>
        <p:txBody>
          <a:bodyPr>
            <a:normAutofit/>
          </a:bodyPr>
          <a:lstStyle>
            <a:lvl1pPr algn="l">
              <a:lnSpc>
                <a:spcPts val="2500"/>
              </a:lnSpc>
              <a:defRPr lang="en-US" altLang="ko-KR" sz="3600" b="1" kern="1200" baseline="0" dirty="0">
                <a:solidFill>
                  <a:schemeClr val="bg1"/>
                </a:solidFill>
                <a:effectLst/>
                <a:latin typeface="+mj-ea"/>
                <a:ea typeface="+mj-ea"/>
                <a:cs typeface="Trebuchet MS" pitchFamily="34" charset="0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030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344" y="555886"/>
            <a:ext cx="8495109" cy="643620"/>
          </a:xfrm>
        </p:spPr>
        <p:txBody>
          <a:bodyPr>
            <a:normAutofit/>
          </a:bodyPr>
          <a:lstStyle>
            <a:lvl1pPr algn="l">
              <a:defRPr lang="en-US" altLang="en-US" sz="2400" b="1" kern="1200" dirty="0">
                <a:solidFill>
                  <a:srgbClr val="00C057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628344" y="898394"/>
            <a:ext cx="0" cy="118152"/>
          </a:xfrm>
          <a:prstGeom prst="line">
            <a:avLst/>
          </a:prstGeom>
          <a:solidFill>
            <a:srgbClr val="00C057"/>
          </a:solidFill>
          <a:ln w="19050">
            <a:solidFill>
              <a:srgbClr val="00C0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2137" y="1452112"/>
            <a:ext cx="8229600" cy="484541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268288" indent="0"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2pPr>
            <a:lvl3pPr marL="538162" indent="0"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3pPr>
            <a:lvl4pPr marL="720725" indent="0"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4pPr>
            <a:lvl5pPr marL="892175" indent="0">
              <a:buFont typeface="Arial" pitchFamily="34" charset="0"/>
              <a:buNone/>
              <a:defRPr 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628252" y="1019972"/>
            <a:ext cx="0" cy="335691"/>
          </a:xfrm>
          <a:prstGeom prst="line">
            <a:avLst/>
          </a:prstGeom>
          <a:solidFill>
            <a:srgbClr val="00C057"/>
          </a:solidFill>
          <a:ln w="19050">
            <a:solidFill>
              <a:srgbClr val="00C057">
                <a:alpha val="33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3"/>
          </p:nvPr>
        </p:nvSpPr>
        <p:spPr>
          <a:xfrm>
            <a:off x="637000" y="1016469"/>
            <a:ext cx="8506999" cy="339194"/>
          </a:xfrm>
        </p:spPr>
        <p:txBody>
          <a:bodyPr>
            <a:noAutofit/>
          </a:bodyPr>
          <a:lstStyle>
            <a:lvl1pPr marL="0" indent="0" algn="l">
              <a:buNone/>
              <a:defRPr lang="en-US" sz="17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>
            <a:lvl1pPr algn="r">
              <a:defRPr b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defRPr>
            </a:lvl1pPr>
          </a:lstStyle>
          <a:p>
            <a:fld id="{672CBF34-06B1-224C-8269-A100FBC08AAF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0214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344" y="555886"/>
            <a:ext cx="8495109" cy="643620"/>
          </a:xfrm>
        </p:spPr>
        <p:txBody>
          <a:bodyPr>
            <a:normAutofit/>
          </a:bodyPr>
          <a:lstStyle>
            <a:lvl1pPr algn="l">
              <a:defRPr lang="en-US" altLang="en-US" sz="2400" b="1" kern="1200" dirty="0">
                <a:solidFill>
                  <a:srgbClr val="00C057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628344" y="898394"/>
            <a:ext cx="0" cy="118152"/>
          </a:xfrm>
          <a:prstGeom prst="line">
            <a:avLst/>
          </a:prstGeom>
          <a:solidFill>
            <a:srgbClr val="00C057"/>
          </a:solidFill>
          <a:ln w="19050">
            <a:solidFill>
              <a:srgbClr val="00C0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7" name="직선 연결선 6"/>
          <p:cNvCxnSpPr/>
          <p:nvPr userDrawn="1"/>
        </p:nvCxnSpPr>
        <p:spPr>
          <a:xfrm>
            <a:off x="628252" y="1019972"/>
            <a:ext cx="0" cy="335691"/>
          </a:xfrm>
          <a:prstGeom prst="line">
            <a:avLst/>
          </a:prstGeom>
          <a:solidFill>
            <a:srgbClr val="00C057"/>
          </a:solidFill>
          <a:ln w="19050">
            <a:solidFill>
              <a:srgbClr val="00C057">
                <a:alpha val="33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3"/>
          </p:nvPr>
        </p:nvSpPr>
        <p:spPr>
          <a:xfrm>
            <a:off x="637000" y="1016469"/>
            <a:ext cx="8506999" cy="339194"/>
          </a:xfrm>
        </p:spPr>
        <p:txBody>
          <a:bodyPr>
            <a:noAutofit/>
          </a:bodyPr>
          <a:lstStyle>
            <a:lvl1pPr marL="0" indent="0" algn="l">
              <a:buNone/>
              <a:defRPr lang="en-US" sz="17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dirty="0" smtClean="0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>
            <a:lvl1pPr algn="r">
              <a:defRPr b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defRPr>
            </a:lvl1pPr>
          </a:lstStyle>
          <a:p>
            <a:fld id="{672CBF34-06B1-224C-8269-A100FBC08AAF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54384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344" y="555886"/>
            <a:ext cx="8495109" cy="643620"/>
          </a:xfrm>
        </p:spPr>
        <p:txBody>
          <a:bodyPr>
            <a:normAutofit/>
          </a:bodyPr>
          <a:lstStyle>
            <a:lvl1pPr algn="l">
              <a:defRPr lang="en-US" altLang="en-US" sz="2400" b="1" kern="1200" dirty="0">
                <a:solidFill>
                  <a:srgbClr val="00C057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2137" y="1452112"/>
            <a:ext cx="8229600" cy="484541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268288" indent="0"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2pPr>
            <a:lvl3pPr marL="538162" indent="0"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3pPr>
            <a:lvl4pPr marL="720725" indent="0"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4pPr>
            <a:lvl5pPr marL="892175" indent="0">
              <a:buFont typeface="Arial" pitchFamily="34" charset="0"/>
              <a:buNone/>
              <a:defRPr 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628344" y="898394"/>
            <a:ext cx="0" cy="118152"/>
          </a:xfrm>
          <a:prstGeom prst="line">
            <a:avLst/>
          </a:prstGeom>
          <a:solidFill>
            <a:srgbClr val="00C057"/>
          </a:solidFill>
          <a:ln w="19050">
            <a:solidFill>
              <a:srgbClr val="00C0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>
            <a:lvl1pPr algn="r">
              <a:defRPr b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defRPr>
            </a:lvl1pPr>
          </a:lstStyle>
          <a:p>
            <a:fld id="{672CBF34-06B1-224C-8269-A100FBC08AAF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85085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344" y="555886"/>
            <a:ext cx="8495109" cy="643620"/>
          </a:xfrm>
        </p:spPr>
        <p:txBody>
          <a:bodyPr>
            <a:normAutofit/>
          </a:bodyPr>
          <a:lstStyle>
            <a:lvl1pPr algn="l">
              <a:defRPr lang="en-US" altLang="en-US" sz="2400" b="1" kern="1200" dirty="0">
                <a:solidFill>
                  <a:srgbClr val="00C057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5" name="직선 연결선 4"/>
          <p:cNvCxnSpPr/>
          <p:nvPr userDrawn="1"/>
        </p:nvCxnSpPr>
        <p:spPr>
          <a:xfrm>
            <a:off x="628344" y="898394"/>
            <a:ext cx="0" cy="118152"/>
          </a:xfrm>
          <a:prstGeom prst="line">
            <a:avLst/>
          </a:prstGeom>
          <a:solidFill>
            <a:srgbClr val="00C057"/>
          </a:solidFill>
          <a:ln w="19050">
            <a:solidFill>
              <a:srgbClr val="00C0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>
            <a:lvl1pPr algn="r">
              <a:defRPr b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defRPr>
            </a:lvl1pPr>
          </a:lstStyle>
          <a:p>
            <a:fld id="{672CBF34-06B1-224C-8269-A100FBC08AAF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7643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tonnoel\AppData\Local\Temp\VMwareDnD\d66a5882\스크린샷 2012-01-02 오후 6.46.19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3816"/>
            <a:ext cx="9144000" cy="685418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 userDrawn="1"/>
        </p:nvSpPr>
        <p:spPr>
          <a:xfrm>
            <a:off x="269782" y="6412155"/>
            <a:ext cx="5266185" cy="2862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Yoon 윤고딕 530_TT" charset="0"/>
                <a:ea typeface="MS PGothic" pitchFamily="34" charset="-128"/>
              </a:defRPr>
            </a:lvl9pPr>
          </a:lstStyle>
          <a:p>
            <a:pPr algn="l" eaLnBrk="1" hangingPunct="1">
              <a:lnSpc>
                <a:spcPct val="140000"/>
              </a:lnSpc>
              <a:defRPr/>
            </a:pP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경기도 안양시 동안구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비산동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1110-2 KT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안양센터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층 ㈜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유투앤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T. 070-7770-4203 F.031-382-0104</a:t>
            </a:r>
            <a:endParaRPr lang="ko-KR" altLang="en-US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 rot="20554935">
            <a:off x="1231901" y="2125533"/>
            <a:ext cx="23839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손글씨 붓" pitchFamily="66" charset="-127"/>
                <a:ea typeface="나눔손글씨 붓" pitchFamily="66" charset="-127"/>
              </a:rPr>
              <a:t>Device</a:t>
            </a:r>
            <a:r>
              <a:rPr lang="en-US" altLang="ko-KR" sz="4800" baseline="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나눔손글씨 붓" pitchFamily="66" charset="-127"/>
                <a:ea typeface="나눔손글씨 붓" pitchFamily="66" charset="-127"/>
              </a:rPr>
              <a:t> Free</a:t>
            </a:r>
            <a:endParaRPr lang="ko-KR" altLang="en-US" sz="4800" dirty="0">
              <a:solidFill>
                <a:schemeClr val="accent4">
                  <a:lumMod val="60000"/>
                  <a:lumOff val="40000"/>
                </a:schemeClr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 rot="20554935">
            <a:off x="3049724" y="2151444"/>
            <a:ext cx="25571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solidFill>
                  <a:schemeClr val="accent4">
                    <a:lumMod val="75000"/>
                  </a:schemeClr>
                </a:solidFill>
                <a:latin typeface="나눔손글씨 붓" pitchFamily="66" charset="-127"/>
                <a:ea typeface="나눔손글씨 붓" pitchFamily="66" charset="-127"/>
              </a:rPr>
              <a:t>Volume</a:t>
            </a:r>
            <a:r>
              <a:rPr lang="en-US" altLang="ko-KR" sz="4800" baseline="0" dirty="0" smtClean="0">
                <a:solidFill>
                  <a:schemeClr val="accent4">
                    <a:lumMod val="75000"/>
                  </a:schemeClr>
                </a:solidFill>
                <a:latin typeface="나눔손글씨 붓" pitchFamily="66" charset="-127"/>
                <a:ea typeface="나눔손글씨 붓" pitchFamily="66" charset="-127"/>
              </a:rPr>
              <a:t> Free</a:t>
            </a:r>
            <a:endParaRPr lang="ko-KR" altLang="en-US" sz="4800" dirty="0">
              <a:solidFill>
                <a:schemeClr val="accent4">
                  <a:lumMod val="75000"/>
                </a:schemeClr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 rot="20554935">
            <a:off x="5104170" y="2111378"/>
            <a:ext cx="22894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aseline="0" dirty="0" smtClean="0">
                <a:solidFill>
                  <a:schemeClr val="accent4">
                    <a:lumMod val="50000"/>
                  </a:schemeClr>
                </a:solidFill>
                <a:latin typeface="나눔손글씨 붓" pitchFamily="66" charset="-127"/>
                <a:ea typeface="나눔손글씨 붓" pitchFamily="66" charset="-127"/>
              </a:rPr>
              <a:t>Scale Free</a:t>
            </a:r>
            <a:endParaRPr lang="ko-KR" altLang="en-US" sz="4800" dirty="0">
              <a:solidFill>
                <a:schemeClr val="accent4">
                  <a:lumMod val="50000"/>
                </a:schemeClr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41" name="직사각형 40"/>
          <p:cNvSpPr/>
          <p:nvPr userDrawn="1"/>
        </p:nvSpPr>
        <p:spPr>
          <a:xfrm>
            <a:off x="0" y="6652212"/>
            <a:ext cx="9144000" cy="163842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</a:schemeClr>
              </a:gs>
              <a:gs pos="68000">
                <a:schemeClr val="tx1">
                  <a:lumMod val="85000"/>
                  <a:lumOff val="15000"/>
                </a:schemeClr>
              </a:gs>
              <a:gs pos="75000">
                <a:schemeClr val="tx1">
                  <a:lumMod val="85000"/>
                  <a:lumOff val="15000"/>
                </a:schemeClr>
              </a:gs>
              <a:gs pos="97000">
                <a:schemeClr val="tx1">
                  <a:lumMod val="85000"/>
                  <a:lumOff val="15000"/>
                  <a:alpha val="32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 userDrawn="1"/>
        </p:nvSpPr>
        <p:spPr>
          <a:xfrm flipV="1">
            <a:off x="0" y="6816054"/>
            <a:ext cx="9144000" cy="45719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Picture 2" descr="C:\Users\tonnoel\Desktop\u2n_eng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026676" y="6203960"/>
            <a:ext cx="902076" cy="569435"/>
          </a:xfrm>
          <a:prstGeom prst="rect">
            <a:avLst/>
          </a:prstGeom>
          <a:noFill/>
        </p:spPr>
      </p:pic>
      <p:pic>
        <p:nvPicPr>
          <p:cNvPr id="35" name="Picture 2" descr="\\vmware-host\Shared Folders\U2N data\로고\AionDisk_BI.png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86417" y="1104854"/>
            <a:ext cx="1113506" cy="997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69AC0-F815-1142-8E47-4BA2431119CB}" type="datetimeFigureOut">
              <a:rPr lang="en-US" smtClean="0"/>
              <a:pPr/>
              <a:t>9/18/2014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CBF34-06B1-224C-8269-A100FBC08A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83" r:id="rId3"/>
    <p:sldLayoutId id="2147483679" r:id="rId4"/>
    <p:sldLayoutId id="2147483680" r:id="rId5"/>
    <p:sldLayoutId id="2147483684" r:id="rId6"/>
    <p:sldLayoutId id="2147483681" r:id="rId7"/>
    <p:sldLayoutId id="2147483650" r:id="rId8"/>
    <p:sldLayoutId id="2147483677" r:id="rId9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jpe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10" Type="http://schemas.openxmlformats.org/officeDocument/2006/relationships/image" Target="../media/image47.png"/><Relationship Id="rId4" Type="http://schemas.openxmlformats.org/officeDocument/2006/relationships/image" Target="../media/image35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4.png"/><Relationship Id="rId7" Type="http://schemas.microsoft.com/office/2007/relationships/hdphoto" Target="../media/hdphoto3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31.pn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3.png"/><Relationship Id="rId7" Type="http://schemas.openxmlformats.org/officeDocument/2006/relationships/image" Target="../media/image23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7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클라우드 서비스를 위한</a:t>
            </a:r>
            <a:r>
              <a:rPr lang="en-US" altLang="ko-K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o-KR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분산 파일 스토리지</a:t>
            </a:r>
            <a:r>
              <a:rPr lang="en-US" altLang="ko-K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솔루션</a:t>
            </a:r>
            <a:endParaRPr lang="ko-KR" alt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482886" y="333244"/>
            <a:ext cx="6054746" cy="339194"/>
          </a:xfrm>
        </p:spPr>
        <p:txBody>
          <a:bodyPr>
            <a:noAutofit/>
          </a:bodyPr>
          <a:lstStyle/>
          <a:p>
            <a:r>
              <a:rPr lang="ko-KR" altLang="en-US" sz="1200" dirty="0"/>
              <a:t>공개</a:t>
            </a:r>
            <a:r>
              <a:rPr lang="en-US" altLang="ko-KR" sz="1200" dirty="0"/>
              <a:t>SW </a:t>
            </a:r>
            <a:r>
              <a:rPr lang="ko-KR" altLang="en-US" sz="1200" dirty="0"/>
              <a:t>활성화를 위한 지역 </a:t>
            </a:r>
            <a:r>
              <a:rPr lang="en-US" altLang="ko-KR" sz="1200" dirty="0"/>
              <a:t>IT </a:t>
            </a:r>
            <a:r>
              <a:rPr lang="ko-KR" altLang="en-US" sz="1200" dirty="0"/>
              <a:t>유관기관 및 기업 간담회</a:t>
            </a:r>
            <a:endParaRPr lang="en-US" altLang="ko-KR" sz="1200" dirty="0" smtClean="0"/>
          </a:p>
          <a:p>
            <a:r>
              <a:rPr lang="ko-KR" altLang="en-US" sz="1200" dirty="0" smtClean="0"/>
              <a:t>제품 소개</a:t>
            </a:r>
            <a:endParaRPr sz="1200" dirty="0" smtClean="0"/>
          </a:p>
        </p:txBody>
      </p:sp>
      <p:grpSp>
        <p:nvGrpSpPr>
          <p:cNvPr id="4" name="그룹 3"/>
          <p:cNvGrpSpPr/>
          <p:nvPr/>
        </p:nvGrpSpPr>
        <p:grpSpPr>
          <a:xfrm>
            <a:off x="576412" y="1271764"/>
            <a:ext cx="1584015" cy="1280547"/>
            <a:chOff x="3672571" y="4243055"/>
            <a:chExt cx="1165871" cy="1062486"/>
          </a:xfrm>
        </p:grpSpPr>
        <p:pic>
          <p:nvPicPr>
            <p:cNvPr id="5" name="Picture 2" descr="\\vmware-host\Shared Folders\U2N data\로고\AionDisk_BI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3691821" y="4252680"/>
              <a:ext cx="1146621" cy="1052861"/>
            </a:xfrm>
            <a:prstGeom prst="rect">
              <a:avLst/>
            </a:prstGeom>
            <a:noFill/>
          </p:spPr>
        </p:pic>
        <p:pic>
          <p:nvPicPr>
            <p:cNvPr id="6" name="Picture 2" descr="\\vmware-host\Shared Folders\U2N data\로고\AionDisk_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72571" y="4243055"/>
              <a:ext cx="1146621" cy="1052861"/>
            </a:xfrm>
            <a:prstGeom prst="rect">
              <a:avLst/>
            </a:prstGeom>
            <a:noFill/>
          </p:spPr>
        </p:pic>
      </p:grpSp>
      <p:sp>
        <p:nvSpPr>
          <p:cNvPr id="7" name="제목 15"/>
          <p:cNvSpPr txBox="1">
            <a:spLocks/>
          </p:cNvSpPr>
          <p:nvPr/>
        </p:nvSpPr>
        <p:spPr>
          <a:xfrm>
            <a:off x="0" y="4010349"/>
            <a:ext cx="9144000" cy="119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altLang="ko-KR" sz="3600" b="1" kern="1200" dirty="0"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ea"/>
                <a:ea typeface="+mj-ea"/>
                <a:cs typeface="Trebuchet MS" pitchFamily="34" charset="0"/>
              </a:defRPr>
            </a:lvl1pPr>
          </a:lstStyle>
          <a:p>
            <a:pPr algn="ctr"/>
            <a:endParaRPr lang="en-US" altLang="ko-K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㈜유투앤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</a:t>
            </a:r>
            <a:r>
              <a:rPr lang="en-US" altLang="ko-KR" dirty="0" smtClean="0"/>
              <a:t>able of contents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About</a:t>
            </a:r>
            <a:r>
              <a:rPr lang="ko-KR" altLang="en-US" dirty="0" smtClean="0"/>
              <a:t> </a:t>
            </a:r>
            <a:r>
              <a:rPr lang="en-US" altLang="ko-KR" dirty="0" smtClean="0"/>
              <a:t>U2N</a:t>
            </a:r>
          </a:p>
          <a:p>
            <a:r>
              <a:rPr lang="ko-KR" altLang="en-US" dirty="0" smtClean="0"/>
              <a:t>스토리지 기술 동향</a:t>
            </a:r>
            <a:endParaRPr lang="en-US" altLang="ko-KR" dirty="0" smtClean="0"/>
          </a:p>
          <a:p>
            <a:r>
              <a:rPr lang="ko-KR" altLang="en-US" dirty="0" smtClean="0"/>
              <a:t>유투앤 제품 소개</a:t>
            </a:r>
            <a:endParaRPr lang="en-US" altLang="ko-KR" dirty="0" smtClean="0"/>
          </a:p>
          <a:p>
            <a:r>
              <a:rPr lang="ko-KR" altLang="en-US" dirty="0" smtClean="0"/>
              <a:t>주요 </a:t>
            </a:r>
            <a:r>
              <a:rPr lang="ko-KR" altLang="en-US" dirty="0" err="1" smtClean="0"/>
              <a:t>레퍼런스</a:t>
            </a:r>
            <a:r>
              <a:rPr lang="ko-KR" altLang="en-US" dirty="0" smtClean="0"/>
              <a:t> 및 </a:t>
            </a:r>
            <a:r>
              <a:rPr lang="en-US" altLang="ko-KR" dirty="0" smtClean="0"/>
              <a:t>Use Cases</a:t>
            </a:r>
          </a:p>
          <a:p>
            <a:r>
              <a:rPr lang="en-US" altLang="ko-KR" dirty="0" smtClean="0"/>
              <a:t>AionDisk </a:t>
            </a:r>
            <a:r>
              <a:rPr lang="ko-KR" altLang="en-US" dirty="0" smtClean="0"/>
              <a:t>기술 </a:t>
            </a:r>
            <a:r>
              <a:rPr lang="ko-KR" altLang="en-US" dirty="0" smtClean="0"/>
              <a:t>상세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40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ko-KR" dirty="0"/>
              <a:t>Global No.1 </a:t>
            </a:r>
            <a:r>
              <a:rPr lang="en-US" altLang="ko-KR" dirty="0" smtClean="0"/>
              <a:t>Cloud </a:t>
            </a:r>
            <a:r>
              <a:rPr lang="en-US" altLang="ko-KR" dirty="0"/>
              <a:t>Storage Solution </a:t>
            </a:r>
            <a:r>
              <a:rPr lang="en-US" altLang="ko-KR" dirty="0" smtClean="0"/>
              <a:t>Provider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3</a:t>
            </a:fld>
            <a:r>
              <a:rPr lang="en-US" smtClean="0"/>
              <a:t> </a:t>
            </a:r>
            <a:endParaRPr 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964675"/>
              </p:ext>
            </p:extLst>
          </p:nvPr>
        </p:nvGraphicFramePr>
        <p:xfrm>
          <a:off x="618144" y="1564855"/>
          <a:ext cx="8045088" cy="47511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4730"/>
                <a:gridCol w="65988"/>
                <a:gridCol w="2366128"/>
                <a:gridCol w="263950"/>
                <a:gridCol w="4534292"/>
              </a:tblGrid>
              <a:tr h="27826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회사명</a:t>
                      </a:r>
                      <a:endParaRPr lang="ko-KR" altLang="en-US" sz="1200" dirty="0"/>
                    </a:p>
                  </a:txBody>
                  <a:tcPr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㈜</a:t>
                      </a:r>
                      <a:r>
                        <a:rPr lang="ko-KR" altLang="en-US" sz="1200" dirty="0" err="1" smtClean="0"/>
                        <a:t>유투앤</a:t>
                      </a:r>
                      <a:endParaRPr lang="ko-KR" altLang="en-US" sz="1200" dirty="0"/>
                    </a:p>
                  </a:txBody>
                  <a:tcPr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연혁</a:t>
                      </a:r>
                      <a:endParaRPr lang="ko-KR" altLang="en-US" sz="1200" dirty="0"/>
                    </a:p>
                  </a:txBody>
                  <a:tcPr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8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대표이사</a:t>
                      </a:r>
                      <a:endParaRPr lang="en-US" altLang="ko-KR" sz="1200" dirty="0" smtClean="0"/>
                    </a:p>
                  </a:txBody>
                  <a:tcPr anchor="ctr"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오 승</a:t>
                      </a:r>
                      <a:endParaRPr lang="ko-KR" altLang="en-US" sz="1200" dirty="0"/>
                    </a:p>
                  </a:txBody>
                  <a:tcPr anchor="ctr"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0" marR="0" marT="0" marB="0" anchor="ctr"/>
                </a:tc>
                <a:tc rowSpan="6">
                  <a:txBody>
                    <a:bodyPr/>
                    <a:lstStyle/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2011.   6  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벤처기업 확인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기술보증기금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            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7  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소프트웨어 사업자 신고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한국소프트웨어산업협회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  7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 기업부설연구소 설립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한국산업기술진흥협회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  7   ETRI GLORY-CSS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기술 이전</a:t>
                      </a: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10   LG U+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서버 스토리지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(6PB)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상용화 기술 지원 파트너</a:t>
                      </a: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12   GLORY-CSS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기반 분산 파일 스토리지 솔루션 </a:t>
                      </a:r>
                      <a:r>
                        <a:rPr lang="en-US" altLang="ko-KR" sz="1050" dirty="0" err="1" smtClean="0">
                          <a:solidFill>
                            <a:schemeClr val="tx1"/>
                          </a:solidFill>
                        </a:rPr>
                        <a:t>AionDisK</a:t>
                      </a:r>
                      <a:r>
                        <a:rPr lang="en-US" altLang="ko-KR" sz="1050" baseline="30000" dirty="0" err="1" smtClean="0">
                          <a:solidFill>
                            <a:schemeClr val="tx1"/>
                          </a:solidFill>
                        </a:rPr>
                        <a:t>TM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상용화</a:t>
                      </a: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12  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지식경제부 산업융합원천기술개발사업 참여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(WBS)</a:t>
                      </a: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2012.    6  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분산 파일 스토리지 솔루션 </a:t>
                      </a:r>
                      <a:r>
                        <a:rPr lang="en-US" altLang="ko-KR" sz="1050" dirty="0" err="1" smtClean="0">
                          <a:solidFill>
                            <a:schemeClr val="tx1"/>
                          </a:solidFill>
                        </a:rPr>
                        <a:t>AionDisk</a:t>
                      </a:r>
                      <a:r>
                        <a:rPr lang="en-US" altLang="ko-KR" sz="1050" baseline="30000" dirty="0" err="1" smtClean="0">
                          <a:solidFill>
                            <a:schemeClr val="tx1"/>
                          </a:solidFill>
                        </a:rPr>
                        <a:t>TM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의</a:t>
                      </a:r>
                      <a:r>
                        <a:rPr lang="ko-KR" altLang="en-US" sz="1050" baseline="3000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GS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인증 획득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  6  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지식경제부 산업융합원천기술개발사업 참여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(VDI)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  9   AionDisk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솔루션 라이선스 납품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㈜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엔써즈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altLang="ko-KR" sz="1050" dirty="0" err="1" smtClean="0">
                          <a:solidFill>
                            <a:schemeClr val="tx1"/>
                          </a:solidFill>
                        </a:rPr>
                        <a:t>imideo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서비스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2013.    1   AionDisk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솔루션 라이선스 납품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솔트룩스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            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3   LGU+ U-CFS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운영 관련 기술 지원 파트너 및 운영관리시스템 개발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8~12   AionStack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납품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        (SK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플래닛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한국원자력안전기술원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국방지형정보단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 등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2014.    4~12 LGU+ U-CFS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운영 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50" dirty="0" err="1" smtClean="0">
                          <a:solidFill>
                            <a:schemeClr val="tx1"/>
                          </a:solidFill>
                        </a:rPr>
                        <a:t>웹하드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altLang="ko-KR" sz="1050" dirty="0" err="1" smtClean="0">
                          <a:solidFill>
                            <a:schemeClr val="tx1"/>
                          </a:solidFill>
                        </a:rPr>
                        <a:t>U+Box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  7   LGU+ MAHA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용</a:t>
                      </a: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dirty="0" smtClean="0">
                          <a:solidFill>
                            <a:schemeClr val="tx1"/>
                          </a:solidFill>
                        </a:rPr>
                        <a:t>운영관리시스템 개발 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lnSpc>
                          <a:spcPts val="2000"/>
                        </a:lnSpc>
                        <a:defRPr/>
                      </a:pPr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</a:rPr>
                        <a:t>              8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</a:rPr>
                        <a:t>   KNN, </a:t>
                      </a:r>
                      <a:r>
                        <a:rPr lang="ko-KR" altLang="en-US" sz="1050" baseline="0" dirty="0" err="1" smtClean="0">
                          <a:solidFill>
                            <a:schemeClr val="tx1"/>
                          </a:solidFill>
                        </a:rPr>
                        <a:t>텔코웨어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sz="1050" baseline="0" dirty="0" err="1" smtClean="0">
                          <a:solidFill>
                            <a:schemeClr val="tx1"/>
                          </a:solidFill>
                        </a:rPr>
                        <a:t>AionDisk</a:t>
                      </a:r>
                      <a:r>
                        <a:rPr lang="en-US" altLang="ko-KR" sz="105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sz="1050" baseline="0" dirty="0" smtClean="0">
                          <a:solidFill>
                            <a:schemeClr val="tx1"/>
                          </a:solidFill>
                        </a:rPr>
                        <a:t>솔루션 라이선스 납품</a:t>
                      </a:r>
                      <a:endParaRPr lang="en-US" altLang="ko-KR" sz="105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1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설</a:t>
                      </a:r>
                      <a:r>
                        <a:rPr lang="ko-KR" altLang="en-US" sz="1200" baseline="0" dirty="0" smtClean="0"/>
                        <a:t> </a:t>
                      </a:r>
                      <a:r>
                        <a:rPr lang="ko-KR" altLang="en-US" sz="1200" baseline="0" dirty="0" err="1" smtClean="0"/>
                        <a:t>립</a:t>
                      </a:r>
                      <a:r>
                        <a:rPr lang="ko-KR" altLang="en-US" sz="1200" baseline="0" dirty="0" smtClean="0"/>
                        <a:t> 일</a:t>
                      </a:r>
                      <a:endParaRPr lang="ko-KR" altLang="en-US" sz="1200" dirty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2011.5.31</a:t>
                      </a:r>
                      <a:endParaRPr lang="ko-KR" altLang="en-US" sz="1200" dirty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</a:tr>
              <a:tr h="39504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직 원 수</a:t>
                      </a:r>
                      <a:endParaRPr lang="ko-KR" altLang="en-US" sz="1200" dirty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15</a:t>
                      </a:r>
                      <a:r>
                        <a:rPr lang="ko-KR" altLang="en-US" sz="1200" dirty="0" smtClean="0"/>
                        <a:t>명</a:t>
                      </a:r>
                      <a:endParaRPr lang="ko-KR" altLang="en-US" sz="1200" dirty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</a:tr>
              <a:tr h="5021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매 출 액</a:t>
                      </a:r>
                      <a:endParaRPr lang="ko-KR" altLang="en-US" sz="1200" dirty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약 </a:t>
                      </a:r>
                      <a:r>
                        <a:rPr lang="en-US" altLang="ko-KR" sz="1200" dirty="0" smtClean="0"/>
                        <a:t>10</a:t>
                      </a:r>
                      <a:r>
                        <a:rPr lang="ko-KR" altLang="en-US" sz="1200" dirty="0" smtClean="0"/>
                        <a:t>억 </a:t>
                      </a:r>
                      <a:r>
                        <a:rPr lang="en-US" altLang="ko-KR" sz="1200" dirty="0" smtClean="0"/>
                        <a:t>(2013</a:t>
                      </a:r>
                      <a:r>
                        <a:rPr lang="ko-KR" altLang="en-US" sz="1200" dirty="0" smtClean="0"/>
                        <a:t>년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</a:tr>
              <a:tr h="204493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사업분야</a:t>
                      </a:r>
                      <a:endParaRPr lang="en-US" altLang="ko-KR" sz="1200" dirty="0" smtClean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4138" indent="-84138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 smtClean="0"/>
                        <a:t>클라우드</a:t>
                      </a:r>
                      <a:r>
                        <a:rPr lang="ko-KR" altLang="en-US" sz="1100" dirty="0" smtClean="0"/>
                        <a:t>  스토리지 솔루션</a:t>
                      </a:r>
                      <a:endParaRPr lang="en-US" altLang="ko-KR" sz="1100" dirty="0" smtClean="0"/>
                    </a:p>
                    <a:p>
                      <a:pPr marL="84138" indent="-84138" latinLnBrk="1">
                        <a:buFont typeface="Arial" panose="020B0604020202020204" pitchFamily="34" charset="0"/>
                        <a:buChar char="•"/>
                      </a:pPr>
                      <a:endParaRPr lang="en-US" altLang="ko-KR" sz="1100" dirty="0" smtClean="0"/>
                    </a:p>
                    <a:p>
                      <a:pPr marL="84138" indent="-84138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 smtClean="0"/>
                        <a:t>클라우드</a:t>
                      </a:r>
                      <a:r>
                        <a:rPr lang="ko-KR" altLang="en-US" sz="1100" dirty="0" smtClean="0"/>
                        <a:t> 기반 블록 스토리지</a:t>
                      </a:r>
                      <a:r>
                        <a:rPr lang="en-US" altLang="ko-KR" sz="1100" dirty="0" smtClean="0"/>
                        <a:t/>
                      </a:r>
                      <a:br>
                        <a:rPr lang="en-US" altLang="ko-KR" sz="1100" dirty="0" smtClean="0"/>
                      </a:br>
                      <a:r>
                        <a:rPr lang="ko-KR" altLang="en-US" sz="1100" dirty="0" smtClean="0"/>
                        <a:t>서비스</a:t>
                      </a:r>
                      <a:r>
                        <a:rPr lang="ko-KR" altLang="en-US" sz="1100" baseline="0" dirty="0" smtClean="0"/>
                        <a:t> 솔루션</a:t>
                      </a:r>
                      <a:endParaRPr lang="en-US" altLang="ko-KR" sz="1100" baseline="0" dirty="0" smtClean="0"/>
                    </a:p>
                    <a:p>
                      <a:pPr marL="84138" indent="-84138" latinLnBrk="1">
                        <a:buFont typeface="Arial" panose="020B0604020202020204" pitchFamily="34" charset="0"/>
                        <a:buChar char="•"/>
                      </a:pPr>
                      <a:endParaRPr lang="en-US" altLang="ko-KR" sz="1100" dirty="0" smtClean="0"/>
                    </a:p>
                    <a:p>
                      <a:pPr marL="84138" indent="-84138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err="1" smtClean="0"/>
                        <a:t>빅데이터</a:t>
                      </a:r>
                      <a:r>
                        <a:rPr lang="ko-KR" altLang="en-US" sz="1100" dirty="0" smtClean="0"/>
                        <a:t> 저장 및 분석</a:t>
                      </a:r>
                      <a:r>
                        <a:rPr lang="ko-KR" altLang="en-US" sz="1100" baseline="0" dirty="0" smtClean="0"/>
                        <a:t> 솔루션</a:t>
                      </a:r>
                      <a:endParaRPr lang="en-US" altLang="ko-KR" sz="1100" baseline="0" dirty="0" smtClean="0"/>
                    </a:p>
                    <a:p>
                      <a:pPr marL="84138" indent="-84138" latinLnBrk="1">
                        <a:buFont typeface="Arial" panose="020B0604020202020204" pitchFamily="34" charset="0"/>
                        <a:buChar char="•"/>
                      </a:pPr>
                      <a:endParaRPr lang="en-US" altLang="ko-KR" sz="1100" baseline="0" dirty="0" smtClean="0"/>
                    </a:p>
                    <a:p>
                      <a:pPr marL="84138" indent="-84138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dirty="0" smtClean="0"/>
                        <a:t>스토리지 </a:t>
                      </a:r>
                      <a:r>
                        <a:rPr lang="ko-KR" altLang="en-US" sz="1100" dirty="0" err="1" smtClean="0"/>
                        <a:t>어플라이언스</a:t>
                      </a:r>
                      <a:r>
                        <a:rPr lang="ko-KR" altLang="en-US" sz="1100" dirty="0" smtClean="0"/>
                        <a:t> 판매</a:t>
                      </a:r>
                      <a:endParaRPr lang="en-US" altLang="ko-KR" sz="1100" dirty="0" smtClean="0"/>
                    </a:p>
                    <a:p>
                      <a:pPr marL="84138" indent="-84138" latinLnBrk="1">
                        <a:buFont typeface="Arial" panose="020B0604020202020204" pitchFamily="34" charset="0"/>
                        <a:buChar char="•"/>
                      </a:pPr>
                      <a:endParaRPr lang="ko-KR" altLang="en-US" sz="1100" dirty="0" smtClean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</a:tr>
              <a:tr h="82780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소 재 지</a:t>
                      </a:r>
                      <a:endParaRPr lang="ko-KR" altLang="en-US" sz="1200" dirty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경기 안양시 동안구 평촌대로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en-US" altLang="ko-KR" sz="1200" dirty="0" smtClean="0"/>
                        <a:t>243 KT</a:t>
                      </a:r>
                      <a:r>
                        <a:rPr lang="ko-KR" altLang="en-US" sz="1200" dirty="0" smtClean="0"/>
                        <a:t>안양지사 </a:t>
                      </a:r>
                      <a:r>
                        <a:rPr lang="en-US" altLang="ko-KR" sz="1200" dirty="0" smtClean="0"/>
                        <a:t>5</a:t>
                      </a:r>
                      <a:r>
                        <a:rPr lang="ko-KR" altLang="en-US" sz="1200" dirty="0" smtClean="0"/>
                        <a:t>층</a:t>
                      </a:r>
                      <a:endParaRPr lang="ko-KR" altLang="en-US" sz="1200" dirty="0"/>
                    </a:p>
                  </a:txBody>
                  <a:tcPr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Picture 2" descr="C:\Users\tonnoel\Desktop\u2n_en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812" y="500260"/>
            <a:ext cx="790086" cy="4987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6507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스토리지 기술 동향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sz="1600" dirty="0" smtClean="0"/>
              <a:t>스토리지 기술은 네트워크를 통해 확장되며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지속적으로 고성능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대용량화로 진화 중</a:t>
            </a:r>
            <a:endParaRPr lang="ko-KR" altLang="en-US" sz="1600" dirty="0"/>
          </a:p>
        </p:txBody>
      </p:sp>
      <p:sp>
        <p:nvSpPr>
          <p:cNvPr id="12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4</a:t>
            </a:fld>
            <a:r>
              <a:rPr lang="en-US" smtClean="0"/>
              <a:t> </a:t>
            </a:r>
            <a:endParaRPr lang="en-US" dirty="0"/>
          </a:p>
        </p:txBody>
      </p:sp>
      <p:grpSp>
        <p:nvGrpSpPr>
          <p:cNvPr id="130" name="그룹 129"/>
          <p:cNvGrpSpPr>
            <a:grpSpLocks/>
          </p:cNvGrpSpPr>
          <p:nvPr/>
        </p:nvGrpSpPr>
        <p:grpSpPr bwMode="auto">
          <a:xfrm>
            <a:off x="247994" y="1783182"/>
            <a:ext cx="8593138" cy="2135187"/>
            <a:chOff x="704529" y="2231633"/>
            <a:chExt cx="7904212" cy="2053522"/>
          </a:xfrm>
        </p:grpSpPr>
        <p:pic>
          <p:nvPicPr>
            <p:cNvPr id="13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8" r="48662"/>
            <a:stretch>
              <a:fillRect/>
            </a:stretch>
          </p:blipFill>
          <p:spPr bwMode="auto">
            <a:xfrm>
              <a:off x="3907657" y="2231633"/>
              <a:ext cx="4701084" cy="149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2" name="그룹 5"/>
            <p:cNvGrpSpPr>
              <a:grpSpLocks/>
            </p:cNvGrpSpPr>
            <p:nvPr/>
          </p:nvGrpSpPr>
          <p:grpSpPr bwMode="auto">
            <a:xfrm>
              <a:off x="704529" y="2689501"/>
              <a:ext cx="4781872" cy="1595654"/>
              <a:chOff x="90360" y="925434"/>
              <a:chExt cx="9471153" cy="3160411"/>
            </a:xfrm>
          </p:grpSpPr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98" r="48662"/>
              <a:stretch>
                <a:fillRect/>
              </a:stretch>
            </p:blipFill>
            <p:spPr bwMode="auto">
              <a:xfrm>
                <a:off x="250371" y="925434"/>
                <a:ext cx="9311142" cy="2951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4" name="직사각형 133"/>
              <p:cNvSpPr/>
              <p:nvPr/>
            </p:nvSpPr>
            <p:spPr>
              <a:xfrm>
                <a:off x="90360" y="3511285"/>
                <a:ext cx="323924" cy="574560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latinLnBrk="0">
                  <a:buFontTx/>
                  <a:buChar char="•"/>
                  <a:defRPr/>
                </a:pPr>
                <a:endParaRPr lang="ko-KR" altLang="en-US" sz="1200" dirty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sp>
        <p:nvSpPr>
          <p:cNvPr id="136" name="TextBox 5"/>
          <p:cNvSpPr txBox="1">
            <a:spLocks noChangeArrowheads="1"/>
          </p:cNvSpPr>
          <p:nvPr/>
        </p:nvSpPr>
        <p:spPr bwMode="auto">
          <a:xfrm>
            <a:off x="425794" y="2328543"/>
            <a:ext cx="22609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1600" dirty="0" smtClean="0">
                <a:latin typeface="맑은 고딕" pitchFamily="50" charset="-127"/>
                <a:ea typeface="맑은 고딕" pitchFamily="50" charset="-127"/>
              </a:rPr>
              <a:t>스토리지 발전 방향</a:t>
            </a:r>
            <a:endParaRPr lang="ko-KR" altLang="en-US" sz="1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82008" y="3085328"/>
            <a:ext cx="992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DAS/SAN</a:t>
            </a:r>
            <a:endParaRPr lang="ko-KR" altLang="en-US" sz="1400" b="1" i="1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182658" y="2869428"/>
            <a:ext cx="1715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NAS</a:t>
            </a:r>
            <a:endParaRPr lang="ko-KR" altLang="en-US" sz="1400" b="1" i="1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3676853" y="2412090"/>
            <a:ext cx="2064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chemeClr val="accent3">
                    <a:lumMod val="75000"/>
                  </a:schemeClr>
                </a:solidFill>
                <a:latin typeface="+mn-ea"/>
                <a:ea typeface="+mn-ea"/>
              </a:rPr>
              <a:t>CFS– Centralized</a:t>
            </a:r>
          </a:p>
          <a:p>
            <a:pPr algn="ctr"/>
            <a:r>
              <a:rPr lang="en-US" altLang="ko-KR" sz="1400" b="1" i="1" dirty="0" smtClean="0">
                <a:solidFill>
                  <a:schemeClr val="accent3">
                    <a:lumMod val="75000"/>
                  </a:schemeClr>
                </a:solidFill>
                <a:latin typeface="+mn-ea"/>
                <a:ea typeface="+mn-ea"/>
              </a:rPr>
              <a:t>Metadata</a:t>
            </a:r>
            <a:endParaRPr lang="ko-KR" altLang="en-US" sz="1400" b="1" i="1" dirty="0">
              <a:solidFill>
                <a:schemeClr val="accent3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5563179" y="2203466"/>
            <a:ext cx="1668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i="1" dirty="0" err="1" smtClean="0">
                <a:solidFill>
                  <a:schemeClr val="accent3">
                    <a:lumMod val="75000"/>
                  </a:schemeClr>
                </a:solidFill>
                <a:latin typeface="+mn-ea"/>
                <a:ea typeface="+mn-ea"/>
              </a:rPr>
              <a:t>CFS</a:t>
            </a:r>
            <a:r>
              <a:rPr lang="en-US" altLang="ko-KR" sz="1400" b="1" i="1" dirty="0" smtClean="0">
                <a:solidFill>
                  <a:schemeClr val="accent3">
                    <a:lumMod val="75000"/>
                  </a:schemeClr>
                </a:solidFill>
                <a:latin typeface="+mn-ea"/>
                <a:ea typeface="+mn-ea"/>
              </a:rPr>
              <a:t> – Distributed</a:t>
            </a:r>
            <a:br>
              <a:rPr lang="en-US" altLang="ko-KR" sz="1400" b="1" i="1" dirty="0" smtClean="0">
                <a:solidFill>
                  <a:schemeClr val="accent3">
                    <a:lumMod val="75000"/>
                  </a:schemeClr>
                </a:solidFill>
                <a:latin typeface="+mn-ea"/>
                <a:ea typeface="+mn-ea"/>
              </a:rPr>
            </a:br>
            <a:r>
              <a:rPr lang="en-US" altLang="ko-KR" sz="1400" b="1" i="1" dirty="0" smtClean="0">
                <a:solidFill>
                  <a:schemeClr val="accent3">
                    <a:lumMod val="75000"/>
                  </a:schemeClr>
                </a:solidFill>
                <a:latin typeface="+mn-ea"/>
                <a:ea typeface="+mn-ea"/>
              </a:rPr>
              <a:t>Metadata</a:t>
            </a:r>
            <a:endParaRPr lang="ko-KR" altLang="en-US" sz="1400" b="1" i="1" dirty="0">
              <a:solidFill>
                <a:schemeClr val="accent3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273773" y="1980635"/>
            <a:ext cx="1676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i="1" dirty="0" smtClean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Software Defined</a:t>
            </a:r>
          </a:p>
          <a:p>
            <a:pPr algn="ctr"/>
            <a:r>
              <a:rPr lang="en-US" altLang="ko-KR" sz="1400" b="1" i="1" dirty="0" smtClean="0">
                <a:solidFill>
                  <a:schemeClr val="accent1">
                    <a:lumMod val="75000"/>
                  </a:schemeClr>
                </a:solidFill>
                <a:latin typeface="+mn-ea"/>
                <a:ea typeface="+mn-ea"/>
              </a:rPr>
              <a:t>Storage</a:t>
            </a:r>
            <a:endParaRPr lang="ko-KR" altLang="en-US" sz="1400" b="1" i="1" dirty="0">
              <a:solidFill>
                <a:schemeClr val="accent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25794" y="4305633"/>
            <a:ext cx="1719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DBMS </a:t>
            </a:r>
            <a:r>
              <a:rPr lang="ko-KR" altLang="en-US" sz="1100" b="0" dirty="0" smtClean="0">
                <a:latin typeface="+mn-ea"/>
                <a:ea typeface="+mn-ea"/>
              </a:rPr>
              <a:t>등의 중앙 집중적 서비스의 고성능</a:t>
            </a:r>
            <a:r>
              <a:rPr lang="en-US" altLang="ko-KR" sz="1100" b="0" dirty="0" smtClean="0">
                <a:latin typeface="+mn-ea"/>
                <a:ea typeface="+mn-ea"/>
              </a:rPr>
              <a:t>, </a:t>
            </a:r>
            <a:r>
              <a:rPr lang="ko-KR" altLang="en-US" sz="1100" b="0" dirty="0" smtClean="0">
                <a:latin typeface="+mn-ea"/>
                <a:ea typeface="+mn-ea"/>
              </a:rPr>
              <a:t>대용량화 목적으로 발전</a:t>
            </a:r>
            <a:endParaRPr lang="en-US" altLang="ko-KR" sz="1100" b="0" dirty="0" smtClean="0">
              <a:latin typeface="+mn-ea"/>
              <a:ea typeface="+mn-ea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2145627" y="4305633"/>
            <a:ext cx="17210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ko-KR" altLang="en-US" sz="1100" b="0" dirty="0">
                <a:latin typeface="+mn-ea"/>
                <a:ea typeface="+mn-ea"/>
              </a:rPr>
              <a:t>조직</a:t>
            </a:r>
            <a:r>
              <a:rPr lang="en-US" altLang="ko-KR" sz="1100" b="0" dirty="0">
                <a:latin typeface="+mn-ea"/>
                <a:ea typeface="+mn-ea"/>
              </a:rPr>
              <a:t>/</a:t>
            </a:r>
            <a:r>
              <a:rPr lang="ko-KR" altLang="en-US" sz="1100" b="0" dirty="0">
                <a:latin typeface="+mn-ea"/>
                <a:ea typeface="+mn-ea"/>
              </a:rPr>
              <a:t>시스템 </a:t>
            </a:r>
            <a:r>
              <a:rPr lang="ko-KR" altLang="en-US" sz="1100" b="0" dirty="0" smtClean="0">
                <a:latin typeface="+mn-ea"/>
                <a:ea typeface="+mn-ea"/>
              </a:rPr>
              <a:t>간의 각종 문서</a:t>
            </a:r>
            <a:r>
              <a:rPr lang="en-US" altLang="ko-KR" sz="1100" b="0" dirty="0" smtClean="0">
                <a:latin typeface="+mn-ea"/>
                <a:ea typeface="+mn-ea"/>
              </a:rPr>
              <a:t>, </a:t>
            </a:r>
            <a:r>
              <a:rPr lang="ko-KR" altLang="en-US" sz="1100" b="0" dirty="0" smtClean="0">
                <a:latin typeface="+mn-ea"/>
                <a:ea typeface="+mn-ea"/>
              </a:rPr>
              <a:t>이미지 등 파일 공유 목</a:t>
            </a:r>
            <a:r>
              <a:rPr lang="ko-KR" altLang="en-US" sz="1100" b="0" dirty="0">
                <a:latin typeface="+mn-ea"/>
                <a:ea typeface="+mn-ea"/>
              </a:rPr>
              <a:t>적</a:t>
            </a:r>
            <a:endParaRPr lang="en-US" altLang="ko-KR" sz="1100" b="0" dirty="0" smtClean="0">
              <a:latin typeface="+mn-ea"/>
              <a:ea typeface="+mn-ea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3866701" y="4209789"/>
            <a:ext cx="1808235" cy="1447640"/>
          </a:xfrm>
          <a:prstGeom prst="rect">
            <a:avLst/>
          </a:prstGeom>
          <a:noFill/>
        </p:spPr>
        <p:txBody>
          <a:bodyPr wrap="square" tIns="46800" rIns="90000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NAS</a:t>
            </a:r>
            <a:r>
              <a:rPr lang="ko-KR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의 확장</a:t>
            </a:r>
            <a:r>
              <a:rPr lang="en-US" altLang="ko-KR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</a:t>
            </a:r>
            <a:r>
              <a:rPr lang="ko-KR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가용성 한계 극복 목적</a:t>
            </a:r>
            <a:endParaRPr lang="en-US" altLang="ko-KR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marL="185738" indent="-185738">
              <a:buFont typeface="Wingdings" pitchFamily="2" charset="2"/>
              <a:buChar char="ü"/>
            </a:pPr>
            <a:r>
              <a:rPr lang="ko-KR" altLang="en-US" sz="1100" b="0" dirty="0" smtClean="0">
                <a:latin typeface="+mn-ea"/>
                <a:ea typeface="+mn-ea"/>
              </a:rPr>
              <a:t>분산 데이터의 정보를 중앙 </a:t>
            </a:r>
            <a:r>
              <a:rPr lang="en-US" altLang="ko-KR" sz="1100" b="0" dirty="0" smtClean="0">
                <a:latin typeface="+mn-ea"/>
                <a:ea typeface="+mn-ea"/>
              </a:rPr>
              <a:t>meta data</a:t>
            </a:r>
            <a:r>
              <a:rPr lang="ko-KR" altLang="en-US" sz="1100" b="0" dirty="0" smtClean="0">
                <a:latin typeface="+mn-ea"/>
                <a:ea typeface="+mn-ea"/>
              </a:rPr>
              <a:t> 서버로 관리</a:t>
            </a:r>
            <a:endParaRPr lang="en-US" altLang="ko-KR" sz="1100" b="0" dirty="0" smtClean="0">
              <a:latin typeface="+mn-ea"/>
              <a:ea typeface="+mn-ea"/>
            </a:endParaRPr>
          </a:p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Meta data </a:t>
            </a:r>
            <a:r>
              <a:rPr lang="ko-KR" altLang="en-US" sz="11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처리 성능 향상과 부하 분산을 </a:t>
            </a:r>
            <a:r>
              <a:rPr lang="ko-KR" altLang="en-US" sz="1100" b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위한 </a:t>
            </a:r>
            <a:r>
              <a:rPr lang="ko-KR" altLang="en-US" sz="1100" b="1" spc="-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클러스터링</a:t>
            </a:r>
            <a:r>
              <a:rPr lang="ko-KR" altLang="en-US" sz="1100" b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기술 </a:t>
            </a:r>
            <a:r>
              <a:rPr lang="ko-KR" altLang="en-US" sz="11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도입 </a:t>
            </a:r>
            <a:endParaRPr lang="ko-KR" altLang="en-US" sz="1100" b="1" spc="-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547877" y="4106594"/>
            <a:ext cx="1741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Meta data</a:t>
            </a:r>
            <a:r>
              <a:rPr lang="ko-KR" altLang="en-US" sz="1100" b="0" dirty="0" smtClean="0">
                <a:latin typeface="+mn-ea"/>
                <a:ea typeface="+mn-ea"/>
              </a:rPr>
              <a:t> 서버의 부하 집중</a:t>
            </a:r>
            <a:r>
              <a:rPr lang="en-US" altLang="ko-KR" sz="1100" b="0" dirty="0" smtClean="0">
                <a:latin typeface="+mn-ea"/>
                <a:ea typeface="+mn-ea"/>
              </a:rPr>
              <a:t>, </a:t>
            </a:r>
            <a:r>
              <a:rPr lang="ko-KR" altLang="en-US" sz="1100" b="0" dirty="0" smtClean="0">
                <a:latin typeface="+mn-ea"/>
                <a:ea typeface="+mn-ea"/>
              </a:rPr>
              <a:t>장애</a:t>
            </a:r>
            <a:r>
              <a:rPr lang="en-US" altLang="ko-KR" sz="1100" b="0" dirty="0" smtClean="0">
                <a:latin typeface="+mn-ea"/>
                <a:ea typeface="+mn-ea"/>
              </a:rPr>
              <a:t>, </a:t>
            </a:r>
            <a:r>
              <a:rPr lang="ko-KR" altLang="en-US" sz="1100" b="0" dirty="0" smtClean="0">
                <a:latin typeface="+mn-ea"/>
                <a:ea typeface="+mn-ea"/>
              </a:rPr>
              <a:t>확장 한계 극복</a:t>
            </a:r>
            <a:r>
              <a:rPr lang="en-US" altLang="ko-KR" sz="1100" b="0" dirty="0" smtClean="0">
                <a:latin typeface="+mn-ea"/>
                <a:ea typeface="+mn-ea"/>
              </a:rPr>
              <a:t> </a:t>
            </a:r>
            <a:r>
              <a:rPr lang="ko-KR" altLang="en-US" sz="1100" b="0" dirty="0" smtClean="0">
                <a:latin typeface="+mn-ea"/>
                <a:ea typeface="+mn-ea"/>
              </a:rPr>
              <a:t>목적</a:t>
            </a:r>
            <a:endParaRPr lang="en-US" altLang="ko-KR" sz="1100" b="0" dirty="0" smtClean="0">
              <a:latin typeface="+mn-ea"/>
              <a:ea typeface="+mn-ea"/>
            </a:endParaRPr>
          </a:p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Meta data</a:t>
            </a:r>
            <a:r>
              <a:rPr lang="ko-KR" altLang="en-US" sz="1100" b="0" dirty="0" smtClean="0">
                <a:latin typeface="+mn-ea"/>
                <a:ea typeface="+mn-ea"/>
              </a:rPr>
              <a:t>도 분산 저장</a:t>
            </a:r>
            <a:r>
              <a:rPr lang="en-US" altLang="ko-KR" sz="1100" b="0" dirty="0" smtClean="0">
                <a:latin typeface="+mn-ea"/>
                <a:ea typeface="+mn-ea"/>
              </a:rPr>
              <a:t>/</a:t>
            </a:r>
            <a:r>
              <a:rPr lang="ko-KR" altLang="en-US" sz="1100" b="0" dirty="0" smtClean="0">
                <a:latin typeface="+mn-ea"/>
                <a:ea typeface="+mn-ea"/>
              </a:rPr>
              <a:t>관</a:t>
            </a:r>
            <a:r>
              <a:rPr lang="ko-KR" altLang="en-US" sz="1100" b="0" dirty="0">
                <a:latin typeface="+mn-ea"/>
                <a:ea typeface="+mn-ea"/>
              </a:rPr>
              <a:t>리</a:t>
            </a:r>
            <a:r>
              <a:rPr lang="en-US" altLang="ko-KR" sz="1100" b="0" dirty="0" smtClean="0">
                <a:latin typeface="+mn-ea"/>
                <a:ea typeface="+mn-ea"/>
              </a:rPr>
              <a:t>, </a:t>
            </a:r>
            <a:r>
              <a:rPr lang="ko-KR" altLang="en-US" sz="1100" b="0" dirty="0" smtClean="0">
                <a:latin typeface="+mn-ea"/>
                <a:ea typeface="+mn-ea"/>
              </a:rPr>
              <a:t>거의 무한대 확장 구조</a:t>
            </a:r>
            <a:endParaRPr lang="ko-KR" altLang="en-US" sz="1100" b="0" dirty="0">
              <a:latin typeface="+mn-ea"/>
              <a:ea typeface="+mn-ea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289259" y="4305633"/>
            <a:ext cx="155187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err="1" smtClean="0">
                <a:latin typeface="+mn-ea"/>
                <a:ea typeface="+mn-ea"/>
              </a:rPr>
              <a:t>SDDC</a:t>
            </a:r>
            <a:r>
              <a:rPr lang="ko-KR" altLang="en-US" sz="1100" b="0" dirty="0" smtClean="0">
                <a:latin typeface="+mn-ea"/>
                <a:ea typeface="+mn-ea"/>
              </a:rPr>
              <a:t> 구현의 기반</a:t>
            </a:r>
            <a:r>
              <a:rPr lang="en-US" altLang="ko-KR" sz="1100" b="0" dirty="0">
                <a:latin typeface="+mn-ea"/>
                <a:ea typeface="+mn-ea"/>
              </a:rPr>
              <a:t> </a:t>
            </a:r>
            <a:r>
              <a:rPr lang="ko-KR" altLang="en-US" sz="1100" b="0" dirty="0" smtClean="0">
                <a:latin typeface="+mn-ea"/>
                <a:ea typeface="+mn-ea"/>
              </a:rPr>
              <a:t>기술</a:t>
            </a:r>
            <a:endParaRPr lang="en-US" altLang="ko-KR" sz="1100" b="0" dirty="0" smtClean="0">
              <a:latin typeface="+mn-ea"/>
              <a:ea typeface="+mn-ea"/>
            </a:endParaRPr>
          </a:p>
          <a:p>
            <a:pPr marL="185738" indent="-185738">
              <a:buFont typeface="Wingdings" pitchFamily="2" charset="2"/>
              <a:buChar char="ü"/>
            </a:pPr>
            <a:r>
              <a:rPr lang="ko-KR" altLang="en-US" sz="1100" b="0" dirty="0" smtClean="0">
                <a:latin typeface="+mn-ea"/>
                <a:ea typeface="+mn-ea"/>
              </a:rPr>
              <a:t>엔터프라이즈 급 </a:t>
            </a:r>
            <a:r>
              <a:rPr lang="ko-KR" altLang="en-US" sz="1100" b="0" dirty="0" err="1" smtClean="0">
                <a:latin typeface="+mn-ea"/>
                <a:ea typeface="+mn-ea"/>
              </a:rPr>
              <a:t>스토리지의</a:t>
            </a:r>
            <a:r>
              <a:rPr lang="ko-KR" altLang="en-US" sz="1100" b="0" dirty="0" smtClean="0">
                <a:latin typeface="+mn-ea"/>
                <a:ea typeface="+mn-ea"/>
              </a:rPr>
              <a:t> 투자</a:t>
            </a:r>
            <a:r>
              <a:rPr lang="en-US" altLang="ko-KR" sz="1100" b="0" dirty="0">
                <a:latin typeface="+mn-ea"/>
                <a:ea typeface="+mn-ea"/>
              </a:rPr>
              <a:t>/</a:t>
            </a:r>
            <a:r>
              <a:rPr lang="ko-KR" altLang="en-US" sz="1100" b="0" dirty="0" smtClean="0">
                <a:latin typeface="+mn-ea"/>
                <a:ea typeface="+mn-ea"/>
              </a:rPr>
              <a:t>운영 효율성</a:t>
            </a:r>
            <a:r>
              <a:rPr lang="en-US" altLang="ko-KR" sz="1100" b="0" dirty="0">
                <a:latin typeface="+mn-ea"/>
                <a:ea typeface="+mn-ea"/>
              </a:rPr>
              <a:t> </a:t>
            </a:r>
            <a:r>
              <a:rPr lang="ko-KR" altLang="en-US" sz="1100" b="0" dirty="0" smtClean="0">
                <a:latin typeface="+mn-ea"/>
                <a:ea typeface="+mn-ea"/>
              </a:rPr>
              <a:t>제고</a:t>
            </a:r>
            <a:endParaRPr lang="en-US" altLang="ko-KR" sz="1100" b="0" dirty="0" smtClean="0">
              <a:latin typeface="+mn-ea"/>
              <a:ea typeface="+mn-ea"/>
            </a:endParaRPr>
          </a:p>
        </p:txBody>
      </p:sp>
      <p:cxnSp>
        <p:nvCxnSpPr>
          <p:cNvPr id="148" name="직선 연결선 147"/>
          <p:cNvCxnSpPr/>
          <p:nvPr/>
        </p:nvCxnSpPr>
        <p:spPr>
          <a:xfrm flipH="1">
            <a:off x="425794" y="5750590"/>
            <a:ext cx="8530857" cy="2098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425794" y="5771576"/>
            <a:ext cx="1719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Block storage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145627" y="5771576"/>
            <a:ext cx="1719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File storage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866701" y="5771576"/>
            <a:ext cx="17198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File storage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4551843" y="2825137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ko-KR" altLang="en-US" sz="1600" b="0" dirty="0" smtClean="0">
                <a:latin typeface="+mn-ea"/>
                <a:ea typeface="+mn-ea"/>
              </a:rPr>
              <a:t>▼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6218250" y="259675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ko-KR" altLang="en-US" sz="1600" b="0" dirty="0" smtClean="0">
                <a:latin typeface="+mn-ea"/>
                <a:ea typeface="+mn-ea"/>
              </a:rPr>
              <a:t>▼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47877" y="5771576"/>
            <a:ext cx="17198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File storage</a:t>
            </a:r>
          </a:p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Object storage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289259" y="5771576"/>
            <a:ext cx="14844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Block storage</a:t>
            </a:r>
          </a:p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File storage</a:t>
            </a:r>
          </a:p>
          <a:p>
            <a:pPr marL="185738" indent="-185738">
              <a:buFont typeface="Wingdings" pitchFamily="2" charset="2"/>
              <a:buChar char="ü"/>
            </a:pPr>
            <a:r>
              <a:rPr lang="en-US" altLang="ko-KR" sz="1100" b="0" dirty="0" smtClean="0">
                <a:latin typeface="+mn-ea"/>
                <a:ea typeface="+mn-ea"/>
              </a:rPr>
              <a:t>Object storage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3625276" y="3725711"/>
            <a:ext cx="298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ko-KR" sz="1200" b="0" dirty="0" smtClean="0">
                <a:latin typeface="+mn-ea"/>
                <a:ea typeface="+mn-ea"/>
              </a:rPr>
              <a:t>…</a:t>
            </a:r>
            <a:endParaRPr lang="ko-KR" altLang="en-US" sz="1200" b="0" dirty="0" smtClean="0">
              <a:latin typeface="+mn-ea"/>
              <a:ea typeface="+mn-ea"/>
            </a:endParaRPr>
          </a:p>
        </p:txBody>
      </p:sp>
      <p:grpSp>
        <p:nvGrpSpPr>
          <p:cNvPr id="161" name="그룹 26"/>
          <p:cNvGrpSpPr>
            <a:grpSpLocks noChangeAspect="1"/>
          </p:cNvGrpSpPr>
          <p:nvPr/>
        </p:nvGrpSpPr>
        <p:grpSpPr>
          <a:xfrm>
            <a:off x="2428839" y="3528737"/>
            <a:ext cx="1323561" cy="702576"/>
            <a:chOff x="2965228" y="3260452"/>
            <a:chExt cx="1555724" cy="825813"/>
          </a:xfrm>
        </p:grpSpPr>
        <p:sp>
          <p:nvSpPr>
            <p:cNvPr id="162" name="직사각형 161"/>
            <p:cNvSpPr/>
            <p:nvPr/>
          </p:nvSpPr>
          <p:spPr>
            <a:xfrm>
              <a:off x="3135287" y="3419400"/>
              <a:ext cx="508935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NAS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163" name="직선 연결선 162"/>
            <p:cNvCxnSpPr/>
            <p:nvPr/>
          </p:nvCxnSpPr>
          <p:spPr>
            <a:xfrm flipH="1">
              <a:off x="2965228" y="3268938"/>
              <a:ext cx="1555724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직사각형 163"/>
            <p:cNvSpPr/>
            <p:nvPr/>
          </p:nvSpPr>
          <p:spPr>
            <a:xfrm>
              <a:off x="3915272" y="3573016"/>
              <a:ext cx="508935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Client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165" name="직선 연결선 164"/>
            <p:cNvCxnSpPr/>
            <p:nvPr/>
          </p:nvCxnSpPr>
          <p:spPr>
            <a:xfrm>
              <a:off x="3387876" y="3260452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직사각형 165"/>
            <p:cNvSpPr/>
            <p:nvPr/>
          </p:nvSpPr>
          <p:spPr>
            <a:xfrm>
              <a:off x="3849015" y="3501008"/>
              <a:ext cx="508935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Client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3779854" y="3429000"/>
              <a:ext cx="508935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Client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168" name="직선 연결선 167"/>
            <p:cNvCxnSpPr/>
            <p:nvPr/>
          </p:nvCxnSpPr>
          <p:spPr>
            <a:xfrm>
              <a:off x="4029558" y="3265215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직선 연결선 168"/>
            <p:cNvCxnSpPr/>
            <p:nvPr/>
          </p:nvCxnSpPr>
          <p:spPr>
            <a:xfrm>
              <a:off x="4083805" y="3265215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직선 연결선 169"/>
            <p:cNvCxnSpPr/>
            <p:nvPr/>
          </p:nvCxnSpPr>
          <p:spPr>
            <a:xfrm>
              <a:off x="4138052" y="3265215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직선 연결선 170"/>
            <p:cNvCxnSpPr/>
            <p:nvPr/>
          </p:nvCxnSpPr>
          <p:spPr>
            <a:xfrm>
              <a:off x="3268376" y="3691818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직선 연결선 171"/>
            <p:cNvCxnSpPr/>
            <p:nvPr/>
          </p:nvCxnSpPr>
          <p:spPr>
            <a:xfrm>
              <a:off x="3400687" y="3679552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직선 연결선 172"/>
            <p:cNvCxnSpPr/>
            <p:nvPr/>
          </p:nvCxnSpPr>
          <p:spPr>
            <a:xfrm>
              <a:off x="3537585" y="3676240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" name="그룹 45"/>
            <p:cNvGrpSpPr/>
            <p:nvPr/>
          </p:nvGrpSpPr>
          <p:grpSpPr>
            <a:xfrm>
              <a:off x="3131478" y="3827141"/>
              <a:ext cx="273796" cy="249931"/>
              <a:chOff x="1214478" y="5320854"/>
              <a:chExt cx="547592" cy="422702"/>
            </a:xfrm>
          </p:grpSpPr>
          <p:sp>
            <p:nvSpPr>
              <p:cNvPr id="185" name="타원 184"/>
              <p:cNvSpPr/>
              <p:nvPr/>
            </p:nvSpPr>
            <p:spPr>
              <a:xfrm>
                <a:off x="1214478" y="5552329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86" name="타원 185"/>
              <p:cNvSpPr/>
              <p:nvPr/>
            </p:nvSpPr>
            <p:spPr>
              <a:xfrm>
                <a:off x="1214478" y="5475172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87" name="타원 186"/>
              <p:cNvSpPr/>
              <p:nvPr/>
            </p:nvSpPr>
            <p:spPr>
              <a:xfrm>
                <a:off x="1214478" y="5398013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88" name="타원 187"/>
              <p:cNvSpPr/>
              <p:nvPr/>
            </p:nvSpPr>
            <p:spPr>
              <a:xfrm>
                <a:off x="1214478" y="5320854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175" name="그룹 50"/>
            <p:cNvGrpSpPr/>
            <p:nvPr/>
          </p:nvGrpSpPr>
          <p:grpSpPr>
            <a:xfrm>
              <a:off x="3273001" y="3836334"/>
              <a:ext cx="273796" cy="249931"/>
              <a:chOff x="1214478" y="5320854"/>
              <a:chExt cx="547592" cy="422702"/>
            </a:xfrm>
          </p:grpSpPr>
          <p:sp>
            <p:nvSpPr>
              <p:cNvPr id="181" name="타원 180"/>
              <p:cNvSpPr/>
              <p:nvPr/>
            </p:nvSpPr>
            <p:spPr>
              <a:xfrm>
                <a:off x="1214478" y="5552329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82" name="타원 181"/>
              <p:cNvSpPr/>
              <p:nvPr/>
            </p:nvSpPr>
            <p:spPr>
              <a:xfrm>
                <a:off x="1214478" y="5475172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83" name="타원 182"/>
              <p:cNvSpPr/>
              <p:nvPr/>
            </p:nvSpPr>
            <p:spPr>
              <a:xfrm>
                <a:off x="1214478" y="5398013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84" name="타원 183"/>
              <p:cNvSpPr/>
              <p:nvPr/>
            </p:nvSpPr>
            <p:spPr>
              <a:xfrm>
                <a:off x="1214478" y="5320854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176" name="그룹 116"/>
            <p:cNvGrpSpPr/>
            <p:nvPr/>
          </p:nvGrpSpPr>
          <p:grpSpPr>
            <a:xfrm>
              <a:off x="3400687" y="3836334"/>
              <a:ext cx="273796" cy="249931"/>
              <a:chOff x="1214478" y="5320854"/>
              <a:chExt cx="547592" cy="422702"/>
            </a:xfrm>
          </p:grpSpPr>
          <p:sp>
            <p:nvSpPr>
              <p:cNvPr id="177" name="타원 176"/>
              <p:cNvSpPr/>
              <p:nvPr/>
            </p:nvSpPr>
            <p:spPr>
              <a:xfrm>
                <a:off x="1214478" y="5552329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78" name="타원 177"/>
              <p:cNvSpPr/>
              <p:nvPr/>
            </p:nvSpPr>
            <p:spPr>
              <a:xfrm>
                <a:off x="1214478" y="5475172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79" name="타원 178"/>
              <p:cNvSpPr/>
              <p:nvPr/>
            </p:nvSpPr>
            <p:spPr>
              <a:xfrm>
                <a:off x="1214478" y="5398013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80" name="타원 179"/>
              <p:cNvSpPr/>
              <p:nvPr/>
            </p:nvSpPr>
            <p:spPr>
              <a:xfrm>
                <a:off x="1214478" y="5320854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grpSp>
        <p:nvGrpSpPr>
          <p:cNvPr id="189" name="그룹 25"/>
          <p:cNvGrpSpPr>
            <a:grpSpLocks noChangeAspect="1"/>
          </p:cNvGrpSpPr>
          <p:nvPr/>
        </p:nvGrpSpPr>
        <p:grpSpPr>
          <a:xfrm>
            <a:off x="4124297" y="3439653"/>
            <a:ext cx="1182563" cy="675220"/>
            <a:chOff x="4706541" y="3265934"/>
            <a:chExt cx="1343107" cy="766887"/>
          </a:xfrm>
        </p:grpSpPr>
        <p:sp>
          <p:nvSpPr>
            <p:cNvPr id="190" name="직사각형 189"/>
            <p:cNvSpPr/>
            <p:nvPr/>
          </p:nvSpPr>
          <p:spPr>
            <a:xfrm>
              <a:off x="4715549" y="3431954"/>
              <a:ext cx="432041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MDS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91" name="직사각형 190"/>
            <p:cNvSpPr/>
            <p:nvPr/>
          </p:nvSpPr>
          <p:spPr>
            <a:xfrm>
              <a:off x="5210200" y="3431954"/>
              <a:ext cx="331608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92" name="직사각형 191"/>
            <p:cNvSpPr/>
            <p:nvPr/>
          </p:nvSpPr>
          <p:spPr>
            <a:xfrm>
              <a:off x="5639037" y="3431954"/>
              <a:ext cx="331608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93" name="직사각형 192"/>
            <p:cNvSpPr/>
            <p:nvPr/>
          </p:nvSpPr>
          <p:spPr>
            <a:xfrm>
              <a:off x="5426932" y="3770003"/>
              <a:ext cx="331608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194" name="직선 연결선 193"/>
            <p:cNvCxnSpPr/>
            <p:nvPr/>
          </p:nvCxnSpPr>
          <p:spPr>
            <a:xfrm flipH="1">
              <a:off x="4706541" y="3268886"/>
              <a:ext cx="134310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직선 연결선 194"/>
            <p:cNvCxnSpPr/>
            <p:nvPr/>
          </p:nvCxnSpPr>
          <p:spPr>
            <a:xfrm>
              <a:off x="4926806" y="3265934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직선 연결선 195"/>
            <p:cNvCxnSpPr/>
            <p:nvPr/>
          </p:nvCxnSpPr>
          <p:spPr>
            <a:xfrm>
              <a:off x="5363887" y="3270697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/>
            <p:cNvCxnSpPr/>
            <p:nvPr/>
          </p:nvCxnSpPr>
          <p:spPr>
            <a:xfrm>
              <a:off x="5808838" y="3270697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 197"/>
            <p:cNvCxnSpPr/>
            <p:nvPr/>
          </p:nvCxnSpPr>
          <p:spPr>
            <a:xfrm>
              <a:off x="5592736" y="3271892"/>
              <a:ext cx="0" cy="49811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9" name="TextBox 198"/>
          <p:cNvSpPr txBox="1"/>
          <p:nvPr/>
        </p:nvSpPr>
        <p:spPr>
          <a:xfrm>
            <a:off x="5219994" y="3604793"/>
            <a:ext cx="298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ko-KR" sz="1200" b="0" dirty="0" smtClean="0">
                <a:latin typeface="+mn-ea"/>
                <a:ea typeface="+mn-ea"/>
              </a:rPr>
              <a:t>…</a:t>
            </a:r>
            <a:endParaRPr lang="ko-KR" altLang="en-US" sz="1200" b="0" dirty="0" smtClean="0">
              <a:latin typeface="+mn-ea"/>
              <a:ea typeface="+mn-ea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6996952" y="3562645"/>
            <a:ext cx="298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ko-KR" sz="1200" b="0" dirty="0" smtClean="0">
                <a:latin typeface="+mn-ea"/>
                <a:ea typeface="+mn-ea"/>
              </a:rPr>
              <a:t>…</a:t>
            </a:r>
            <a:endParaRPr lang="ko-KR" altLang="en-US" sz="1200" b="0" dirty="0" smtClean="0">
              <a:latin typeface="+mn-ea"/>
              <a:ea typeface="+mn-ea"/>
            </a:endParaRPr>
          </a:p>
        </p:txBody>
      </p:sp>
      <p:grpSp>
        <p:nvGrpSpPr>
          <p:cNvPr id="201" name="그룹 27"/>
          <p:cNvGrpSpPr>
            <a:grpSpLocks noChangeAspect="1"/>
          </p:cNvGrpSpPr>
          <p:nvPr/>
        </p:nvGrpSpPr>
        <p:grpSpPr>
          <a:xfrm>
            <a:off x="5858701" y="3329700"/>
            <a:ext cx="1176351" cy="637727"/>
            <a:chOff x="6348399" y="3268886"/>
            <a:chExt cx="1409155" cy="763935"/>
          </a:xfrm>
        </p:grpSpPr>
        <p:sp>
          <p:nvSpPr>
            <p:cNvPr id="202" name="직사각형 201"/>
            <p:cNvSpPr/>
            <p:nvPr/>
          </p:nvSpPr>
          <p:spPr>
            <a:xfrm>
              <a:off x="6372509" y="3431954"/>
              <a:ext cx="331608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03" name="직사각형 202"/>
            <p:cNvSpPr/>
            <p:nvPr/>
          </p:nvSpPr>
          <p:spPr>
            <a:xfrm>
              <a:off x="6864739" y="3431954"/>
              <a:ext cx="331608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04" name="직사각형 203"/>
            <p:cNvSpPr/>
            <p:nvPr/>
          </p:nvSpPr>
          <p:spPr>
            <a:xfrm>
              <a:off x="6620991" y="3770003"/>
              <a:ext cx="331608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205" name="직선 연결선 204"/>
            <p:cNvCxnSpPr/>
            <p:nvPr/>
          </p:nvCxnSpPr>
          <p:spPr>
            <a:xfrm flipH="1">
              <a:off x="6348399" y="3268886"/>
              <a:ext cx="1409155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직선 연결선 205"/>
            <p:cNvCxnSpPr/>
            <p:nvPr/>
          </p:nvCxnSpPr>
          <p:spPr>
            <a:xfrm>
              <a:off x="6526196" y="3270697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연결선 206"/>
            <p:cNvCxnSpPr/>
            <p:nvPr/>
          </p:nvCxnSpPr>
          <p:spPr>
            <a:xfrm>
              <a:off x="7034540" y="3270697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직선 연결선 207"/>
            <p:cNvCxnSpPr/>
            <p:nvPr/>
          </p:nvCxnSpPr>
          <p:spPr>
            <a:xfrm>
              <a:off x="6786795" y="3271892"/>
              <a:ext cx="0" cy="49811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직사각형 208"/>
            <p:cNvSpPr/>
            <p:nvPr/>
          </p:nvSpPr>
          <p:spPr>
            <a:xfrm>
              <a:off x="7133200" y="3770003"/>
              <a:ext cx="331608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210" name="직선 연결선 209"/>
            <p:cNvCxnSpPr/>
            <p:nvPr/>
          </p:nvCxnSpPr>
          <p:spPr>
            <a:xfrm>
              <a:off x="7299004" y="3271892"/>
              <a:ext cx="0" cy="49811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직사각형 210"/>
            <p:cNvSpPr/>
            <p:nvPr/>
          </p:nvSpPr>
          <p:spPr>
            <a:xfrm>
              <a:off x="7392789" y="3431954"/>
              <a:ext cx="331608" cy="2628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DS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212" name="직선 연결선 211"/>
            <p:cNvCxnSpPr/>
            <p:nvPr/>
          </p:nvCxnSpPr>
          <p:spPr>
            <a:xfrm>
              <a:off x="7562590" y="3270697"/>
              <a:ext cx="0" cy="168548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그룹 28"/>
          <p:cNvGrpSpPr>
            <a:grpSpLocks noChangeAspect="1"/>
          </p:cNvGrpSpPr>
          <p:nvPr/>
        </p:nvGrpSpPr>
        <p:grpSpPr>
          <a:xfrm>
            <a:off x="767095" y="3656252"/>
            <a:ext cx="1155389" cy="568956"/>
            <a:chOff x="1243033" y="3395093"/>
            <a:chExt cx="1414335" cy="696470"/>
          </a:xfrm>
        </p:grpSpPr>
        <p:sp>
          <p:nvSpPr>
            <p:cNvPr id="214" name="직사각형 213"/>
            <p:cNvSpPr/>
            <p:nvPr/>
          </p:nvSpPr>
          <p:spPr>
            <a:xfrm>
              <a:off x="1893727" y="3752560"/>
              <a:ext cx="372539" cy="3390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buNone/>
              </a:pPr>
              <a:r>
                <a:rPr lang="en-US" altLang="ko-KR" sz="800" b="0" dirty="0" smtClean="0">
                  <a:solidFill>
                    <a:schemeClr val="tx1"/>
                  </a:solidFill>
                  <a:latin typeface="+mn-ea"/>
                </a:rPr>
                <a:t>SAN S/W</a:t>
              </a:r>
              <a:endParaRPr lang="ko-KR" altLang="en-US" sz="80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215" name="그룹 56"/>
            <p:cNvGrpSpPr/>
            <p:nvPr/>
          </p:nvGrpSpPr>
          <p:grpSpPr>
            <a:xfrm>
              <a:off x="2383572" y="3395093"/>
              <a:ext cx="273796" cy="249931"/>
              <a:chOff x="1214478" y="5320854"/>
              <a:chExt cx="547592" cy="422702"/>
            </a:xfrm>
          </p:grpSpPr>
          <p:sp>
            <p:nvSpPr>
              <p:cNvPr id="227" name="타원 226"/>
              <p:cNvSpPr/>
              <p:nvPr/>
            </p:nvSpPr>
            <p:spPr>
              <a:xfrm>
                <a:off x="1214478" y="5552329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8" name="타원 227"/>
              <p:cNvSpPr/>
              <p:nvPr/>
            </p:nvSpPr>
            <p:spPr>
              <a:xfrm>
                <a:off x="1214478" y="5475172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9" name="타원 228"/>
              <p:cNvSpPr/>
              <p:nvPr/>
            </p:nvSpPr>
            <p:spPr>
              <a:xfrm>
                <a:off x="1214478" y="5398013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30" name="타원 229"/>
              <p:cNvSpPr/>
              <p:nvPr/>
            </p:nvSpPr>
            <p:spPr>
              <a:xfrm>
                <a:off x="1214478" y="5320854"/>
                <a:ext cx="547592" cy="19122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216" name="그룹 21"/>
            <p:cNvGrpSpPr/>
            <p:nvPr/>
          </p:nvGrpSpPr>
          <p:grpSpPr>
            <a:xfrm>
              <a:off x="2374948" y="3737755"/>
              <a:ext cx="273796" cy="329274"/>
              <a:chOff x="2721408" y="3728564"/>
              <a:chExt cx="273796" cy="329274"/>
            </a:xfrm>
          </p:grpSpPr>
          <p:sp>
            <p:nvSpPr>
              <p:cNvPr id="221" name="타원 220"/>
              <p:cNvSpPr/>
              <p:nvPr/>
            </p:nvSpPr>
            <p:spPr>
              <a:xfrm>
                <a:off x="2721408" y="3944771"/>
                <a:ext cx="273796" cy="1130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2" name="타원 221"/>
              <p:cNvSpPr/>
              <p:nvPr/>
            </p:nvSpPr>
            <p:spPr>
              <a:xfrm>
                <a:off x="2721408" y="3901528"/>
                <a:ext cx="273796" cy="1130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3" name="타원 222"/>
              <p:cNvSpPr/>
              <p:nvPr/>
            </p:nvSpPr>
            <p:spPr>
              <a:xfrm>
                <a:off x="2721408" y="3858287"/>
                <a:ext cx="273796" cy="1130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4" name="타원 223"/>
              <p:cNvSpPr/>
              <p:nvPr/>
            </p:nvSpPr>
            <p:spPr>
              <a:xfrm>
                <a:off x="2721408" y="3815046"/>
                <a:ext cx="273796" cy="1130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5" name="타원 224"/>
              <p:cNvSpPr/>
              <p:nvPr/>
            </p:nvSpPr>
            <p:spPr>
              <a:xfrm>
                <a:off x="2721408" y="3771805"/>
                <a:ext cx="273796" cy="1130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26" name="타원 225"/>
              <p:cNvSpPr/>
              <p:nvPr/>
            </p:nvSpPr>
            <p:spPr>
              <a:xfrm>
                <a:off x="2721408" y="3728564"/>
                <a:ext cx="273796" cy="113067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ko-KR" altLang="en-US" sz="1200" b="0" dirty="0" smtClean="0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cxnSp>
          <p:nvCxnSpPr>
            <p:cNvPr id="217" name="직선 연결선 216"/>
            <p:cNvCxnSpPr>
              <a:stCxn id="214" idx="3"/>
              <a:endCxn id="223" idx="2"/>
            </p:cNvCxnSpPr>
            <p:nvPr/>
          </p:nvCxnSpPr>
          <p:spPr>
            <a:xfrm>
              <a:off x="2266266" y="3922062"/>
              <a:ext cx="108682" cy="195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직선 연결선 217"/>
            <p:cNvCxnSpPr>
              <a:endCxn id="214" idx="1"/>
            </p:cNvCxnSpPr>
            <p:nvPr/>
          </p:nvCxnSpPr>
          <p:spPr>
            <a:xfrm>
              <a:off x="1705232" y="3638633"/>
              <a:ext cx="188495" cy="283429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직사각형 218"/>
            <p:cNvSpPr/>
            <p:nvPr/>
          </p:nvSpPr>
          <p:spPr>
            <a:xfrm>
              <a:off x="1243033" y="3397935"/>
              <a:ext cx="613623" cy="3148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>
                <a:buNone/>
              </a:pPr>
              <a:r>
                <a:rPr lang="en-US" altLang="ko-KR" sz="1050" b="0" dirty="0" smtClean="0">
                  <a:solidFill>
                    <a:schemeClr val="tx1"/>
                  </a:solidFill>
                  <a:latin typeface="+mn-ea"/>
                </a:rPr>
                <a:t>Server</a:t>
              </a:r>
              <a:endParaRPr lang="ko-KR" altLang="en-US" sz="1050" b="0" dirty="0" smtClean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220" name="직선 연결선 219"/>
            <p:cNvCxnSpPr/>
            <p:nvPr/>
          </p:nvCxnSpPr>
          <p:spPr>
            <a:xfrm flipH="1">
              <a:off x="1866900" y="3519968"/>
              <a:ext cx="531522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1" name="직사각형 230"/>
          <p:cNvSpPr/>
          <p:nvPr/>
        </p:nvSpPr>
        <p:spPr>
          <a:xfrm>
            <a:off x="7349353" y="3076753"/>
            <a:ext cx="1500187" cy="1198881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ko-KR" altLang="en-US" sz="1400" b="0" i="1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7855506" y="2943995"/>
            <a:ext cx="487881" cy="257369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>
            <a:spAutoFit/>
          </a:bodyPr>
          <a:lstStyle/>
          <a:p>
            <a:pPr>
              <a:buNone/>
            </a:pPr>
            <a:r>
              <a:rPr lang="en-US" altLang="ko-KR" sz="1200" b="1" i="1" dirty="0" err="1" smtClean="0">
                <a:latin typeface="+mn-ea"/>
                <a:ea typeface="+mn-ea"/>
              </a:rPr>
              <a:t>SDDC</a:t>
            </a:r>
            <a:endParaRPr lang="ko-KR" altLang="en-US" sz="1200" b="1" i="1" dirty="0" smtClean="0">
              <a:latin typeface="+mn-ea"/>
              <a:ea typeface="+mn-ea"/>
            </a:endParaRPr>
          </a:p>
        </p:txBody>
      </p:sp>
      <p:cxnSp>
        <p:nvCxnSpPr>
          <p:cNvPr id="233" name="직선 연결선 232"/>
          <p:cNvCxnSpPr/>
          <p:nvPr/>
        </p:nvCxnSpPr>
        <p:spPr>
          <a:xfrm>
            <a:off x="489239" y="1880752"/>
            <a:ext cx="3333827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직선 연결선 233"/>
          <p:cNvCxnSpPr/>
          <p:nvPr/>
        </p:nvCxnSpPr>
        <p:spPr>
          <a:xfrm>
            <a:off x="3848744" y="1880752"/>
            <a:ext cx="3374622" cy="0"/>
          </a:xfrm>
          <a:prstGeom prst="line">
            <a:avLst/>
          </a:prstGeom>
          <a:ln>
            <a:headEnd type="arrow"/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5" name="직선 연결선 234"/>
          <p:cNvCxnSpPr/>
          <p:nvPr/>
        </p:nvCxnSpPr>
        <p:spPr>
          <a:xfrm>
            <a:off x="7232625" y="1880752"/>
            <a:ext cx="1674635" cy="0"/>
          </a:xfrm>
          <a:prstGeom prst="line">
            <a:avLst/>
          </a:prstGeom>
          <a:ln>
            <a:headEnd type="arrow"/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36" name="TextBox 235"/>
          <p:cNvSpPr txBox="1"/>
          <p:nvPr/>
        </p:nvSpPr>
        <p:spPr>
          <a:xfrm>
            <a:off x="7470135" y="1752068"/>
            <a:ext cx="1318237" cy="24198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>
            <a:spAutoFit/>
          </a:bodyPr>
          <a:lstStyle/>
          <a:p>
            <a:pPr>
              <a:buNone/>
            </a:pPr>
            <a:r>
              <a:rPr lang="en-US" altLang="ko-KR" sz="11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Enterprise Storage</a:t>
            </a:r>
            <a:endParaRPr lang="ko-KR" altLang="en-US" sz="11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5059679" y="1752068"/>
            <a:ext cx="1034505" cy="24198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>
            <a:spAutoFit/>
          </a:bodyPr>
          <a:lstStyle/>
          <a:p>
            <a:pPr>
              <a:buNone/>
            </a:pPr>
            <a:r>
              <a:rPr lang="en-US" altLang="ko-KR" sz="1100" b="1" dirty="0" smtClean="0">
                <a:solidFill>
                  <a:schemeClr val="accent3">
                    <a:lumMod val="75000"/>
                  </a:schemeClr>
                </a:solidFill>
                <a:latin typeface="+mn-ea"/>
                <a:ea typeface="+mn-ea"/>
              </a:rPr>
              <a:t>Cloud Storage</a:t>
            </a:r>
            <a:endParaRPr lang="ko-KR" altLang="en-US" sz="1100" b="1" dirty="0" smtClean="0">
              <a:solidFill>
                <a:schemeClr val="accent3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38" name="TextBox 237"/>
          <p:cNvSpPr txBox="1"/>
          <p:nvPr/>
        </p:nvSpPr>
        <p:spPr>
          <a:xfrm>
            <a:off x="1602031" y="1752068"/>
            <a:ext cx="1218851" cy="24198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>
            <a:spAutoFit/>
          </a:bodyPr>
          <a:lstStyle/>
          <a:p>
            <a:pPr>
              <a:buNone/>
            </a:pPr>
            <a:r>
              <a:rPr lang="en-US" altLang="ko-KR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Business Storage</a:t>
            </a:r>
            <a:endParaRPr lang="ko-KR" altLang="en-US" sz="1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40" name="직사각형 239"/>
          <p:cNvSpPr/>
          <p:nvPr/>
        </p:nvSpPr>
        <p:spPr>
          <a:xfrm>
            <a:off x="8058973" y="3211434"/>
            <a:ext cx="739768" cy="272349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ko-KR" sz="1200" b="0" i="1" dirty="0" err="1" smtClean="0">
                <a:solidFill>
                  <a:schemeClr val="tx1"/>
                </a:solidFill>
                <a:latin typeface="+mn-ea"/>
              </a:rPr>
              <a:t>SDC</a:t>
            </a:r>
            <a:endParaRPr lang="ko-KR" altLang="en-US" sz="1200" b="0" i="1" baseline="30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1" name="직사각형 240"/>
          <p:cNvSpPr/>
          <p:nvPr/>
        </p:nvSpPr>
        <p:spPr>
          <a:xfrm>
            <a:off x="8058973" y="3569435"/>
            <a:ext cx="739768" cy="272349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ko-KR" sz="1200" b="0" i="1" dirty="0" err="1" smtClean="0">
                <a:solidFill>
                  <a:schemeClr val="tx1"/>
                </a:solidFill>
                <a:latin typeface="+mn-ea"/>
              </a:rPr>
              <a:t>SDS</a:t>
            </a:r>
            <a:endParaRPr lang="ko-KR" altLang="en-US" sz="1200" b="0" i="1" baseline="30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2" name="직사각형 241"/>
          <p:cNvSpPr/>
          <p:nvPr/>
        </p:nvSpPr>
        <p:spPr>
          <a:xfrm>
            <a:off x="8058973" y="3927435"/>
            <a:ext cx="739768" cy="272349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altLang="ko-KR" sz="1200" b="0" i="1" dirty="0" err="1" smtClean="0">
                <a:solidFill>
                  <a:schemeClr val="tx1"/>
                </a:solidFill>
                <a:latin typeface="+mn-ea"/>
              </a:rPr>
              <a:t>SDN</a:t>
            </a:r>
            <a:endParaRPr lang="ko-KR" altLang="en-US" sz="1200" b="0" i="1" baseline="30000" dirty="0" smtClean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243" name="그룹 41"/>
          <p:cNvGrpSpPr/>
          <p:nvPr/>
        </p:nvGrpSpPr>
        <p:grpSpPr>
          <a:xfrm rot="16200000">
            <a:off x="7202206" y="3415731"/>
            <a:ext cx="992764" cy="584167"/>
            <a:chOff x="10802890" y="138240"/>
            <a:chExt cx="1238128" cy="639264"/>
          </a:xfrm>
        </p:grpSpPr>
        <p:sp>
          <p:nvSpPr>
            <p:cNvPr id="244" name="직사각형 243"/>
            <p:cNvSpPr/>
            <p:nvPr/>
          </p:nvSpPr>
          <p:spPr>
            <a:xfrm>
              <a:off x="10802890" y="138240"/>
              <a:ext cx="1238128" cy="174499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altLang="ko-KR" sz="1000" b="0" dirty="0" smtClean="0">
                  <a:solidFill>
                    <a:schemeClr val="tx1"/>
                  </a:solidFill>
                  <a:latin typeface="+mn-ea"/>
                </a:rPr>
                <a:t>Abstraction</a:t>
              </a:r>
              <a:endParaRPr lang="ko-KR" altLang="en-US" sz="1000" b="0" baseline="3000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5" name="직사각형 244"/>
            <p:cNvSpPr/>
            <p:nvPr/>
          </p:nvSpPr>
          <p:spPr>
            <a:xfrm>
              <a:off x="10802890" y="370622"/>
              <a:ext cx="1238128" cy="174499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altLang="ko-KR" sz="1000" b="0" dirty="0" smtClean="0">
                  <a:solidFill>
                    <a:schemeClr val="tx1"/>
                  </a:solidFill>
                  <a:latin typeface="+mn-ea"/>
                </a:rPr>
                <a:t>Pooling</a:t>
              </a:r>
              <a:endParaRPr lang="ko-KR" altLang="en-US" sz="1000" b="0" baseline="3000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6" name="직사각형 245"/>
            <p:cNvSpPr/>
            <p:nvPr/>
          </p:nvSpPr>
          <p:spPr>
            <a:xfrm>
              <a:off x="10802890" y="603005"/>
              <a:ext cx="1238128" cy="174499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altLang="ko-KR" sz="1000" b="0" dirty="0" smtClean="0">
                  <a:solidFill>
                    <a:schemeClr val="tx1"/>
                  </a:solidFill>
                  <a:latin typeface="+mn-ea"/>
                </a:rPr>
                <a:t>Automation</a:t>
              </a:r>
              <a:endParaRPr lang="ko-KR" altLang="en-US" sz="1000" b="0" baseline="30000" dirty="0" smtClean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48" name="TextBox 247"/>
          <p:cNvSpPr txBox="1"/>
          <p:nvPr/>
        </p:nvSpPr>
        <p:spPr>
          <a:xfrm>
            <a:off x="7883626" y="235038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ko-KR" altLang="en-US" sz="1600" b="0" dirty="0" smtClean="0">
                <a:latin typeface="+mn-ea"/>
                <a:ea typeface="+mn-ea"/>
              </a:rPr>
              <a:t>▼</a:t>
            </a:r>
          </a:p>
        </p:txBody>
      </p:sp>
    </p:spTree>
    <p:extLst>
      <p:ext uri="{BB962C8B-B14F-4D97-AF65-F5344CB8AC3E}">
        <p14:creationId xmlns:p14="http://schemas.microsoft.com/office/powerpoint/2010/main" val="353058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AionDisk </a:t>
            </a:r>
            <a:r>
              <a:rPr lang="ko-KR" altLang="en-US" dirty="0" smtClean="0"/>
              <a:t>제품 개요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42137" y="1519487"/>
            <a:ext cx="8229600" cy="1208358"/>
          </a:xfrm>
        </p:spPr>
        <p:txBody>
          <a:bodyPr>
            <a:normAutofit fontScale="92500"/>
          </a:bodyPr>
          <a:lstStyle/>
          <a:p>
            <a:pPr>
              <a:lnSpc>
                <a:spcPts val="1800"/>
              </a:lnSpc>
              <a:defRPr/>
            </a:pPr>
            <a:r>
              <a:rPr lang="en-US" altLang="ko-KR" b="1" dirty="0"/>
              <a:t>“ </a:t>
            </a:r>
            <a:r>
              <a:rPr lang="ko-KR" altLang="en-US" b="1" dirty="0"/>
              <a:t>비즈니스 및 </a:t>
            </a:r>
            <a:r>
              <a:rPr lang="en-US" altLang="ko-KR" b="1" dirty="0"/>
              <a:t>IT </a:t>
            </a:r>
            <a:r>
              <a:rPr lang="ko-KR" altLang="en-US" b="1" dirty="0"/>
              <a:t>기술의 변화에 따라 발생한  </a:t>
            </a:r>
            <a:r>
              <a:rPr lang="ko-KR" altLang="en-US" b="1" dirty="0" err="1"/>
              <a:t>빅데이터라는</a:t>
            </a:r>
            <a:r>
              <a:rPr lang="ko-KR" altLang="en-US" b="1" dirty="0"/>
              <a:t> 비정형 데이터의 폭발적인 증가는</a:t>
            </a:r>
            <a:endParaRPr lang="en-US" altLang="ko-KR" b="1" dirty="0"/>
          </a:p>
          <a:p>
            <a:pPr>
              <a:lnSpc>
                <a:spcPts val="1800"/>
              </a:lnSpc>
              <a:defRPr/>
            </a:pPr>
            <a:r>
              <a:rPr lang="en-US" altLang="ko-KR" b="1" dirty="0"/>
              <a:t>  </a:t>
            </a:r>
            <a:r>
              <a:rPr lang="en-US" altLang="ko-KR" b="1" baseline="30000" dirty="0" smtClean="0">
                <a:solidFill>
                  <a:srgbClr val="00C057"/>
                </a:solidFill>
              </a:rPr>
              <a:t>1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 </a:t>
            </a:r>
            <a:r>
              <a:rPr lang="ko-KR" altLang="en-US" b="1" dirty="0" err="1"/>
              <a:t>스토리지의</a:t>
            </a:r>
            <a:r>
              <a:rPr lang="ko-KR" altLang="en-US" b="1" dirty="0"/>
              <a:t> 용량 설정 </a:t>
            </a:r>
            <a:r>
              <a:rPr lang="en-US" altLang="ko-KR" b="1" dirty="0"/>
              <a:t> </a:t>
            </a:r>
            <a:r>
              <a:rPr lang="ko-KR" altLang="en-US" b="1" dirty="0"/>
              <a:t> </a:t>
            </a:r>
            <a:r>
              <a:rPr lang="en-US" altLang="ko-KR" b="1" baseline="30000" dirty="0">
                <a:solidFill>
                  <a:srgbClr val="00C057"/>
                </a:solidFill>
              </a:rPr>
              <a:t>2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ko-KR" altLang="en-US" b="1" dirty="0"/>
              <a:t>데이터의 특성에 따른 입출력 성능 확보</a:t>
            </a:r>
            <a:r>
              <a:rPr lang="en-US" altLang="ko-KR" b="1" dirty="0"/>
              <a:t>,  </a:t>
            </a:r>
            <a:r>
              <a:rPr lang="en-US" altLang="ko-KR" b="1" baseline="30000" dirty="0">
                <a:solidFill>
                  <a:srgbClr val="00C057"/>
                </a:solidFill>
              </a:rPr>
              <a:t>3</a:t>
            </a:r>
            <a:r>
              <a:rPr lang="en-US" altLang="ko-KR" b="1" dirty="0"/>
              <a:t> </a:t>
            </a:r>
            <a:r>
              <a:rPr lang="ko-KR" altLang="en-US" b="1" dirty="0"/>
              <a:t> 데이터 가용성 보장</a:t>
            </a:r>
            <a:r>
              <a:rPr lang="ko-KR" altLang="ko-KR" b="1" dirty="0"/>
              <a:t>,</a:t>
            </a:r>
            <a:r>
              <a:rPr lang="en-US" altLang="ko-KR" b="1" baseline="30000" dirty="0">
                <a:solidFill>
                  <a:srgbClr val="00CC00"/>
                </a:solidFill>
              </a:rPr>
              <a:t>    </a:t>
            </a:r>
            <a:r>
              <a:rPr lang="en-US" altLang="ko-KR" b="1" baseline="30000" dirty="0">
                <a:solidFill>
                  <a:srgbClr val="00C057"/>
                </a:solidFill>
              </a:rPr>
              <a:t>4</a:t>
            </a:r>
            <a:r>
              <a:rPr lang="en-US" altLang="ko-KR" b="1" dirty="0"/>
              <a:t> </a:t>
            </a:r>
            <a:r>
              <a:rPr lang="ko-KR" altLang="en-US" b="1" dirty="0"/>
              <a:t> 기존 응용 서비스 유지</a:t>
            </a:r>
            <a:r>
              <a:rPr lang="ko-KR" altLang="ko-KR" b="1" dirty="0"/>
              <a:t>,</a:t>
            </a:r>
            <a:endParaRPr lang="en-US" altLang="ko-KR" b="1" dirty="0"/>
          </a:p>
          <a:p>
            <a:pPr>
              <a:lnSpc>
                <a:spcPts val="1800"/>
              </a:lnSpc>
              <a:defRPr/>
            </a:pPr>
            <a:r>
              <a:rPr lang="ko-KR" altLang="ko-KR" b="1" baseline="30000" dirty="0">
                <a:solidFill>
                  <a:srgbClr val="00CC00"/>
                </a:solidFill>
              </a:rPr>
              <a:t> </a:t>
            </a:r>
            <a:r>
              <a:rPr lang="ko-KR" altLang="en-US" b="1" baseline="30000" dirty="0">
                <a:solidFill>
                  <a:srgbClr val="00CC00"/>
                </a:solidFill>
              </a:rPr>
              <a:t>  </a:t>
            </a:r>
            <a:r>
              <a:rPr lang="en-US" altLang="ko-KR" b="1" baseline="30000" dirty="0" smtClean="0">
                <a:solidFill>
                  <a:srgbClr val="00C057"/>
                </a:solidFill>
              </a:rPr>
              <a:t>5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 </a:t>
            </a:r>
            <a:r>
              <a:rPr lang="ko-KR" altLang="en-US" b="1" dirty="0"/>
              <a:t>스토리지 도입 </a:t>
            </a:r>
            <a:r>
              <a:rPr lang="en-US" altLang="ko-KR" b="1" dirty="0"/>
              <a:t>/ </a:t>
            </a:r>
            <a:r>
              <a:rPr lang="ko-KR" altLang="en-US" b="1" dirty="0"/>
              <a:t>증설 </a:t>
            </a:r>
            <a:r>
              <a:rPr lang="ko-KR" altLang="ko-KR" b="1" dirty="0"/>
              <a:t>/</a:t>
            </a:r>
            <a:r>
              <a:rPr lang="en-US" altLang="ko-KR" b="1" dirty="0"/>
              <a:t> </a:t>
            </a:r>
            <a:r>
              <a:rPr lang="ko-KR" altLang="en-US" b="1" dirty="0"/>
              <a:t>운영 비용 절감</a:t>
            </a:r>
            <a:r>
              <a:rPr lang="en-US" altLang="ko-KR" b="1" dirty="0"/>
              <a:t> </a:t>
            </a:r>
            <a:r>
              <a:rPr lang="ko-KR" altLang="en-US" b="1" dirty="0"/>
              <a:t>등의 </a:t>
            </a:r>
            <a:r>
              <a:rPr lang="ko-KR" altLang="en-US" b="1" dirty="0" err="1"/>
              <a:t>빅데이터</a:t>
            </a:r>
            <a:r>
              <a:rPr lang="ko-KR" altLang="en-US" b="1" dirty="0"/>
              <a:t> 저장에 관한 핵심 이슈사항을 발생</a:t>
            </a:r>
            <a:r>
              <a:rPr lang="en-US" altLang="ko-KR" b="1" dirty="0"/>
              <a:t>.</a:t>
            </a:r>
          </a:p>
          <a:p>
            <a:pPr>
              <a:lnSpc>
                <a:spcPts val="1800"/>
              </a:lnSpc>
              <a:defRPr/>
            </a:pPr>
            <a:r>
              <a:rPr lang="ko-KR" altLang="en-US" b="1" dirty="0"/>
              <a:t>  </a:t>
            </a:r>
            <a:r>
              <a:rPr lang="en-US" altLang="ko-KR" b="1" dirty="0" err="1" smtClean="0"/>
              <a:t>AionDisk</a:t>
            </a:r>
            <a:r>
              <a:rPr lang="ko-KR" altLang="en-US" b="1" dirty="0"/>
              <a:t>는 이러한 이슈들을 효과적으로 해결할 수 있는  </a:t>
            </a:r>
            <a:r>
              <a:rPr lang="en-US" altLang="ko-KR" b="1" dirty="0" smtClean="0"/>
              <a:t>“ </a:t>
            </a:r>
            <a:r>
              <a:rPr lang="ko-KR" altLang="en-US" b="1" dirty="0">
                <a:solidFill>
                  <a:srgbClr val="00C057"/>
                </a:solidFill>
              </a:rPr>
              <a:t>클라우드 </a:t>
            </a:r>
            <a:r>
              <a:rPr lang="ko-KR" altLang="en-US" b="1" dirty="0" smtClean="0">
                <a:solidFill>
                  <a:srgbClr val="00C057"/>
                </a:solidFill>
              </a:rPr>
              <a:t>스토리지  </a:t>
            </a:r>
            <a:r>
              <a:rPr lang="ko-KR" altLang="en-US" b="1" dirty="0">
                <a:solidFill>
                  <a:srgbClr val="00C057"/>
                </a:solidFill>
              </a:rPr>
              <a:t>솔루션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b="1" dirty="0"/>
              <a:t>”</a:t>
            </a:r>
          </a:p>
        </p:txBody>
      </p:sp>
      <p:sp>
        <p:nvSpPr>
          <p:cNvPr id="5" name="부제목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sz="1600" dirty="0" smtClean="0"/>
              <a:t>용량과 성능의 무제한 선형 확장을 제공하는 스케일 아웃 분산 파일 스토리지</a:t>
            </a:r>
            <a:endParaRPr lang="ko-KR" altLang="en-US" sz="1600" dirty="0"/>
          </a:p>
        </p:txBody>
      </p:sp>
      <p:sp>
        <p:nvSpPr>
          <p:cNvPr id="6" name="정육면체 5"/>
          <p:cNvSpPr/>
          <p:nvPr/>
        </p:nvSpPr>
        <p:spPr>
          <a:xfrm>
            <a:off x="2199310" y="3930798"/>
            <a:ext cx="4450564" cy="2315925"/>
          </a:xfrm>
          <a:prstGeom prst="cube">
            <a:avLst>
              <a:gd name="adj" fmla="val 7181"/>
            </a:avLst>
          </a:prstGeom>
          <a:solidFill>
            <a:srgbClr val="00B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8550" y="3031417"/>
            <a:ext cx="1520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Application</a:t>
            </a:r>
          </a:p>
          <a:p>
            <a:pPr algn="r"/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Service Layer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550" y="4051301"/>
            <a:ext cx="1520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Storage System</a:t>
            </a:r>
          </a:p>
          <a:p>
            <a:pPr algn="r"/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Layer</a:t>
            </a:r>
          </a:p>
        </p:txBody>
      </p:sp>
      <p:pic>
        <p:nvPicPr>
          <p:cNvPr id="9" name="Picture 2" descr="\\vmware-host\Shared Folders\U2N data\로고\AionDisk_BI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370111" y="4283602"/>
            <a:ext cx="855763" cy="785786"/>
          </a:xfrm>
          <a:prstGeom prst="rect">
            <a:avLst/>
          </a:prstGeom>
          <a:noFill/>
        </p:spPr>
      </p:pic>
      <p:sp>
        <p:nvSpPr>
          <p:cNvPr id="10" name="정육면체 9"/>
          <p:cNvSpPr/>
          <p:nvPr/>
        </p:nvSpPr>
        <p:spPr>
          <a:xfrm>
            <a:off x="3359100" y="4283602"/>
            <a:ext cx="3069283" cy="1863615"/>
          </a:xfrm>
          <a:prstGeom prst="cube">
            <a:avLst>
              <a:gd name="adj" fmla="val 290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11" name="그룹 93"/>
          <p:cNvGrpSpPr/>
          <p:nvPr/>
        </p:nvGrpSpPr>
        <p:grpSpPr>
          <a:xfrm>
            <a:off x="3347898" y="5312368"/>
            <a:ext cx="542135" cy="557179"/>
            <a:chOff x="3964095" y="4872085"/>
            <a:chExt cx="542135" cy="557179"/>
          </a:xfrm>
        </p:grpSpPr>
        <p:sp>
          <p:nvSpPr>
            <p:cNvPr id="12" name="직사각형 11"/>
            <p:cNvSpPr/>
            <p:nvPr/>
          </p:nvSpPr>
          <p:spPr>
            <a:xfrm>
              <a:off x="4072701" y="4902565"/>
              <a:ext cx="341832" cy="5266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964095" y="4872085"/>
              <a:ext cx="5421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spc="-50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AionDisk</a:t>
              </a:r>
              <a:endParaRPr lang="en-US" altLang="ko-KR" sz="800" spc="-50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800" spc="-50" dirty="0" smtClean="0">
                  <a:solidFill>
                    <a:schemeClr val="bg1"/>
                  </a:solidFill>
                  <a:latin typeface="+mj-ea"/>
                  <a:ea typeface="+mj-ea"/>
                </a:rPr>
                <a:t>Data</a:t>
              </a:r>
            </a:p>
            <a:p>
              <a:pPr algn="ctr"/>
              <a:r>
                <a:rPr lang="en-US" altLang="ko-KR" sz="800" spc="-50" dirty="0" smtClean="0">
                  <a:solidFill>
                    <a:schemeClr val="bg1"/>
                  </a:solidFill>
                  <a:latin typeface="+mj-ea"/>
                  <a:ea typeface="+mj-ea"/>
                </a:rPr>
                <a:t>Node</a:t>
              </a:r>
              <a:endParaRPr lang="ko-KR" altLang="en-US" sz="800" spc="-5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 rot="10800000">
              <a:off x="4072701" y="5041475"/>
              <a:ext cx="341832" cy="1588"/>
            </a:xfrm>
            <a:prstGeom prst="line">
              <a:avLst/>
            </a:prstGeom>
            <a:ln>
              <a:solidFill>
                <a:srgbClr val="00CC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그룹 85"/>
            <p:cNvGrpSpPr/>
            <p:nvPr/>
          </p:nvGrpSpPr>
          <p:grpSpPr>
            <a:xfrm>
              <a:off x="4094493" y="5262460"/>
              <a:ext cx="289560" cy="98995"/>
              <a:chOff x="1409700" y="5035444"/>
              <a:chExt cx="289560" cy="98995"/>
            </a:xfrm>
          </p:grpSpPr>
          <p:cxnSp>
            <p:nvCxnSpPr>
              <p:cNvPr id="16" name="직선 연결선 15"/>
              <p:cNvCxnSpPr/>
              <p:nvPr/>
            </p:nvCxnSpPr>
            <p:spPr>
              <a:xfrm>
                <a:off x="1409700" y="5035444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>
                <a:off x="1409700" y="508713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직선 연결선 17"/>
              <p:cNvCxnSpPr/>
              <p:nvPr/>
            </p:nvCxnSpPr>
            <p:spPr>
              <a:xfrm>
                <a:off x="1409700" y="513285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그룹 94"/>
          <p:cNvGrpSpPr/>
          <p:nvPr/>
        </p:nvGrpSpPr>
        <p:grpSpPr>
          <a:xfrm>
            <a:off x="3767216" y="5305584"/>
            <a:ext cx="542135" cy="557179"/>
            <a:chOff x="3964095" y="4872085"/>
            <a:chExt cx="542135" cy="557179"/>
          </a:xfrm>
        </p:grpSpPr>
        <p:sp>
          <p:nvSpPr>
            <p:cNvPr id="20" name="직사각형 19"/>
            <p:cNvSpPr/>
            <p:nvPr/>
          </p:nvSpPr>
          <p:spPr>
            <a:xfrm>
              <a:off x="4072701" y="4902565"/>
              <a:ext cx="341832" cy="5266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964095" y="4872085"/>
              <a:ext cx="5421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spc="-50" dirty="0" err="1">
                  <a:solidFill>
                    <a:schemeClr val="bg1"/>
                  </a:solidFill>
                  <a:latin typeface="+mj-ea"/>
                </a:rPr>
                <a:t>AionDisk</a:t>
              </a:r>
              <a:endParaRPr lang="en-US" altLang="ko-KR" sz="800" spc="-50" dirty="0">
                <a:solidFill>
                  <a:schemeClr val="bg1"/>
                </a:solidFill>
                <a:latin typeface="+mj-ea"/>
              </a:endParaRP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Data</a:t>
              </a: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Node</a:t>
              </a:r>
              <a:endParaRPr lang="ko-KR" altLang="en-US" sz="800" spc="-50" dirty="0">
                <a:solidFill>
                  <a:schemeClr val="bg1"/>
                </a:solidFill>
                <a:latin typeface="+mj-ea"/>
              </a:endParaRPr>
            </a:p>
          </p:txBody>
        </p:sp>
        <p:cxnSp>
          <p:nvCxnSpPr>
            <p:cNvPr id="22" name="직선 연결선 21"/>
            <p:cNvCxnSpPr/>
            <p:nvPr/>
          </p:nvCxnSpPr>
          <p:spPr>
            <a:xfrm rot="10800000">
              <a:off x="4072701" y="5041475"/>
              <a:ext cx="341832" cy="1588"/>
            </a:xfrm>
            <a:prstGeom prst="line">
              <a:avLst/>
            </a:prstGeom>
            <a:ln>
              <a:solidFill>
                <a:srgbClr val="00CC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그룹 85"/>
            <p:cNvGrpSpPr/>
            <p:nvPr/>
          </p:nvGrpSpPr>
          <p:grpSpPr>
            <a:xfrm>
              <a:off x="4094493" y="5262460"/>
              <a:ext cx="289560" cy="98995"/>
              <a:chOff x="1409700" y="5035444"/>
              <a:chExt cx="289560" cy="98995"/>
            </a:xfrm>
          </p:grpSpPr>
          <p:cxnSp>
            <p:nvCxnSpPr>
              <p:cNvPr id="24" name="직선 연결선 23"/>
              <p:cNvCxnSpPr/>
              <p:nvPr/>
            </p:nvCxnSpPr>
            <p:spPr>
              <a:xfrm>
                <a:off x="1409700" y="5035444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연결선 24"/>
              <p:cNvCxnSpPr/>
              <p:nvPr/>
            </p:nvCxnSpPr>
            <p:spPr>
              <a:xfrm>
                <a:off x="1409700" y="508713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1409700" y="513285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그룹 102"/>
          <p:cNvGrpSpPr/>
          <p:nvPr/>
        </p:nvGrpSpPr>
        <p:grpSpPr>
          <a:xfrm>
            <a:off x="4187691" y="5304748"/>
            <a:ext cx="542135" cy="557179"/>
            <a:chOff x="3964095" y="4872085"/>
            <a:chExt cx="542135" cy="557179"/>
          </a:xfrm>
        </p:grpSpPr>
        <p:sp>
          <p:nvSpPr>
            <p:cNvPr id="28" name="직사각형 27"/>
            <p:cNvSpPr/>
            <p:nvPr/>
          </p:nvSpPr>
          <p:spPr>
            <a:xfrm>
              <a:off x="4072701" y="4902565"/>
              <a:ext cx="341832" cy="5266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964095" y="4872085"/>
              <a:ext cx="5421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spc="-50" dirty="0" err="1">
                  <a:solidFill>
                    <a:schemeClr val="bg1"/>
                  </a:solidFill>
                  <a:latin typeface="+mj-ea"/>
                </a:rPr>
                <a:t>AionDisk</a:t>
              </a:r>
              <a:endParaRPr lang="en-US" altLang="ko-KR" sz="800" spc="-50" dirty="0">
                <a:solidFill>
                  <a:schemeClr val="bg1"/>
                </a:solidFill>
                <a:latin typeface="+mj-ea"/>
              </a:endParaRP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Data</a:t>
              </a: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Node</a:t>
              </a:r>
              <a:endParaRPr lang="ko-KR" altLang="en-US" sz="800" spc="-50" dirty="0">
                <a:solidFill>
                  <a:schemeClr val="bg1"/>
                </a:solidFill>
                <a:latin typeface="+mj-ea"/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>
            <a:xfrm rot="10800000">
              <a:off x="4072701" y="5041475"/>
              <a:ext cx="341832" cy="1588"/>
            </a:xfrm>
            <a:prstGeom prst="line">
              <a:avLst/>
            </a:prstGeom>
            <a:ln>
              <a:solidFill>
                <a:srgbClr val="00CC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그룹 85"/>
            <p:cNvGrpSpPr/>
            <p:nvPr/>
          </p:nvGrpSpPr>
          <p:grpSpPr>
            <a:xfrm>
              <a:off x="4094493" y="5262460"/>
              <a:ext cx="289560" cy="98995"/>
              <a:chOff x="1409700" y="5035444"/>
              <a:chExt cx="289560" cy="98995"/>
            </a:xfrm>
          </p:grpSpPr>
          <p:cxnSp>
            <p:nvCxnSpPr>
              <p:cNvPr id="32" name="직선 연결선 31"/>
              <p:cNvCxnSpPr/>
              <p:nvPr/>
            </p:nvCxnSpPr>
            <p:spPr>
              <a:xfrm>
                <a:off x="1409700" y="5035444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직선 연결선 32"/>
              <p:cNvCxnSpPr/>
              <p:nvPr/>
            </p:nvCxnSpPr>
            <p:spPr>
              <a:xfrm>
                <a:off x="1409700" y="508713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1409700" y="513285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그룹 110"/>
          <p:cNvGrpSpPr/>
          <p:nvPr/>
        </p:nvGrpSpPr>
        <p:grpSpPr>
          <a:xfrm>
            <a:off x="4619117" y="5304748"/>
            <a:ext cx="542135" cy="557179"/>
            <a:chOff x="3964095" y="4872085"/>
            <a:chExt cx="542135" cy="557179"/>
          </a:xfrm>
        </p:grpSpPr>
        <p:sp>
          <p:nvSpPr>
            <p:cNvPr id="36" name="직사각형 35"/>
            <p:cNvSpPr/>
            <p:nvPr/>
          </p:nvSpPr>
          <p:spPr>
            <a:xfrm>
              <a:off x="4072701" y="4902565"/>
              <a:ext cx="341832" cy="5266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964095" y="4872085"/>
              <a:ext cx="5421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spc="-50" dirty="0" err="1">
                  <a:solidFill>
                    <a:schemeClr val="bg1"/>
                  </a:solidFill>
                  <a:latin typeface="+mj-ea"/>
                </a:rPr>
                <a:t>AionDisk</a:t>
              </a:r>
              <a:endParaRPr lang="en-US" altLang="ko-KR" sz="800" spc="-50" dirty="0">
                <a:solidFill>
                  <a:schemeClr val="bg1"/>
                </a:solidFill>
                <a:latin typeface="+mj-ea"/>
              </a:endParaRP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Data</a:t>
              </a: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Node</a:t>
              </a:r>
              <a:endParaRPr lang="ko-KR" altLang="en-US" sz="800" spc="-50" dirty="0">
                <a:solidFill>
                  <a:schemeClr val="bg1"/>
                </a:solidFill>
                <a:latin typeface="+mj-ea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 rot="10800000">
              <a:off x="4072701" y="5041475"/>
              <a:ext cx="341832" cy="1588"/>
            </a:xfrm>
            <a:prstGeom prst="line">
              <a:avLst/>
            </a:prstGeom>
            <a:ln>
              <a:solidFill>
                <a:srgbClr val="00CC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그룹 85"/>
            <p:cNvGrpSpPr/>
            <p:nvPr/>
          </p:nvGrpSpPr>
          <p:grpSpPr>
            <a:xfrm>
              <a:off x="4094493" y="5262460"/>
              <a:ext cx="289560" cy="98995"/>
              <a:chOff x="1409700" y="5035444"/>
              <a:chExt cx="289560" cy="98995"/>
            </a:xfrm>
          </p:grpSpPr>
          <p:cxnSp>
            <p:nvCxnSpPr>
              <p:cNvPr id="40" name="직선 연결선 39"/>
              <p:cNvCxnSpPr/>
              <p:nvPr/>
            </p:nvCxnSpPr>
            <p:spPr>
              <a:xfrm>
                <a:off x="1409700" y="5035444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>
                <a:off x="1409700" y="508713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1409700" y="513285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그룹 118"/>
          <p:cNvGrpSpPr/>
          <p:nvPr/>
        </p:nvGrpSpPr>
        <p:grpSpPr>
          <a:xfrm>
            <a:off x="5047915" y="5305519"/>
            <a:ext cx="542135" cy="557179"/>
            <a:chOff x="3964095" y="4872085"/>
            <a:chExt cx="542135" cy="557179"/>
          </a:xfrm>
        </p:grpSpPr>
        <p:sp>
          <p:nvSpPr>
            <p:cNvPr id="44" name="직사각형 43"/>
            <p:cNvSpPr/>
            <p:nvPr/>
          </p:nvSpPr>
          <p:spPr>
            <a:xfrm>
              <a:off x="4072701" y="4902565"/>
              <a:ext cx="341832" cy="5266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3964095" y="4872085"/>
              <a:ext cx="5421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spc="-50" dirty="0" err="1">
                  <a:solidFill>
                    <a:schemeClr val="bg1"/>
                  </a:solidFill>
                  <a:latin typeface="+mj-ea"/>
                </a:rPr>
                <a:t>AionDisk</a:t>
              </a:r>
              <a:endParaRPr lang="en-US" altLang="ko-KR" sz="800" spc="-50" dirty="0">
                <a:solidFill>
                  <a:schemeClr val="bg1"/>
                </a:solidFill>
                <a:latin typeface="+mj-ea"/>
              </a:endParaRP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Data</a:t>
              </a: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Node</a:t>
              </a:r>
              <a:endParaRPr lang="ko-KR" altLang="en-US" sz="800" spc="-50" dirty="0">
                <a:solidFill>
                  <a:schemeClr val="bg1"/>
                </a:solidFill>
                <a:latin typeface="+mj-ea"/>
              </a:endParaRPr>
            </a:p>
          </p:txBody>
        </p:sp>
        <p:cxnSp>
          <p:nvCxnSpPr>
            <p:cNvPr id="46" name="직선 연결선 45"/>
            <p:cNvCxnSpPr/>
            <p:nvPr/>
          </p:nvCxnSpPr>
          <p:spPr>
            <a:xfrm rot="10800000">
              <a:off x="4072701" y="5041475"/>
              <a:ext cx="341832" cy="1588"/>
            </a:xfrm>
            <a:prstGeom prst="line">
              <a:avLst/>
            </a:prstGeom>
            <a:ln>
              <a:solidFill>
                <a:srgbClr val="00CC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그룹 85"/>
            <p:cNvGrpSpPr/>
            <p:nvPr/>
          </p:nvGrpSpPr>
          <p:grpSpPr>
            <a:xfrm>
              <a:off x="4094493" y="5262460"/>
              <a:ext cx="289560" cy="98995"/>
              <a:chOff x="1409700" y="5035444"/>
              <a:chExt cx="289560" cy="98995"/>
            </a:xfrm>
          </p:grpSpPr>
          <p:cxnSp>
            <p:nvCxnSpPr>
              <p:cNvPr id="48" name="직선 연결선 47"/>
              <p:cNvCxnSpPr/>
              <p:nvPr/>
            </p:nvCxnSpPr>
            <p:spPr>
              <a:xfrm>
                <a:off x="1409700" y="5035444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1409700" y="508713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연결선 49"/>
              <p:cNvCxnSpPr/>
              <p:nvPr/>
            </p:nvCxnSpPr>
            <p:spPr>
              <a:xfrm>
                <a:off x="1409700" y="513285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" name="그룹 126"/>
          <p:cNvGrpSpPr/>
          <p:nvPr/>
        </p:nvGrpSpPr>
        <p:grpSpPr>
          <a:xfrm>
            <a:off x="5816689" y="5307943"/>
            <a:ext cx="542135" cy="557179"/>
            <a:chOff x="3964095" y="4872085"/>
            <a:chExt cx="542135" cy="557179"/>
          </a:xfrm>
        </p:grpSpPr>
        <p:sp>
          <p:nvSpPr>
            <p:cNvPr id="52" name="직사각형 51"/>
            <p:cNvSpPr/>
            <p:nvPr/>
          </p:nvSpPr>
          <p:spPr>
            <a:xfrm>
              <a:off x="4072701" y="4902565"/>
              <a:ext cx="341832" cy="5266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3964095" y="4872085"/>
              <a:ext cx="5421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spc="-50" dirty="0" err="1">
                  <a:solidFill>
                    <a:schemeClr val="bg1"/>
                  </a:solidFill>
                  <a:latin typeface="+mj-ea"/>
                </a:rPr>
                <a:t>AionDisk</a:t>
              </a:r>
              <a:endParaRPr lang="en-US" altLang="ko-KR" sz="800" spc="-50" dirty="0">
                <a:solidFill>
                  <a:schemeClr val="bg1"/>
                </a:solidFill>
                <a:latin typeface="+mj-ea"/>
              </a:endParaRP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Data</a:t>
              </a: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Node</a:t>
              </a:r>
              <a:endParaRPr lang="ko-KR" altLang="en-US" sz="800" spc="-50" dirty="0">
                <a:solidFill>
                  <a:schemeClr val="bg1"/>
                </a:solidFill>
                <a:latin typeface="+mj-ea"/>
              </a:endParaRPr>
            </a:p>
          </p:txBody>
        </p:sp>
        <p:cxnSp>
          <p:nvCxnSpPr>
            <p:cNvPr id="54" name="직선 연결선 53"/>
            <p:cNvCxnSpPr/>
            <p:nvPr/>
          </p:nvCxnSpPr>
          <p:spPr>
            <a:xfrm rot="10800000">
              <a:off x="4072701" y="5041475"/>
              <a:ext cx="341832" cy="1588"/>
            </a:xfrm>
            <a:prstGeom prst="line">
              <a:avLst/>
            </a:prstGeom>
            <a:ln>
              <a:solidFill>
                <a:srgbClr val="00CC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그룹 85"/>
            <p:cNvGrpSpPr/>
            <p:nvPr/>
          </p:nvGrpSpPr>
          <p:grpSpPr>
            <a:xfrm>
              <a:off x="4094493" y="5262460"/>
              <a:ext cx="289560" cy="98995"/>
              <a:chOff x="1409700" y="5035444"/>
              <a:chExt cx="289560" cy="98995"/>
            </a:xfrm>
          </p:grpSpPr>
          <p:cxnSp>
            <p:nvCxnSpPr>
              <p:cNvPr id="56" name="직선 연결선 55"/>
              <p:cNvCxnSpPr/>
              <p:nvPr/>
            </p:nvCxnSpPr>
            <p:spPr>
              <a:xfrm>
                <a:off x="1409700" y="5035444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직선 연결선 56"/>
              <p:cNvCxnSpPr/>
              <p:nvPr/>
            </p:nvCxnSpPr>
            <p:spPr>
              <a:xfrm>
                <a:off x="1409700" y="508713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직선 연결선 57"/>
              <p:cNvCxnSpPr/>
              <p:nvPr/>
            </p:nvCxnSpPr>
            <p:spPr>
              <a:xfrm>
                <a:off x="1409700" y="5132851"/>
                <a:ext cx="289560" cy="15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그룹 137"/>
          <p:cNvGrpSpPr/>
          <p:nvPr/>
        </p:nvGrpSpPr>
        <p:grpSpPr>
          <a:xfrm>
            <a:off x="5608003" y="5589963"/>
            <a:ext cx="183537" cy="50164"/>
            <a:chOff x="6523359" y="3743713"/>
            <a:chExt cx="183537" cy="50164"/>
          </a:xfrm>
        </p:grpSpPr>
        <p:sp>
          <p:nvSpPr>
            <p:cNvPr id="60" name="타원 59"/>
            <p:cNvSpPr/>
            <p:nvPr/>
          </p:nvSpPr>
          <p:spPr>
            <a:xfrm>
              <a:off x="6523359" y="3748158"/>
              <a:ext cx="48906" cy="457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1" name="타원 60"/>
            <p:cNvSpPr/>
            <p:nvPr/>
          </p:nvSpPr>
          <p:spPr>
            <a:xfrm>
              <a:off x="6588140" y="3748158"/>
              <a:ext cx="48906" cy="457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2" name="타원 61"/>
            <p:cNvSpPr/>
            <p:nvPr/>
          </p:nvSpPr>
          <p:spPr>
            <a:xfrm>
              <a:off x="6657990" y="3743713"/>
              <a:ext cx="48906" cy="457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63" name="그룹 126"/>
          <p:cNvGrpSpPr/>
          <p:nvPr/>
        </p:nvGrpSpPr>
        <p:grpSpPr>
          <a:xfrm>
            <a:off x="2358919" y="3786880"/>
            <a:ext cx="4117437" cy="242978"/>
            <a:chOff x="2975116" y="2592217"/>
            <a:chExt cx="4117437" cy="242978"/>
          </a:xfrm>
        </p:grpSpPr>
        <p:sp>
          <p:nvSpPr>
            <p:cNvPr id="64" name="순서도: 자기 디스크 63"/>
            <p:cNvSpPr/>
            <p:nvPr/>
          </p:nvSpPr>
          <p:spPr>
            <a:xfrm>
              <a:off x="2975116" y="2598421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5" name="순서도: 자기 디스크 64"/>
            <p:cNvSpPr/>
            <p:nvPr/>
          </p:nvSpPr>
          <p:spPr>
            <a:xfrm>
              <a:off x="3474720" y="2598421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6" name="순서도: 자기 디스크 65"/>
            <p:cNvSpPr/>
            <p:nvPr/>
          </p:nvSpPr>
          <p:spPr>
            <a:xfrm>
              <a:off x="3975298" y="2595596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7" name="순서도: 자기 디스크 66"/>
            <p:cNvSpPr/>
            <p:nvPr/>
          </p:nvSpPr>
          <p:spPr>
            <a:xfrm>
              <a:off x="4483331" y="2595596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8" name="순서도: 자기 디스크 67"/>
            <p:cNvSpPr/>
            <p:nvPr/>
          </p:nvSpPr>
          <p:spPr>
            <a:xfrm>
              <a:off x="5006182" y="2599837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9" name="순서도: 자기 디스크 68"/>
            <p:cNvSpPr/>
            <p:nvPr/>
          </p:nvSpPr>
          <p:spPr>
            <a:xfrm>
              <a:off x="5490948" y="2596458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0" name="순서도: 자기 디스크 69"/>
            <p:cNvSpPr/>
            <p:nvPr/>
          </p:nvSpPr>
          <p:spPr>
            <a:xfrm>
              <a:off x="5980706" y="2592217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1" name="순서도: 자기 디스크 70"/>
            <p:cNvSpPr/>
            <p:nvPr/>
          </p:nvSpPr>
          <p:spPr>
            <a:xfrm>
              <a:off x="6482190" y="2599837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2" name="순서도: 자기 디스크 71"/>
            <p:cNvSpPr/>
            <p:nvPr/>
          </p:nvSpPr>
          <p:spPr>
            <a:xfrm>
              <a:off x="6943469" y="2592217"/>
              <a:ext cx="149084" cy="235358"/>
            </a:xfrm>
            <a:prstGeom prst="flowChartMagneticDisk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</p:grpSp>
      <p:grpSp>
        <p:nvGrpSpPr>
          <p:cNvPr id="73" name="그룹 139"/>
          <p:cNvGrpSpPr/>
          <p:nvPr/>
        </p:nvGrpSpPr>
        <p:grpSpPr>
          <a:xfrm>
            <a:off x="2199310" y="3043687"/>
            <a:ext cx="4565637" cy="773074"/>
            <a:chOff x="2815507" y="1948084"/>
            <a:chExt cx="4565637" cy="773074"/>
          </a:xfrm>
        </p:grpSpPr>
        <p:sp>
          <p:nvSpPr>
            <p:cNvPr id="74" name="정육면체 73"/>
            <p:cNvSpPr/>
            <p:nvPr/>
          </p:nvSpPr>
          <p:spPr>
            <a:xfrm>
              <a:off x="2815507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75" name="정육면체 74"/>
            <p:cNvSpPr/>
            <p:nvPr/>
          </p:nvSpPr>
          <p:spPr>
            <a:xfrm>
              <a:off x="3315573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6" name="정육면체 75"/>
            <p:cNvSpPr/>
            <p:nvPr/>
          </p:nvSpPr>
          <p:spPr>
            <a:xfrm>
              <a:off x="3815639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7" name="정육면체 76"/>
            <p:cNvSpPr/>
            <p:nvPr/>
          </p:nvSpPr>
          <p:spPr>
            <a:xfrm>
              <a:off x="4315705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8" name="정육면체 77"/>
            <p:cNvSpPr/>
            <p:nvPr/>
          </p:nvSpPr>
          <p:spPr>
            <a:xfrm>
              <a:off x="4815771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79" name="정육면체 78"/>
            <p:cNvSpPr/>
            <p:nvPr/>
          </p:nvSpPr>
          <p:spPr>
            <a:xfrm>
              <a:off x="5315837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0" name="정육면체 79"/>
            <p:cNvSpPr/>
            <p:nvPr/>
          </p:nvSpPr>
          <p:spPr>
            <a:xfrm>
              <a:off x="5815903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1" name="정육면체 80"/>
            <p:cNvSpPr/>
            <p:nvPr/>
          </p:nvSpPr>
          <p:spPr>
            <a:xfrm>
              <a:off x="6315969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2" name="정육면체 81"/>
            <p:cNvSpPr/>
            <p:nvPr/>
          </p:nvSpPr>
          <p:spPr>
            <a:xfrm>
              <a:off x="6816035" y="2292530"/>
              <a:ext cx="500066" cy="428628"/>
            </a:xfrm>
            <a:prstGeom prst="cub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330392" y="1948084"/>
              <a:ext cx="51007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Mail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  <a:endParaRPr lang="ko-KR" altLang="en-US" sz="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834334" y="1959700"/>
              <a:ext cx="51007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Music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  <a:endParaRPr lang="ko-KR" altLang="en-US" sz="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356162" y="1956630"/>
              <a:ext cx="51007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Movie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324383" y="1951154"/>
              <a:ext cx="513281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Cloud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  <a:endParaRPr lang="ko-KR" altLang="en-US" sz="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832995" y="1957739"/>
              <a:ext cx="513281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CCTV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  <a:endParaRPr lang="ko-KR" altLang="en-US" sz="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832599" y="1949193"/>
              <a:ext cx="513282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File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  <a:endParaRPr lang="ko-KR" altLang="en-US" sz="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290331" y="1957739"/>
              <a:ext cx="660758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Education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  <a:endParaRPr lang="ko-KR" altLang="en-US" sz="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824581" y="1949193"/>
              <a:ext cx="556563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Medical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  <a:endParaRPr lang="ko-KR" altLang="en-US" sz="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855408" y="1957739"/>
              <a:ext cx="513282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Image</a:t>
              </a:r>
            </a:p>
            <a:p>
              <a:pPr algn="ctr">
                <a:lnSpc>
                  <a:spcPts val="1000"/>
                </a:lnSpc>
              </a:pPr>
              <a:r>
                <a:rPr lang="en-US" altLang="ko-KR" sz="80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Service</a:t>
              </a:r>
              <a:endParaRPr lang="ko-KR" altLang="en-US" sz="8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pic>
          <p:nvPicPr>
            <p:cNvPr id="92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60353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3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71363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4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842071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5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46013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6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55408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7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368690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8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850087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9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340508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0" name="Picture 3"/>
            <p:cNvPicPr>
              <a:picLocks noChangeAspect="1" noChangeArrowheads="1"/>
            </p:cNvPicPr>
            <p:nvPr/>
          </p:nvPicPr>
          <p:blipFill>
            <a:blip r:embed="rId4">
              <a:grayscl/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53595" y="2365647"/>
              <a:ext cx="401546" cy="355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cxnSp>
        <p:nvCxnSpPr>
          <p:cNvPr id="101" name="직선 화살표 연결선 100"/>
          <p:cNvCxnSpPr/>
          <p:nvPr/>
        </p:nvCxnSpPr>
        <p:spPr>
          <a:xfrm>
            <a:off x="3456503" y="5928271"/>
            <a:ext cx="2810624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직사각형 101"/>
          <p:cNvSpPr/>
          <p:nvPr/>
        </p:nvSpPr>
        <p:spPr>
          <a:xfrm>
            <a:off x="3972773" y="5927461"/>
            <a:ext cx="214513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00" b="1" dirty="0" smtClean="0">
                <a:solidFill>
                  <a:srgbClr val="00B050"/>
                </a:solidFill>
                <a:latin typeface="+mj-ea"/>
                <a:ea typeface="+mj-ea"/>
              </a:rPr>
              <a:t>수십</a:t>
            </a:r>
            <a:r>
              <a:rPr lang="en-US" altLang="ko-KR" sz="900" b="1" dirty="0" smtClean="0">
                <a:solidFill>
                  <a:srgbClr val="00B050"/>
                </a:solidFill>
                <a:latin typeface="+mj-ea"/>
                <a:ea typeface="+mj-ea"/>
              </a:rPr>
              <a:t> PB</a:t>
            </a:r>
            <a:r>
              <a:rPr lang="ko-KR" altLang="en-US" sz="900" b="1" dirty="0" smtClean="0">
                <a:solidFill>
                  <a:srgbClr val="00B050"/>
                </a:solidFill>
                <a:latin typeface="+mj-ea"/>
                <a:ea typeface="+mj-ea"/>
              </a:rPr>
              <a:t>급의 스토리지 용량 확장 가능</a:t>
            </a:r>
          </a:p>
        </p:txBody>
      </p:sp>
      <p:grpSp>
        <p:nvGrpSpPr>
          <p:cNvPr id="103" name="그룹 153"/>
          <p:cNvGrpSpPr/>
          <p:nvPr/>
        </p:nvGrpSpPr>
        <p:grpSpPr>
          <a:xfrm>
            <a:off x="3448558" y="4525094"/>
            <a:ext cx="691610" cy="338554"/>
            <a:chOff x="4068728" y="4797259"/>
            <a:chExt cx="345805" cy="488438"/>
          </a:xfrm>
        </p:grpSpPr>
        <p:sp>
          <p:nvSpPr>
            <p:cNvPr id="104" name="직사각형 103"/>
            <p:cNvSpPr/>
            <p:nvPr/>
          </p:nvSpPr>
          <p:spPr>
            <a:xfrm>
              <a:off x="4072701" y="4902574"/>
              <a:ext cx="341832" cy="3125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4068728" y="4797259"/>
              <a:ext cx="328776" cy="4884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spc="-50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AionDisk</a:t>
              </a:r>
              <a:endParaRPr lang="en-US" altLang="ko-KR" sz="800" spc="-50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800" spc="-50" dirty="0" smtClean="0">
                  <a:solidFill>
                    <a:schemeClr val="bg1"/>
                  </a:solidFill>
                  <a:latin typeface="+mj-ea"/>
                  <a:ea typeface="+mj-ea"/>
                </a:rPr>
                <a:t>Meta Node</a:t>
              </a:r>
              <a:endParaRPr lang="ko-KR" altLang="en-US" sz="800" spc="-5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106" name="직선 연결선 105"/>
            <p:cNvCxnSpPr/>
            <p:nvPr/>
          </p:nvCxnSpPr>
          <p:spPr>
            <a:xfrm rot="10800000">
              <a:off x="4072701" y="5041475"/>
              <a:ext cx="341832" cy="1588"/>
            </a:xfrm>
            <a:prstGeom prst="line">
              <a:avLst/>
            </a:prstGeom>
            <a:ln>
              <a:solidFill>
                <a:srgbClr val="00CC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7" name="직선 연결선 106"/>
          <p:cNvCxnSpPr/>
          <p:nvPr/>
        </p:nvCxnSpPr>
        <p:spPr>
          <a:xfrm rot="10800000" flipV="1">
            <a:off x="3478301" y="4932274"/>
            <a:ext cx="1263321" cy="40614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 rot="10800000">
            <a:off x="4955935" y="4932276"/>
            <a:ext cx="1280712" cy="41057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그룹 172"/>
          <p:cNvGrpSpPr/>
          <p:nvPr/>
        </p:nvGrpSpPr>
        <p:grpSpPr>
          <a:xfrm>
            <a:off x="3447484" y="4773180"/>
            <a:ext cx="691616" cy="338554"/>
            <a:chOff x="4068725" y="4797259"/>
            <a:chExt cx="345808" cy="488438"/>
          </a:xfrm>
        </p:grpSpPr>
        <p:sp>
          <p:nvSpPr>
            <p:cNvPr id="110" name="직사각형 109"/>
            <p:cNvSpPr/>
            <p:nvPr/>
          </p:nvSpPr>
          <p:spPr>
            <a:xfrm>
              <a:off x="4072701" y="4902574"/>
              <a:ext cx="341832" cy="3125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4068725" y="4797259"/>
              <a:ext cx="328776" cy="4884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800" spc="-50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AionDisk</a:t>
              </a:r>
              <a:endParaRPr lang="en-US" altLang="ko-KR" sz="800" spc="-50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800" spc="-50" dirty="0">
                  <a:solidFill>
                    <a:schemeClr val="bg1"/>
                  </a:solidFill>
                  <a:latin typeface="+mj-ea"/>
                </a:rPr>
                <a:t>Meta </a:t>
              </a:r>
              <a:r>
                <a:rPr lang="en-US" altLang="ko-KR" sz="800" spc="-50" dirty="0" smtClean="0">
                  <a:solidFill>
                    <a:schemeClr val="bg1"/>
                  </a:solidFill>
                  <a:latin typeface="+mj-ea"/>
                </a:rPr>
                <a:t>Node</a:t>
              </a:r>
              <a:endParaRPr lang="ko-KR" altLang="en-US" sz="800" spc="-50" dirty="0">
                <a:solidFill>
                  <a:schemeClr val="bg1"/>
                </a:solidFill>
                <a:latin typeface="+mj-ea"/>
              </a:endParaRPr>
            </a:p>
          </p:txBody>
        </p:sp>
        <p:cxnSp>
          <p:nvCxnSpPr>
            <p:cNvPr id="112" name="직선 연결선 111"/>
            <p:cNvCxnSpPr/>
            <p:nvPr/>
          </p:nvCxnSpPr>
          <p:spPr>
            <a:xfrm rot="10800000">
              <a:off x="4072701" y="5041475"/>
              <a:ext cx="341832" cy="1588"/>
            </a:xfrm>
            <a:prstGeom prst="line">
              <a:avLst/>
            </a:prstGeom>
            <a:ln>
              <a:solidFill>
                <a:srgbClr val="00CC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3" name="직선 연결선 112"/>
          <p:cNvCxnSpPr/>
          <p:nvPr/>
        </p:nvCxnSpPr>
        <p:spPr>
          <a:xfrm rot="10800000">
            <a:off x="4170118" y="4646523"/>
            <a:ext cx="529525" cy="22080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/>
          <p:cNvCxnSpPr/>
          <p:nvPr/>
        </p:nvCxnSpPr>
        <p:spPr>
          <a:xfrm rot="10800000" flipV="1">
            <a:off x="4170117" y="4860837"/>
            <a:ext cx="571504" cy="14287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5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21982" y="4768630"/>
            <a:ext cx="462813" cy="199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순서도: 자기 디스크 115"/>
          <p:cNvSpPr/>
          <p:nvPr/>
        </p:nvSpPr>
        <p:spPr>
          <a:xfrm>
            <a:off x="6090563" y="5162824"/>
            <a:ext cx="217470" cy="238127"/>
          </a:xfrm>
          <a:prstGeom prst="flowChartMagneticDisk">
            <a:avLst/>
          </a:prstGeom>
          <a:solidFill>
            <a:srgbClr val="00B050"/>
          </a:solidFill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600" dirty="0" smtClean="0">
                <a:latin typeface="+mj-ea"/>
                <a:ea typeface="+mj-ea"/>
              </a:rPr>
              <a:t>Data</a:t>
            </a:r>
            <a:endParaRPr lang="ko-KR" altLang="en-US" sz="600" dirty="0">
              <a:latin typeface="+mj-ea"/>
              <a:ea typeface="+mj-ea"/>
            </a:endParaRPr>
          </a:p>
        </p:txBody>
      </p:sp>
      <p:sp>
        <p:nvSpPr>
          <p:cNvPr id="117" name="순서도: 카드 116"/>
          <p:cNvSpPr/>
          <p:nvPr/>
        </p:nvSpPr>
        <p:spPr>
          <a:xfrm>
            <a:off x="4034174" y="4456242"/>
            <a:ext cx="217470" cy="238127"/>
          </a:xfrm>
          <a:prstGeom prst="flowChartPunchedCard">
            <a:avLst/>
          </a:prstGeom>
          <a:solidFill>
            <a:srgbClr val="00B050"/>
          </a:solidFill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500"/>
              </a:lnSpc>
            </a:pPr>
            <a:r>
              <a:rPr lang="en-US" altLang="ko-KR" sz="600" dirty="0" smtClean="0">
                <a:latin typeface="+mj-ea"/>
                <a:ea typeface="+mj-ea"/>
              </a:rPr>
              <a:t>Meta</a:t>
            </a:r>
          </a:p>
          <a:p>
            <a:pPr algn="ctr">
              <a:lnSpc>
                <a:spcPts val="500"/>
              </a:lnSpc>
            </a:pPr>
            <a:r>
              <a:rPr lang="en-US" altLang="ko-KR" sz="600" dirty="0" smtClean="0">
                <a:latin typeface="+mj-ea"/>
                <a:ea typeface="+mj-ea"/>
              </a:rPr>
              <a:t>Data</a:t>
            </a:r>
            <a:endParaRPr lang="ko-KR" altLang="en-US" sz="600" dirty="0">
              <a:latin typeface="+mj-ea"/>
              <a:ea typeface="+mj-ea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2344090" y="3877458"/>
            <a:ext cx="6266686" cy="91440"/>
          </a:xfrm>
          <a:prstGeom prst="rect">
            <a:avLst/>
          </a:prstGeom>
          <a:solidFill>
            <a:schemeClr val="tx2">
              <a:lumMod val="20000"/>
              <a:lumOff val="80000"/>
              <a:alpha val="4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595487" y="3746578"/>
            <a:ext cx="2264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대용량 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고성능 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Data IO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제공</a:t>
            </a:r>
            <a:endParaRPr lang="en-US" altLang="ko-KR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2287101" y="5156634"/>
            <a:ext cx="999087" cy="220463"/>
          </a:xfrm>
          <a:prstGeom prst="roundRect">
            <a:avLst/>
          </a:prstGeom>
          <a:solidFill>
            <a:srgbClr val="20BE89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372044" y="5150236"/>
            <a:ext cx="941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 smtClean="0">
                <a:solidFill>
                  <a:schemeClr val="bg1"/>
                </a:solidFill>
                <a:latin typeface="+mj-ea"/>
                <a:ea typeface="+mj-ea"/>
              </a:rPr>
              <a:t>S/W</a:t>
            </a:r>
            <a:r>
              <a:rPr lang="ko-KR" altLang="en-US" sz="800" b="1" dirty="0" smtClean="0">
                <a:solidFill>
                  <a:schemeClr val="bg1"/>
                </a:solidFill>
                <a:latin typeface="+mj-ea"/>
                <a:ea typeface="+mj-ea"/>
              </a:rPr>
              <a:t>기반 솔루션</a:t>
            </a:r>
            <a:endParaRPr lang="ko-KR" altLang="en-US" sz="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2" name="모서리가 둥근 직사각형 121"/>
          <p:cNvSpPr/>
          <p:nvPr/>
        </p:nvSpPr>
        <p:spPr>
          <a:xfrm>
            <a:off x="2287101" y="5434805"/>
            <a:ext cx="999087" cy="220463"/>
          </a:xfrm>
          <a:prstGeom prst="roundRect">
            <a:avLst/>
          </a:prstGeom>
          <a:solidFill>
            <a:srgbClr val="20BE89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314470" y="5414014"/>
            <a:ext cx="9300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spc="-100" dirty="0" smtClean="0">
                <a:solidFill>
                  <a:schemeClr val="bg1"/>
                </a:solidFill>
                <a:latin typeface="+mj-ea"/>
                <a:ea typeface="+mj-ea"/>
              </a:rPr>
              <a:t>범용 </a:t>
            </a:r>
            <a:r>
              <a:rPr lang="en-US" altLang="ko-KR" sz="800" b="1" spc="-100" dirty="0" smtClean="0">
                <a:solidFill>
                  <a:schemeClr val="bg1"/>
                </a:solidFill>
                <a:latin typeface="+mj-ea"/>
                <a:ea typeface="+mj-ea"/>
              </a:rPr>
              <a:t>x86</a:t>
            </a:r>
            <a:r>
              <a:rPr lang="ko-KR" altLang="en-US" sz="800" b="1" spc="-100" dirty="0" smtClean="0">
                <a:solidFill>
                  <a:schemeClr val="bg1"/>
                </a:solidFill>
                <a:latin typeface="+mj-ea"/>
                <a:ea typeface="+mj-ea"/>
              </a:rPr>
              <a:t> 서버</a:t>
            </a:r>
            <a:r>
              <a:rPr lang="en-US" altLang="ko-KR" sz="800" b="1" spc="-100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800" b="1" spc="-100" dirty="0" smtClean="0">
                <a:solidFill>
                  <a:schemeClr val="bg1"/>
                </a:solidFill>
                <a:latin typeface="+mj-ea"/>
                <a:ea typeface="+mj-ea"/>
              </a:rPr>
              <a:t>사용</a:t>
            </a:r>
            <a:endParaRPr lang="ko-KR" altLang="en-US" sz="800" b="1" spc="-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2289366" y="5709882"/>
            <a:ext cx="999087" cy="220463"/>
          </a:xfrm>
          <a:prstGeom prst="roundRect">
            <a:avLst/>
          </a:prstGeom>
          <a:solidFill>
            <a:srgbClr val="20BE89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423381" y="5696711"/>
            <a:ext cx="7713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spc="-100" dirty="0" smtClean="0">
                <a:solidFill>
                  <a:schemeClr val="bg1"/>
                </a:solidFill>
                <a:latin typeface="+mj-ea"/>
                <a:ea typeface="+mj-ea"/>
              </a:rPr>
              <a:t>단일 볼륨 제공</a:t>
            </a:r>
            <a:endParaRPr lang="ko-KR" altLang="en-US" sz="800" b="1" spc="-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6" name="원통 125"/>
          <p:cNvSpPr/>
          <p:nvPr/>
        </p:nvSpPr>
        <p:spPr>
          <a:xfrm>
            <a:off x="4767733" y="4283602"/>
            <a:ext cx="130619" cy="520228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27" name="모서리가 둥근 직사각형 126"/>
          <p:cNvSpPr/>
          <p:nvPr/>
        </p:nvSpPr>
        <p:spPr>
          <a:xfrm>
            <a:off x="2284011" y="5972954"/>
            <a:ext cx="999087" cy="220463"/>
          </a:xfrm>
          <a:prstGeom prst="roundRect">
            <a:avLst/>
          </a:prstGeom>
          <a:solidFill>
            <a:srgbClr val="20BE89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275357" y="5959783"/>
            <a:ext cx="10406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spc="-100" dirty="0" smtClean="0">
                <a:solidFill>
                  <a:schemeClr val="bg1"/>
                </a:solidFill>
                <a:latin typeface="+mj-ea"/>
                <a:ea typeface="+mj-ea"/>
              </a:rPr>
              <a:t>편리한 관리환경 제공</a:t>
            </a:r>
            <a:endParaRPr lang="ko-KR" altLang="en-US" sz="800" b="1" spc="-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5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2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AionDisk </a:t>
            </a:r>
            <a:r>
              <a:rPr lang="ko-KR" altLang="en-US" dirty="0" smtClean="0"/>
              <a:t>제품 커버리지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ko-KR" dirty="0" smtClean="0"/>
              <a:t>EMC </a:t>
            </a:r>
            <a:r>
              <a:rPr lang="en-US" altLang="ko-KR" dirty="0" err="1" smtClean="0"/>
              <a:t>Isilon</a:t>
            </a:r>
            <a:r>
              <a:rPr lang="en-US" altLang="ko-KR" dirty="0" smtClean="0"/>
              <a:t>, HP IBRIX </a:t>
            </a:r>
            <a:r>
              <a:rPr lang="ko-KR" altLang="en-US" dirty="0" smtClean="0"/>
              <a:t>등의 글로벌 분산 </a:t>
            </a:r>
            <a:r>
              <a:rPr lang="en-US" altLang="ko-KR" dirty="0" smtClean="0"/>
              <a:t>NAS </a:t>
            </a:r>
            <a:r>
              <a:rPr lang="ko-KR" altLang="en-US" dirty="0" smtClean="0"/>
              <a:t>제품을 대체하는 용량과 성능 입증</a:t>
            </a:r>
            <a:endParaRPr lang="ko-KR" altLang="en-US" dirty="0"/>
          </a:p>
        </p:txBody>
      </p:sp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2262436" y="1607085"/>
            <a:ext cx="5832475" cy="4321175"/>
          </a:xfrm>
          <a:prstGeom prst="rect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</a:gradFill>
          <a:ln w="317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262436" y="5928260"/>
            <a:ext cx="6264275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308710" y="6169162"/>
            <a:ext cx="1413785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200" b="1" dirty="0" smtClean="0">
                <a:latin typeface="+mj-ea"/>
                <a:ea typeface="+mj-ea"/>
              </a:rPr>
              <a:t>I/O performance</a:t>
            </a:r>
            <a:endParaRPr lang="en-US" altLang="ko-KR" sz="1200" b="1" dirty="0">
              <a:latin typeface="+mj-ea"/>
              <a:ea typeface="+mj-ea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 rot="16200000">
            <a:off x="979302" y="3657749"/>
            <a:ext cx="801630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200" b="1" dirty="0" smtClean="0">
                <a:latin typeface="+mj-ea"/>
                <a:ea typeface="+mj-ea"/>
              </a:rPr>
              <a:t>Capacity</a:t>
            </a:r>
            <a:endParaRPr lang="en-US" altLang="ko-KR" sz="1200" b="1" dirty="0">
              <a:latin typeface="+mj-ea"/>
              <a:ea typeface="+mj-ea"/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2405311" y="5039307"/>
            <a:ext cx="1190644" cy="74379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softEdge rad="63500"/>
          </a:effectLst>
        </p:spPr>
        <p:txBody>
          <a:bodyPr wrap="none" anchor="ctr"/>
          <a:lstStyle/>
          <a:p>
            <a:pPr algn="ctr" defTabSz="762000"/>
            <a:r>
              <a:rPr lang="en-US" altLang="ko-KR" sz="800" b="1" dirty="0" smtClean="0">
                <a:latin typeface="+mj-ea"/>
                <a:ea typeface="+mj-ea"/>
              </a:rPr>
              <a:t>Local File System</a:t>
            </a:r>
            <a:r>
              <a:rPr lang="en-US" altLang="ko-KR" sz="800" dirty="0">
                <a:latin typeface="+mj-ea"/>
                <a:ea typeface="+mj-ea"/>
              </a:rPr>
              <a:t/>
            </a:r>
            <a:br>
              <a:rPr lang="en-US" altLang="ko-KR" sz="800" dirty="0">
                <a:latin typeface="+mj-ea"/>
                <a:ea typeface="+mj-ea"/>
              </a:rPr>
            </a:br>
            <a:endParaRPr lang="en-US" altLang="ko-KR" sz="800" dirty="0" smtClean="0">
              <a:latin typeface="+mj-ea"/>
              <a:ea typeface="+mj-ea"/>
            </a:endParaRPr>
          </a:p>
          <a:p>
            <a:pPr algn="ctr" defTabSz="762000"/>
            <a:r>
              <a:rPr lang="en-US" altLang="ko-KR" sz="700" dirty="0" smtClean="0">
                <a:latin typeface="+mj-ea"/>
                <a:ea typeface="+mj-ea"/>
              </a:rPr>
              <a:t>NTFS</a:t>
            </a:r>
            <a:r>
              <a:rPr lang="en-US" altLang="ko-KR" sz="700" dirty="0">
                <a:latin typeface="+mj-ea"/>
                <a:ea typeface="+mj-ea"/>
              </a:rPr>
              <a:t>, </a:t>
            </a:r>
            <a:r>
              <a:rPr lang="en-US" altLang="ko-KR" sz="700" dirty="0" smtClean="0">
                <a:latin typeface="+mj-ea"/>
                <a:ea typeface="+mj-ea"/>
              </a:rPr>
              <a:t>ext4</a:t>
            </a:r>
            <a:endParaRPr lang="en-US" altLang="ko-KR" sz="800" dirty="0">
              <a:latin typeface="+mj-ea"/>
              <a:ea typeface="+mj-ea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2694236" y="3266353"/>
            <a:ext cx="2411164" cy="208405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softEdge rad="127000"/>
          </a:effectLst>
        </p:spPr>
        <p:txBody>
          <a:bodyPr wrap="none" anchor="ctr"/>
          <a:lstStyle/>
          <a:p>
            <a:pPr defTabSz="762000"/>
            <a:endParaRPr lang="en-US" altLang="ko-KR" sz="1100" b="1" dirty="0" smtClean="0">
              <a:latin typeface="+mj-ea"/>
              <a:ea typeface="+mj-ea"/>
            </a:endParaRPr>
          </a:p>
          <a:p>
            <a:pPr defTabSz="762000"/>
            <a:r>
              <a:rPr lang="en-US" altLang="ko-KR" sz="1100" b="1" dirty="0" smtClean="0">
                <a:latin typeface="+mn-ea"/>
              </a:rPr>
              <a:t>NAS/SAN Storage</a:t>
            </a:r>
            <a:br>
              <a:rPr lang="en-US" altLang="ko-KR" sz="1100" b="1" dirty="0" smtClean="0">
                <a:latin typeface="+mn-ea"/>
              </a:rPr>
            </a:br>
            <a:r>
              <a:rPr lang="en-US" altLang="ko-KR" sz="1100" b="1" dirty="0" smtClean="0">
                <a:latin typeface="+mn-ea"/>
              </a:rPr>
              <a:t/>
            </a:r>
            <a:br>
              <a:rPr lang="en-US" altLang="ko-KR" sz="1100" b="1" dirty="0" smtClean="0">
                <a:latin typeface="+mn-ea"/>
              </a:rPr>
            </a:br>
            <a:r>
              <a:rPr lang="en-US" altLang="ko-KR" sz="800" dirty="0">
                <a:latin typeface="+mn-ea"/>
              </a:rPr>
              <a:t>CIFS, NFS, </a:t>
            </a:r>
            <a:r>
              <a:rPr lang="en-US" altLang="ko-KR" sz="800" dirty="0" err="1">
                <a:latin typeface="+mn-ea"/>
              </a:rPr>
              <a:t>AnyStore</a:t>
            </a:r>
            <a:r>
              <a:rPr lang="en-US" altLang="ko-KR" sz="800" dirty="0">
                <a:latin typeface="+mn-ea"/>
              </a:rPr>
              <a:t>, </a:t>
            </a:r>
            <a:br>
              <a:rPr lang="en-US" altLang="ko-KR" sz="800" dirty="0">
                <a:latin typeface="+mn-ea"/>
              </a:rPr>
            </a:br>
            <a:r>
              <a:rPr lang="en-US" altLang="ko-KR" sz="800" dirty="0" err="1">
                <a:latin typeface="+mn-ea"/>
              </a:rPr>
              <a:t>Redhat</a:t>
            </a:r>
            <a:r>
              <a:rPr lang="en-US" altLang="ko-KR" sz="800" dirty="0">
                <a:latin typeface="+mn-ea"/>
              </a:rPr>
              <a:t> GFS, </a:t>
            </a:r>
            <a:r>
              <a:rPr lang="en-US" altLang="ko-KR" sz="800" dirty="0" err="1">
                <a:latin typeface="+mn-ea"/>
              </a:rPr>
              <a:t>Sanique</a:t>
            </a:r>
            <a:endParaRPr lang="en-US" altLang="ko-KR" sz="800" dirty="0">
              <a:latin typeface="+mn-ea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918858" y="1740303"/>
            <a:ext cx="2952750" cy="20891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softEdge rad="127000"/>
          </a:effectLst>
        </p:spPr>
        <p:txBody>
          <a:bodyPr wrap="none" rIns="0"/>
          <a:lstStyle/>
          <a:p>
            <a:pPr algn="ctr" defTabSz="762000"/>
            <a:r>
              <a:rPr lang="en-US" altLang="ko-KR" sz="1200" b="1" dirty="0" smtClean="0">
                <a:latin typeface="+mj-ea"/>
                <a:ea typeface="+mj-ea"/>
              </a:rPr>
              <a:t>      Parallel File System</a:t>
            </a:r>
            <a:br>
              <a:rPr lang="en-US" altLang="ko-KR" sz="1200" b="1" dirty="0" smtClean="0">
                <a:latin typeface="+mj-ea"/>
                <a:ea typeface="+mj-ea"/>
              </a:rPr>
            </a:br>
            <a:r>
              <a:rPr lang="en-US" altLang="ko-KR" sz="1200" b="1" dirty="0" smtClean="0">
                <a:latin typeface="+mj-ea"/>
                <a:ea typeface="+mj-ea"/>
              </a:rPr>
              <a:t>       </a:t>
            </a:r>
            <a:r>
              <a:rPr lang="en-US" altLang="ko-KR" sz="1050" b="1" dirty="0" smtClean="0">
                <a:latin typeface="+mj-ea"/>
                <a:ea typeface="+mj-ea"/>
              </a:rPr>
              <a:t>for HPC</a:t>
            </a:r>
          </a:p>
          <a:p>
            <a:pPr defTabSz="762000"/>
            <a:endParaRPr lang="en-US" altLang="ko-KR" sz="900" dirty="0" smtClean="0">
              <a:latin typeface="+mj-ea"/>
              <a:ea typeface="+mj-ea"/>
            </a:endParaRPr>
          </a:p>
          <a:p>
            <a:pPr defTabSz="762000"/>
            <a:r>
              <a:rPr lang="en-US" altLang="ko-KR" sz="900" dirty="0">
                <a:latin typeface="+mj-ea"/>
                <a:ea typeface="+mj-ea"/>
              </a:rPr>
              <a:t> </a:t>
            </a:r>
            <a:r>
              <a:rPr lang="en-US" altLang="ko-KR" sz="900" dirty="0" smtClean="0">
                <a:latin typeface="+mj-ea"/>
                <a:ea typeface="+mj-ea"/>
              </a:rPr>
              <a:t>                             </a:t>
            </a:r>
            <a:r>
              <a:rPr lang="en-US" altLang="ko-KR" sz="900" dirty="0" err="1" smtClean="0">
                <a:latin typeface="+mj-ea"/>
                <a:ea typeface="+mj-ea"/>
              </a:rPr>
              <a:t>Lustre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en-US" altLang="ko-KR" sz="900" dirty="0" err="1">
                <a:latin typeface="+mj-ea"/>
                <a:ea typeface="+mj-ea"/>
              </a:rPr>
              <a:t>Panasas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br>
              <a:rPr lang="en-US" altLang="ko-KR" sz="900" dirty="0">
                <a:latin typeface="+mj-ea"/>
                <a:ea typeface="+mj-ea"/>
              </a:rPr>
            </a:br>
            <a:r>
              <a:rPr lang="en-US" altLang="ko-KR" sz="900" dirty="0" smtClean="0">
                <a:latin typeface="+mj-ea"/>
                <a:ea typeface="+mj-ea"/>
              </a:rPr>
              <a:t>                              PVFS2</a:t>
            </a:r>
            <a:r>
              <a:rPr lang="en-US" altLang="ko-KR" sz="900" dirty="0">
                <a:latin typeface="+mj-ea"/>
                <a:ea typeface="+mj-ea"/>
              </a:rPr>
              <a:t>, </a:t>
            </a:r>
            <a:r>
              <a:rPr lang="en-US" altLang="ko-KR" sz="900" dirty="0" err="1" smtClean="0">
                <a:latin typeface="+mj-ea"/>
                <a:ea typeface="+mj-ea"/>
              </a:rPr>
              <a:t>GlusterFS</a:t>
            </a:r>
            <a:endParaRPr lang="en-US" altLang="ko-KR" sz="900" dirty="0">
              <a:latin typeface="+mj-ea"/>
              <a:ea typeface="+mj-ea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2397128" y="5928260"/>
            <a:ext cx="745717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200">
                <a:latin typeface="+mj-ea"/>
                <a:ea typeface="+mj-ea"/>
              </a:rPr>
              <a:t>60MBps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486398" y="5928260"/>
            <a:ext cx="630301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200" dirty="0" smtClean="0">
                <a:latin typeface="+mj-ea"/>
                <a:ea typeface="+mj-ea"/>
              </a:rPr>
              <a:t>2GBps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4657973" y="5928260"/>
            <a:ext cx="715260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200" dirty="0" smtClean="0">
                <a:latin typeface="+mj-ea"/>
                <a:ea typeface="+mj-ea"/>
              </a:rPr>
              <a:t>10GBps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5666036" y="5928260"/>
            <a:ext cx="800219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200" dirty="0" smtClean="0">
                <a:latin typeface="+mj-ea"/>
                <a:ea typeface="+mj-ea"/>
              </a:rPr>
              <a:t>100GBps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7013823" y="5928260"/>
            <a:ext cx="885179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200" dirty="0" smtClean="0">
                <a:latin typeface="+mj-ea"/>
                <a:ea typeface="+mj-ea"/>
              </a:rPr>
              <a:t>1000GBps</a:t>
            </a:r>
            <a:endParaRPr lang="en-US" altLang="ko-KR" sz="1200" dirty="0">
              <a:latin typeface="+mj-ea"/>
              <a:ea typeface="+mj-ea"/>
            </a:endParaRP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582860" y="5423435"/>
            <a:ext cx="636713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762000"/>
            <a:r>
              <a:rPr lang="en-US" altLang="ko-KR" sz="1200" dirty="0">
                <a:latin typeface="+mj-ea"/>
                <a:ea typeface="+mj-ea"/>
              </a:rPr>
              <a:t>500GB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1778427" y="4762308"/>
            <a:ext cx="441146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762000"/>
            <a:r>
              <a:rPr lang="en-US" altLang="ko-KR" sz="1200">
                <a:latin typeface="+mj-ea"/>
                <a:ea typeface="+mj-ea"/>
              </a:rPr>
              <a:t>5TB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693468" y="4101180"/>
            <a:ext cx="526105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762000"/>
            <a:r>
              <a:rPr lang="en-US" altLang="ko-KR" sz="1200">
                <a:latin typeface="+mj-ea"/>
                <a:ea typeface="+mj-ea"/>
              </a:rPr>
              <a:t>10TB</a:t>
            </a: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1608508" y="3443029"/>
            <a:ext cx="611065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762000"/>
            <a:r>
              <a:rPr lang="en-US" altLang="ko-KR" sz="1200">
                <a:latin typeface="+mj-ea"/>
                <a:ea typeface="+mj-ea"/>
              </a:rPr>
              <a:t>100TB</a:t>
            </a:r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1523550" y="2784878"/>
            <a:ext cx="696023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762000"/>
            <a:r>
              <a:rPr lang="en-US" altLang="ko-KR" sz="1200" dirty="0">
                <a:latin typeface="+mj-ea"/>
                <a:ea typeface="+mj-ea"/>
              </a:rPr>
              <a:t>1000TB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1687056" y="2123750"/>
            <a:ext cx="532517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762000"/>
            <a:r>
              <a:rPr lang="en-US" altLang="ko-KR" sz="1200">
                <a:latin typeface="+mj-ea"/>
                <a:ea typeface="+mj-ea"/>
              </a:rPr>
              <a:t>10PB</a:t>
            </a:r>
          </a:p>
        </p:txBody>
      </p: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1602096" y="1524266"/>
            <a:ext cx="617477" cy="276999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762000"/>
            <a:r>
              <a:rPr lang="en-US" altLang="ko-KR" sz="1200" dirty="0">
                <a:latin typeface="+mj-ea"/>
                <a:ea typeface="+mj-ea"/>
              </a:rPr>
              <a:t>100PB</a:t>
            </a:r>
          </a:p>
        </p:txBody>
      </p:sp>
      <p:sp>
        <p:nvSpPr>
          <p:cNvPr id="27" name="Oval 13"/>
          <p:cNvSpPr>
            <a:spLocks noChangeArrowheads="1"/>
          </p:cNvSpPr>
          <p:nvPr/>
        </p:nvSpPr>
        <p:spPr bwMode="auto">
          <a:xfrm>
            <a:off x="4176961" y="2123750"/>
            <a:ext cx="2417762" cy="2285207"/>
          </a:xfrm>
          <a:prstGeom prst="ellipse">
            <a:avLst/>
          </a:prstGeom>
          <a:solidFill>
            <a:srgbClr val="00C057">
              <a:alpha val="70195"/>
            </a:srgbClr>
          </a:solidFill>
          <a:ln w="28575" algn="ctr">
            <a:noFill/>
            <a:round/>
            <a:headEnd/>
            <a:tailEnd/>
          </a:ln>
          <a:effectLst>
            <a:glow rad="228600">
              <a:srgbClr val="00C057">
                <a:alpha val="40000"/>
              </a:srgbClr>
            </a:glow>
          </a:effectLst>
        </p:spPr>
        <p:txBody>
          <a:bodyPr wrap="none" anchor="ctr"/>
          <a:lstStyle/>
          <a:p>
            <a:pPr algn="ctr" defTabSz="762000">
              <a:defRPr/>
            </a:pPr>
            <a:r>
              <a:rPr lang="en-US" altLang="ko-KR" sz="1600" b="1" dirty="0" smtClean="0">
                <a:latin typeface="+mj-ea"/>
                <a:ea typeface="+mj-ea"/>
              </a:rPr>
              <a:t>Scale-Out Storage</a:t>
            </a:r>
          </a:p>
          <a:p>
            <a:pPr algn="ctr" defTabSz="762000">
              <a:defRPr/>
            </a:pPr>
            <a:r>
              <a:rPr lang="en-US" altLang="ko-KR" sz="1100" dirty="0" smtClean="0">
                <a:latin typeface="+mj-ea"/>
                <a:ea typeface="+mj-ea"/>
              </a:rPr>
              <a:t/>
            </a:r>
            <a:br>
              <a:rPr lang="en-US" altLang="ko-KR" sz="1100" dirty="0" smtClean="0">
                <a:latin typeface="+mj-ea"/>
                <a:ea typeface="+mj-ea"/>
              </a:rPr>
            </a:br>
            <a:r>
              <a:rPr lang="en-US" altLang="ko-KR" sz="800" dirty="0" smtClean="0">
                <a:latin typeface="+mj-ea"/>
                <a:ea typeface="+mj-ea"/>
              </a:rPr>
              <a:t>Google </a:t>
            </a:r>
            <a:r>
              <a:rPr lang="en-US" altLang="ko-KR" sz="800" dirty="0">
                <a:latin typeface="+mj-ea"/>
                <a:ea typeface="+mj-ea"/>
              </a:rPr>
              <a:t>FS, </a:t>
            </a:r>
            <a:r>
              <a:rPr lang="en-US" altLang="ko-KR" sz="800" dirty="0" err="1" smtClean="0">
                <a:latin typeface="+mj-ea"/>
                <a:ea typeface="+mj-ea"/>
              </a:rPr>
              <a:t>HadoopDFS</a:t>
            </a:r>
            <a:r>
              <a:rPr lang="en-US" altLang="ko-KR" sz="800" dirty="0" smtClean="0">
                <a:latin typeface="+mj-ea"/>
                <a:ea typeface="+mj-ea"/>
              </a:rPr>
              <a:t>, </a:t>
            </a:r>
            <a:r>
              <a:rPr lang="en-US" altLang="ko-KR" sz="800" dirty="0" err="1">
                <a:latin typeface="+mj-ea"/>
              </a:rPr>
              <a:t>Isilon</a:t>
            </a:r>
            <a:r>
              <a:rPr lang="en-US" altLang="ko-KR" sz="800" dirty="0">
                <a:latin typeface="+mj-ea"/>
              </a:rPr>
              <a:t>, IBRIX</a:t>
            </a:r>
          </a:p>
          <a:p>
            <a:pPr algn="ctr" defTabSz="762000">
              <a:defRPr/>
            </a:pPr>
            <a:r>
              <a:rPr lang="en-US" altLang="ko-KR" sz="1600" b="1" dirty="0" err="1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AionDisk</a:t>
            </a:r>
            <a:r>
              <a:rPr lang="en-US" altLang="ko-KR" sz="1600" b="1" baseline="30000" dirty="0" err="1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TM</a:t>
            </a:r>
            <a:r>
              <a:rPr lang="en-US" altLang="ko-KR" sz="1600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</a:rPr>
              <a:t>  </a:t>
            </a:r>
            <a:r>
              <a:rPr lang="en-US" altLang="ko-KR" sz="1200" b="1" dirty="0" smtClean="0">
                <a:solidFill>
                  <a:prstClr val="black"/>
                </a:solidFill>
                <a:effectLst>
                  <a:glow rad="139700">
                    <a:srgbClr val="9BBB59">
                      <a:satMod val="175000"/>
                      <a:alpha val="40000"/>
                    </a:srgbClr>
                  </a:glow>
                </a:effectLst>
                <a:latin typeface="+mj-ea"/>
                <a:ea typeface="+mj-ea"/>
              </a:rPr>
              <a:t>GLORY-FS </a:t>
            </a:r>
            <a:endParaRPr lang="en-US" altLang="ko-KR" sz="1600" dirty="0"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+mj-ea"/>
              <a:ea typeface="+mj-ea"/>
            </a:endParaRP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H="1" flipV="1">
            <a:off x="2271001" y="1350846"/>
            <a:ext cx="0" cy="4585978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2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6</a:t>
            </a:fld>
            <a:r>
              <a:rPr lang="en-US" smtClean="0"/>
              <a:t> </a:t>
            </a:r>
            <a:endParaRPr lang="en-US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56143" y="5423435"/>
            <a:ext cx="638650" cy="314413"/>
          </a:xfrm>
          <a:prstGeom prst="rect">
            <a:avLst/>
          </a:prstGeom>
          <a:ln>
            <a:noFill/>
          </a:ln>
          <a:effectLst>
            <a:softEdge rad="254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211" y="4002990"/>
            <a:ext cx="715260" cy="19407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616" y="3770932"/>
            <a:ext cx="353529" cy="90281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softEdge rad="12700"/>
          </a:effectLst>
        </p:spPr>
      </p:pic>
      <p:pic>
        <p:nvPicPr>
          <p:cNvPr id="31" name="_x62550456" descr="EMB000019c42ae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28600" y="3016320"/>
            <a:ext cx="1143008" cy="500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823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AionDisk </a:t>
            </a:r>
            <a:r>
              <a:rPr lang="ko-KR" altLang="en-US" dirty="0" smtClean="0"/>
              <a:t>특장점</a:t>
            </a:r>
            <a:endParaRPr lang="ko-KR" altLang="en-US" dirty="0"/>
          </a:p>
        </p:txBody>
      </p:sp>
      <p:pic>
        <p:nvPicPr>
          <p:cNvPr id="7" name="Picture 4" descr="C:\Users\tonnoel\Desktop\avail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 flipH="1">
            <a:off x="2538460" y="4808512"/>
            <a:ext cx="524536" cy="500066"/>
          </a:xfrm>
          <a:prstGeom prst="rect">
            <a:avLst/>
          </a:prstGeom>
          <a:noFill/>
        </p:spPr>
      </p:pic>
      <p:pic>
        <p:nvPicPr>
          <p:cNvPr id="8" name="Picture 3" descr="C:\Users\tonnoel\Desktop\meter.pn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2552853" y="1902107"/>
            <a:ext cx="471999" cy="443142"/>
          </a:xfrm>
          <a:prstGeom prst="rect">
            <a:avLst/>
          </a:prstGeom>
          <a:noFill/>
        </p:spPr>
      </p:pic>
      <p:sp>
        <p:nvSpPr>
          <p:cNvPr id="9" name="직사각형 8"/>
          <p:cNvSpPr/>
          <p:nvPr/>
        </p:nvSpPr>
        <p:spPr>
          <a:xfrm>
            <a:off x="6244089" y="3402401"/>
            <a:ext cx="15435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latin typeface="+mj-ea"/>
                <a:ea typeface="+mj-ea"/>
                <a:cs typeface="Arial" pitchFamily="34" charset="0"/>
              </a:rPr>
              <a:t> 편리한 관리 환경</a:t>
            </a:r>
            <a:endParaRPr kumimoji="1" lang="en-US" altLang="ko-KR" sz="1200" b="1" spc="-100" dirty="0" smtClean="0"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269928" y="1933516"/>
            <a:ext cx="1396536" cy="4893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기존 응용시스템을 </a:t>
            </a:r>
            <a:endParaRPr kumimoji="1" lang="en-US" altLang="ko-KR" sz="1200" b="1" spc="-1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+mj-ea"/>
              <a:ea typeface="+mj-ea"/>
              <a:cs typeface="Arial" pitchFamily="34" charset="0"/>
            </a:endParaRP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지원하는 표준 </a:t>
            </a:r>
            <a:r>
              <a:rPr kumimoji="1" lang="en-US" altLang="ko-KR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API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035337" y="3286985"/>
            <a:ext cx="203173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latin typeface="+mj-ea"/>
                <a:ea typeface="+mj-ea"/>
                <a:cs typeface="Arial" pitchFamily="34" charset="0"/>
              </a:rPr>
              <a:t>단일볼륨 지원을 통한</a:t>
            </a:r>
            <a:endParaRPr kumimoji="1" lang="en-US" altLang="ko-KR" sz="1200" b="1" spc="-100" dirty="0" smtClean="0">
              <a:latin typeface="+mj-ea"/>
              <a:ea typeface="+mj-ea"/>
              <a:cs typeface="Arial" pitchFamily="34" charset="0"/>
            </a:endParaRPr>
          </a:p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latin typeface="+mj-ea"/>
                <a:ea typeface="+mj-ea"/>
                <a:cs typeface="Arial" pitchFamily="34" charset="0"/>
              </a:rPr>
              <a:t>유연한 시스템 관리</a:t>
            </a:r>
            <a:endParaRPr kumimoji="1" lang="en-US" altLang="ko-KR" sz="1200" b="1" spc="-100" dirty="0" smtClean="0"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135053" y="1892470"/>
            <a:ext cx="1741456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저장용량 제한이 없는</a:t>
            </a:r>
            <a:endParaRPr kumimoji="1" lang="en-US" altLang="ko-KR" sz="1200" b="1" spc="-1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+mj-ea"/>
              <a:ea typeface="+mj-ea"/>
              <a:cs typeface="Arial" pitchFamily="34" charset="0"/>
            </a:endParaRP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스케일 아웃 </a:t>
            </a:r>
            <a:endParaRPr kumimoji="1" lang="en-US" altLang="ko-KR" sz="1200" b="1" spc="-1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094446" y="4805726"/>
            <a:ext cx="2169918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en-US" altLang="ko-KR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HA </a:t>
            </a:r>
            <a:r>
              <a:rPr kumimoji="1" lang="ko-KR" altLang="en-US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구성 및 데이터 자동 복제를</a:t>
            </a:r>
            <a:endParaRPr kumimoji="1" lang="en-US" altLang="ko-KR" sz="1200" b="1" spc="-1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+mj-ea"/>
              <a:ea typeface="+mj-ea"/>
              <a:cs typeface="Arial" pitchFamily="34" charset="0"/>
            </a:endParaRPr>
          </a:p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통한 중단 없는 서비스</a:t>
            </a:r>
            <a:endParaRPr kumimoji="1" lang="en-US" altLang="ko-KR" sz="1200" b="1" spc="-1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14" name="Picture 2" descr="C:\Users\tonnoel\Desktop\reuse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5703850" y="4829372"/>
            <a:ext cx="571504" cy="565664"/>
          </a:xfrm>
          <a:prstGeom prst="rect">
            <a:avLst/>
          </a:prstGeom>
          <a:noFill/>
        </p:spPr>
      </p:pic>
      <p:sp>
        <p:nvSpPr>
          <p:cNvPr id="15" name="직사각형 14"/>
          <p:cNvSpPr/>
          <p:nvPr/>
        </p:nvSpPr>
        <p:spPr>
          <a:xfrm>
            <a:off x="6305341" y="4803487"/>
            <a:ext cx="2138153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사용 용도에 따른 </a:t>
            </a:r>
            <a:endParaRPr kumimoji="1" lang="en-US" altLang="ko-KR" sz="1200" b="1" spc="-1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+mj-ea"/>
              <a:ea typeface="+mj-ea"/>
              <a:cs typeface="Arial" pitchFamily="34" charset="0"/>
            </a:endParaRPr>
          </a:p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ko-KR" altLang="en-US" sz="1200" b="1" spc="-1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ea typeface="+mj-ea"/>
                <a:cs typeface="Arial" pitchFamily="34" charset="0"/>
              </a:rPr>
              <a:t>합리적인 스토리지 도입 비용</a:t>
            </a:r>
            <a:endParaRPr kumimoji="1" lang="en-US" altLang="ko-KR" sz="1200" b="1" spc="-1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16" name="Picture 5" descr="C:\Users\tonnoel\Desktop\monitor.png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5712494" y="3316601"/>
            <a:ext cx="451293" cy="428628"/>
          </a:xfrm>
          <a:prstGeom prst="rect">
            <a:avLst/>
          </a:prstGeom>
          <a:noFill/>
        </p:spPr>
      </p:pic>
      <p:pic>
        <p:nvPicPr>
          <p:cNvPr id="17" name="Picture 7" descr="C:\Users\tonnoel\AppData\Local\Temp\VMwareDnD\1f9a002c\api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5676825" y="1901495"/>
            <a:ext cx="518696" cy="542476"/>
          </a:xfrm>
          <a:prstGeom prst="rect">
            <a:avLst/>
          </a:prstGeom>
          <a:noFill/>
        </p:spPr>
      </p:pic>
      <p:pic>
        <p:nvPicPr>
          <p:cNvPr id="18" name="Picture 8" descr="C:\Users\tonnoel\AppData\Local\Temp\VMwareDnD\1f9a002c\idea.png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rcRect/>
          <a:stretch>
            <a:fillRect/>
          </a:stretch>
        </p:blipFill>
        <p:spPr bwMode="auto">
          <a:xfrm>
            <a:off x="2564000" y="3314384"/>
            <a:ext cx="358404" cy="471072"/>
          </a:xfrm>
          <a:prstGeom prst="rect">
            <a:avLst/>
          </a:prstGeom>
          <a:noFill/>
        </p:spPr>
      </p:pic>
      <p:grpSp>
        <p:nvGrpSpPr>
          <p:cNvPr id="19" name="그룹 18"/>
          <p:cNvGrpSpPr/>
          <p:nvPr/>
        </p:nvGrpSpPr>
        <p:grpSpPr>
          <a:xfrm>
            <a:off x="5616546" y="5179810"/>
            <a:ext cx="2332044" cy="342226"/>
            <a:chOff x="1736712" y="478738"/>
            <a:chExt cx="2870208" cy="35877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1" name="타원 40"/>
            <p:cNvSpPr/>
            <p:nvPr/>
          </p:nvSpPr>
          <p:spPr>
            <a:xfrm>
              <a:off x="1736712" y="478738"/>
              <a:ext cx="2870208" cy="3587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1836920" y="628957"/>
              <a:ext cx="27700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2374946" y="5162526"/>
            <a:ext cx="2332044" cy="342226"/>
            <a:chOff x="1736712" y="478738"/>
            <a:chExt cx="2870208" cy="35877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9" name="타원 38"/>
            <p:cNvSpPr/>
            <p:nvPr/>
          </p:nvSpPr>
          <p:spPr>
            <a:xfrm>
              <a:off x="1736712" y="478738"/>
              <a:ext cx="2870208" cy="3587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836920" y="628957"/>
              <a:ext cx="27700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402059" y="2231286"/>
            <a:ext cx="2332044" cy="342226"/>
            <a:chOff x="1736712" y="478738"/>
            <a:chExt cx="2870208" cy="35877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타원 36"/>
            <p:cNvSpPr/>
            <p:nvPr/>
          </p:nvSpPr>
          <p:spPr>
            <a:xfrm>
              <a:off x="1736712" y="478738"/>
              <a:ext cx="2870208" cy="3587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1836920" y="628957"/>
              <a:ext cx="27700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5431597" y="2299655"/>
            <a:ext cx="2332044" cy="342226"/>
            <a:chOff x="1736712" y="478738"/>
            <a:chExt cx="2870208" cy="35877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5" name="타원 34"/>
            <p:cNvSpPr/>
            <p:nvPr/>
          </p:nvSpPr>
          <p:spPr>
            <a:xfrm>
              <a:off x="1736712" y="478738"/>
              <a:ext cx="2870208" cy="3587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1836920" y="628957"/>
              <a:ext cx="27700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370664" y="3689564"/>
            <a:ext cx="2332044" cy="342226"/>
            <a:chOff x="1736712" y="478738"/>
            <a:chExt cx="2870208" cy="35877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타원 32"/>
            <p:cNvSpPr/>
            <p:nvPr/>
          </p:nvSpPr>
          <p:spPr>
            <a:xfrm>
              <a:off x="1736712" y="478738"/>
              <a:ext cx="2870208" cy="3587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1836920" y="628957"/>
              <a:ext cx="27700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5468696" y="3641022"/>
            <a:ext cx="2332044" cy="342226"/>
            <a:chOff x="1736712" y="478738"/>
            <a:chExt cx="2870208" cy="35877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1" name="타원 30"/>
            <p:cNvSpPr/>
            <p:nvPr/>
          </p:nvSpPr>
          <p:spPr>
            <a:xfrm>
              <a:off x="1736712" y="478738"/>
              <a:ext cx="2870208" cy="35877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1836920" y="628957"/>
              <a:ext cx="2770000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5422605" y="5454536"/>
            <a:ext cx="2926950" cy="730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사용 목적에 따라 단일 </a:t>
            </a:r>
            <a:r>
              <a:rPr kumimoji="1" lang="ko-KR" altLang="en-US" sz="1050" spc="-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어플라이언스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형태의 소규모 스토리지로 도입 가능</a:t>
            </a:r>
            <a:endParaRPr kumimoji="1" lang="en-US" altLang="ko-KR" sz="1050" spc="-1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en-US" altLang="ko-KR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RAID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또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는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복제 방식으로 데이터 보호 방식 선택 가능</a:t>
            </a:r>
            <a:endParaRPr kumimoji="1" lang="en-US" altLang="ko-KR" sz="1050" spc="-1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229630" y="5448150"/>
            <a:ext cx="2926950" cy="641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메타 </a:t>
            </a:r>
            <a:r>
              <a:rPr kumimoji="1" lang="ko-KR" altLang="en-US" sz="1050" spc="-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노드의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en-US" altLang="ko-KR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HA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구성을 통해 메타 데이터 보호 </a:t>
            </a:r>
            <a:endParaRPr kumimoji="1" lang="en-US" altLang="ko-KR" sz="1050" spc="-1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  <a:p>
            <a:pPr marL="17145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데이터 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2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중화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/3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중화 기반 데이터 가용성  보장                          </a:t>
            </a:r>
            <a:endParaRPr kumimoji="1" lang="en-US" altLang="ko-KR" sz="1050" spc="-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  <a:p>
            <a:pPr marL="17145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볼륨 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/ </a:t>
            </a:r>
            <a:r>
              <a:rPr kumimoji="1" lang="ko-KR" altLang="en-US" sz="1050" spc="-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디렉토리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/ </a:t>
            </a:r>
            <a:r>
              <a:rPr kumimoji="1" lang="ko-KR" altLang="en-US" sz="1050" spc="-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파일별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ko-KR" altLang="en-US" sz="1050" spc="-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복제본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수 지정 지원</a:t>
            </a:r>
            <a:endParaRPr kumimoji="1" lang="en-US" altLang="ko-KR" sz="1050" spc="-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220808" y="2545362"/>
            <a:ext cx="292695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저장공간 수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십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en-US" altLang="ko-KR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PB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이상으로 지속적 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확장 지원</a:t>
            </a:r>
          </a:p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데이터 </a:t>
            </a:r>
            <a:r>
              <a:rPr kumimoji="1" lang="ko-KR" altLang="en-US" sz="1050" spc="-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노드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en-US" altLang="ko-KR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(DS)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및 메타 </a:t>
            </a:r>
            <a:r>
              <a:rPr kumimoji="1" lang="ko-KR" altLang="en-US" sz="1050" spc="-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노드</a:t>
            </a:r>
            <a:r>
              <a:rPr kumimoji="1" lang="en-US" altLang="ko-KR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(MDS)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의 클러스트링을 통한 성능 향상</a:t>
            </a:r>
            <a:endParaRPr kumimoji="1" lang="ko-KR" altLang="en-US" sz="1050" spc="-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428122" y="2619420"/>
            <a:ext cx="2926950" cy="439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POSIX FS API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호환 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Linux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클라이언트 지원</a:t>
            </a:r>
          </a:p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윈도우 </a:t>
            </a:r>
            <a:r>
              <a:rPr kumimoji="1" lang="en-US" altLang="ko-KR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API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호환 클라이언트 지원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229023" y="3971358"/>
            <a:ext cx="2926950" cy="64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단일볼륨 </a:t>
            </a:r>
            <a:r>
              <a:rPr kumimoji="1" lang="en-US" altLang="ko-KR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/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다중볼륨 </a:t>
            </a:r>
            <a:r>
              <a:rPr kumimoji="1" lang="ko-KR" altLang="en-US" sz="1050" spc="-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구성 지원</a:t>
            </a:r>
            <a:endParaRPr kumimoji="1" lang="en-US" altLang="ko-KR" sz="1050" spc="-1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  <a:p>
            <a:pPr marL="17145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볼륨별 쿼터</a:t>
            </a:r>
            <a:r>
              <a:rPr kumimoji="1" lang="ko-KR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및 복제본 수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지정 지원</a:t>
            </a:r>
          </a:p>
          <a:p>
            <a:pPr marL="17145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데이터 암호화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(AES-NI)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및 데이터 중복 제거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5358026" y="3940118"/>
            <a:ext cx="3113645" cy="58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커맨드 </a:t>
            </a:r>
            <a:r>
              <a:rPr kumimoji="1" lang="en-US" altLang="ko-KR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/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웹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기반 관리도구 제공 </a:t>
            </a:r>
            <a:endParaRPr kumimoji="1" lang="en-US" altLang="ko-KR" sz="1050" spc="-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  <a:p>
            <a:pPr marL="17145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다양한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부하에 대한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일간 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/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주간 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/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월간 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/ </a:t>
            </a:r>
            <a:r>
              <a:rPr kumimoji="1" lang="ko-KR" altLang="en-US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연간 </a:t>
            </a:r>
            <a:r>
              <a:rPr kumimoji="1" lang="en-US" altLang="ko-KR" sz="105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ko-KR" altLang="en-US" sz="105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모니터링</a:t>
            </a:r>
            <a:endParaRPr kumimoji="1" lang="ko-KR" altLang="en-US" sz="1050" spc="-1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43" name="Picture 2" descr="\\vmware-host\Shared Folders\U2N data\로고\AionDisk_BI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0967" y="1892470"/>
            <a:ext cx="1204511" cy="1106017"/>
          </a:xfrm>
          <a:prstGeom prst="rect">
            <a:avLst/>
          </a:prstGeom>
          <a:noFill/>
        </p:spPr>
      </p:pic>
      <p:sp>
        <p:nvSpPr>
          <p:cNvPr id="4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7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45" name="부제목 4"/>
          <p:cNvSpPr txBox="1">
            <a:spLocks/>
          </p:cNvSpPr>
          <p:nvPr/>
        </p:nvSpPr>
        <p:spPr>
          <a:xfrm>
            <a:off x="637001" y="1032231"/>
            <a:ext cx="8506999" cy="339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lang="en-US" sz="17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 smtClean="0"/>
              <a:t>탁월한 확장성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고가용성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안정성 및 경제성을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보장하는 분산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파</a:t>
            </a:r>
            <a:r>
              <a:rPr lang="ko-KR" altLang="en-US" sz="1600" dirty="0"/>
              <a:t>일</a:t>
            </a:r>
            <a:r>
              <a:rPr lang="ko-KR" altLang="en-US" sz="1600" dirty="0" smtClean="0"/>
              <a:t> 스토리지 솔루션</a:t>
            </a:r>
            <a:endParaRPr lang="ko-KR" altLang="en-US" sz="1600" dirty="0"/>
          </a:p>
        </p:txBody>
      </p:sp>
      <p:pic>
        <p:nvPicPr>
          <p:cNvPr id="46" name="Picture 2" descr="http://mu7.nayana.kr/~wrwkr/xe/files/attach/images/57/144/f852c1ec4bb732b2792dd8a3644662f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90" y="3495320"/>
            <a:ext cx="849726" cy="47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내용 개체 틀 2"/>
          <p:cNvSpPr txBox="1">
            <a:spLocks/>
          </p:cNvSpPr>
          <p:nvPr/>
        </p:nvSpPr>
        <p:spPr>
          <a:xfrm>
            <a:off x="810967" y="4015693"/>
            <a:ext cx="1118971" cy="50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1pPr>
            <a:lvl2pPr marL="268288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2pPr>
            <a:lvl3pPr marL="538162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4pPr>
            <a:lvl5pPr marL="89217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50" b="1" dirty="0" smtClean="0">
                <a:latin typeface="+mj-ea"/>
                <a:ea typeface="+mj-ea"/>
              </a:rPr>
              <a:t>GS </a:t>
            </a:r>
            <a:r>
              <a:rPr lang="ko-KR" altLang="en-US" sz="1050" b="1" dirty="0" smtClean="0">
                <a:latin typeface="+mj-ea"/>
                <a:ea typeface="+mj-ea"/>
              </a:rPr>
              <a:t>인증 제품 </a:t>
            </a:r>
            <a:r>
              <a:rPr lang="en-US" altLang="ko-KR" sz="1050" b="1" dirty="0" smtClean="0">
                <a:latin typeface="+mj-ea"/>
                <a:ea typeface="+mj-ea"/>
              </a:rPr>
              <a:t>(2012.6)</a:t>
            </a:r>
          </a:p>
        </p:txBody>
      </p:sp>
    </p:spTree>
    <p:extLst>
      <p:ext uri="{BB962C8B-B14F-4D97-AF65-F5344CB8AC3E}">
        <p14:creationId xmlns:p14="http://schemas.microsoft.com/office/powerpoint/2010/main" val="403242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AionStack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563056" y="1519488"/>
            <a:ext cx="7866596" cy="652352"/>
          </a:xfrm>
        </p:spPr>
        <p:txBody>
          <a:bodyPr/>
          <a:lstStyle/>
          <a:p>
            <a:r>
              <a:rPr lang="ko-KR" altLang="en-US" dirty="0" smtClean="0"/>
              <a:t>분산 파일 스토리지 솔루션인 </a:t>
            </a:r>
            <a:r>
              <a:rPr lang="en-US" altLang="ko-KR" dirty="0" err="1" smtClean="0"/>
              <a:t>AionDisk</a:t>
            </a:r>
            <a:r>
              <a:rPr lang="ko-KR" altLang="en-US" dirty="0" smtClean="0"/>
              <a:t>의 </a:t>
            </a:r>
            <a:r>
              <a:rPr lang="ko-KR" altLang="en-US" dirty="0" err="1" smtClean="0"/>
              <a:t>어플라이언스</a:t>
            </a:r>
            <a:r>
              <a:rPr lang="ko-KR" altLang="en-US" dirty="0" smtClean="0"/>
              <a:t> 버전으로 기본적인 스토리지 기능 및 </a:t>
            </a:r>
            <a:r>
              <a:rPr lang="ko-KR" altLang="en-US" dirty="0" err="1" smtClean="0"/>
              <a:t>확장성</a:t>
            </a:r>
            <a:r>
              <a:rPr lang="ko-KR" altLang="en-US" dirty="0"/>
              <a:t> </a:t>
            </a:r>
            <a:r>
              <a:rPr lang="ko-KR" altLang="en-US" dirty="0" smtClean="0"/>
              <a:t>외에 스토리지 성능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안정성 및</a:t>
            </a:r>
            <a:r>
              <a:rPr lang="en-US" altLang="ko-KR" dirty="0" smtClean="0"/>
              <a:t> </a:t>
            </a:r>
            <a:r>
              <a:rPr lang="ko-KR" altLang="en-US" dirty="0" smtClean="0"/>
              <a:t>관리 편의성 등을 자체적으로 보장하는 제품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ko-KR" dirty="0" smtClean="0"/>
              <a:t>AionDisk</a:t>
            </a:r>
            <a:r>
              <a:rPr lang="ko-KR" altLang="en-US" dirty="0" smtClean="0"/>
              <a:t>를 최적의 </a:t>
            </a:r>
            <a:r>
              <a:rPr lang="en-US" altLang="ko-KR" dirty="0" smtClean="0"/>
              <a:t>X86 </a:t>
            </a:r>
            <a:r>
              <a:rPr lang="ko-KR" altLang="en-US" dirty="0" smtClean="0"/>
              <a:t>스토리지 서버와 통합한 어플라이언스 제품</a:t>
            </a:r>
            <a:endParaRPr lang="ko-KR" altLang="en-US" dirty="0"/>
          </a:p>
        </p:txBody>
      </p:sp>
      <p:pic>
        <p:nvPicPr>
          <p:cNvPr id="55" name="Picture 2" descr="\\vmware-host\Shared Folders\U2N data\브로셔\브로셔 참고 자료\그림2\copy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63" y="2171839"/>
            <a:ext cx="8429652" cy="1949786"/>
          </a:xfrm>
          <a:prstGeom prst="rect">
            <a:avLst/>
          </a:prstGeom>
          <a:noFill/>
        </p:spPr>
      </p:pic>
      <p:pic>
        <p:nvPicPr>
          <p:cNvPr id="9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990" y="2421354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990" y="2711375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990" y="2998064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990" y="3261042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990" y="3522863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990" y="3803697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256" y="2998063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256" y="3269045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256" y="3530866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256" y="3795523"/>
            <a:ext cx="1310640" cy="23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" name="Picture 2" descr="\\vmware-host\Shared Folders\U2N data\로고\AionDisk_BI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80814" y="2841637"/>
            <a:ext cx="633669" cy="581853"/>
          </a:xfrm>
          <a:prstGeom prst="rect">
            <a:avLst/>
          </a:prstGeom>
          <a:noFill/>
        </p:spPr>
      </p:pic>
      <p:sp>
        <p:nvSpPr>
          <p:cNvPr id="123" name="내용 개체 틀 2"/>
          <p:cNvSpPr txBox="1">
            <a:spLocks/>
          </p:cNvSpPr>
          <p:nvPr/>
        </p:nvSpPr>
        <p:spPr>
          <a:xfrm>
            <a:off x="3258839" y="2215334"/>
            <a:ext cx="1933285" cy="560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1pPr>
            <a:lvl2pPr marL="268288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2pPr>
            <a:lvl3pPr marL="538162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4pPr>
            <a:lvl5pPr marL="89217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AionStack </a:t>
            </a:r>
            <a:r>
              <a:rPr lang="ko-KR" altLang="en-US" b="1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및 </a:t>
            </a:r>
            <a:r>
              <a:rPr lang="en-US" altLang="ko-KR" b="1" dirty="0" err="1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AionDisk</a:t>
            </a:r>
            <a:r>
              <a:rPr lang="en-US" altLang="ko-KR" b="1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b="1" dirty="0" smtClean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확장 방식 동시 지원</a:t>
            </a:r>
            <a:endParaRPr lang="en-US" altLang="ko-KR" b="1" dirty="0" smtClean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5" name="왼쪽/오른쪽 화살표 124"/>
          <p:cNvSpPr/>
          <p:nvPr/>
        </p:nvSpPr>
        <p:spPr>
          <a:xfrm>
            <a:off x="3115279" y="2560382"/>
            <a:ext cx="2080250" cy="398268"/>
          </a:xfrm>
          <a:prstGeom prst="leftRightArrow">
            <a:avLst/>
          </a:prstGeom>
          <a:solidFill>
            <a:srgbClr val="00C057">
              <a:alpha val="4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+mj-ea"/>
              <a:ea typeface="+mj-ea"/>
            </a:endParaRPr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628344" y="4269810"/>
            <a:ext cx="1662322" cy="283310"/>
          </a:xfrm>
          <a:prstGeom prst="roundRect">
            <a:avLst/>
          </a:prstGeom>
          <a:solidFill>
            <a:srgbClr val="00C0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err="1" smtClean="0"/>
              <a:t>AionStack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구성 예</a:t>
            </a:r>
            <a:endParaRPr lang="ko-KR" altLang="en-US" sz="1200" b="1" dirty="0"/>
          </a:p>
        </p:txBody>
      </p:sp>
      <p:grpSp>
        <p:nvGrpSpPr>
          <p:cNvPr id="7" name="그룹 6"/>
          <p:cNvGrpSpPr/>
          <p:nvPr/>
        </p:nvGrpSpPr>
        <p:grpSpPr>
          <a:xfrm>
            <a:off x="3296547" y="3039895"/>
            <a:ext cx="1871466" cy="353256"/>
            <a:chOff x="3269862" y="3777486"/>
            <a:chExt cx="2154841" cy="408378"/>
          </a:xfrm>
        </p:grpSpPr>
        <p:pic>
          <p:nvPicPr>
            <p:cNvPr id="108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0" name="그룹 109"/>
          <p:cNvGrpSpPr/>
          <p:nvPr/>
        </p:nvGrpSpPr>
        <p:grpSpPr>
          <a:xfrm>
            <a:off x="5403784" y="2410396"/>
            <a:ext cx="1310640" cy="276282"/>
            <a:chOff x="3269862" y="3777486"/>
            <a:chExt cx="2154841" cy="408378"/>
          </a:xfrm>
        </p:grpSpPr>
        <p:pic>
          <p:nvPicPr>
            <p:cNvPr id="1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3" name="그룹 112"/>
          <p:cNvGrpSpPr/>
          <p:nvPr/>
        </p:nvGrpSpPr>
        <p:grpSpPr>
          <a:xfrm>
            <a:off x="843765" y="2452513"/>
            <a:ext cx="1016289" cy="234165"/>
            <a:chOff x="3269862" y="3777486"/>
            <a:chExt cx="2154841" cy="408378"/>
          </a:xfrm>
        </p:grpSpPr>
        <p:pic>
          <p:nvPicPr>
            <p:cNvPr id="114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6" name="그룹 115"/>
          <p:cNvGrpSpPr/>
          <p:nvPr/>
        </p:nvGrpSpPr>
        <p:grpSpPr>
          <a:xfrm>
            <a:off x="1883024" y="2447205"/>
            <a:ext cx="1016289" cy="234165"/>
            <a:chOff x="3269862" y="3777486"/>
            <a:chExt cx="2154841" cy="408378"/>
          </a:xfrm>
        </p:grpSpPr>
        <p:pic>
          <p:nvPicPr>
            <p:cNvPr id="117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9" name="그룹 118"/>
          <p:cNvGrpSpPr/>
          <p:nvPr/>
        </p:nvGrpSpPr>
        <p:grpSpPr>
          <a:xfrm>
            <a:off x="843765" y="2734214"/>
            <a:ext cx="1016289" cy="234165"/>
            <a:chOff x="3269862" y="3777486"/>
            <a:chExt cx="2154841" cy="408378"/>
          </a:xfrm>
        </p:grpSpPr>
        <p:pic>
          <p:nvPicPr>
            <p:cNvPr id="12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6" name="그룹 125"/>
          <p:cNvGrpSpPr/>
          <p:nvPr/>
        </p:nvGrpSpPr>
        <p:grpSpPr>
          <a:xfrm>
            <a:off x="1886766" y="2734214"/>
            <a:ext cx="1016289" cy="234165"/>
            <a:chOff x="3269862" y="3777486"/>
            <a:chExt cx="2154841" cy="408378"/>
          </a:xfrm>
        </p:grpSpPr>
        <p:pic>
          <p:nvPicPr>
            <p:cNvPr id="127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5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391" y1="90968" x2="33984" y2="83871"/>
                        <a14:foregroundMark x1="61328" y1="94194" x2="68750" y2="82581"/>
                        <a14:foregroundMark x1="70703" y1="80000" x2="73047" y2="709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65" y="3379173"/>
            <a:ext cx="1044826" cy="63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391" y1="90968" x2="33984" y2="83871"/>
                        <a14:foregroundMark x1="61328" y1="94194" x2="68750" y2="82581"/>
                        <a14:foregroundMark x1="70703" y1="80000" x2="73047" y2="709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129" y="3380307"/>
            <a:ext cx="1044826" cy="63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42" y="3427375"/>
            <a:ext cx="232940" cy="229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41" y="3419399"/>
            <a:ext cx="232940" cy="229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79" y="2999968"/>
            <a:ext cx="1039259" cy="35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591" y="2999968"/>
            <a:ext cx="1039259" cy="35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42" y="3016836"/>
            <a:ext cx="232940" cy="229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21" y="3016555"/>
            <a:ext cx="232940" cy="229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0" name="그룹 149"/>
          <p:cNvGrpSpPr/>
          <p:nvPr/>
        </p:nvGrpSpPr>
        <p:grpSpPr>
          <a:xfrm>
            <a:off x="866796" y="5086486"/>
            <a:ext cx="1279922" cy="234165"/>
            <a:chOff x="3269862" y="3777486"/>
            <a:chExt cx="2154841" cy="408378"/>
          </a:xfrm>
        </p:grpSpPr>
        <p:pic>
          <p:nvPicPr>
            <p:cNvPr id="15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2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770638" y="4663859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 </a:t>
            </a:r>
            <a:r>
              <a:rPr lang="en-US" altLang="ko-KR" sz="900" b="1" dirty="0" smtClean="0"/>
              <a:t>Usable 20T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복제 </a:t>
            </a:r>
            <a:r>
              <a:rPr lang="ko-KR" altLang="en-US" sz="900" dirty="0" err="1" smtClean="0"/>
              <a:t>구성시</a:t>
            </a:r>
            <a:r>
              <a:rPr lang="en-US" altLang="ko-KR" sz="900" dirty="0" smtClean="0"/>
              <a:t>)</a:t>
            </a:r>
          </a:p>
          <a:p>
            <a:r>
              <a:rPr lang="en-US" altLang="ko-KR" sz="900" dirty="0" smtClean="0"/>
              <a:t> </a:t>
            </a:r>
            <a:r>
              <a:rPr lang="en-US" altLang="ko-KR" sz="900" b="1" dirty="0" smtClean="0"/>
              <a:t>Usable 28T</a:t>
            </a:r>
            <a:r>
              <a:rPr lang="en-US" altLang="ko-KR" sz="900" dirty="0" smtClean="0"/>
              <a:t>(Raid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구성시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sp>
        <p:nvSpPr>
          <p:cNvPr id="11" name="오른쪽 중괄호 10"/>
          <p:cNvSpPr/>
          <p:nvPr/>
        </p:nvSpPr>
        <p:spPr>
          <a:xfrm rot="5400000">
            <a:off x="1155306" y="5095152"/>
            <a:ext cx="138947" cy="563955"/>
          </a:xfrm>
          <a:prstGeom prst="rightBrace">
            <a:avLst/>
          </a:prstGeom>
          <a:ln w="952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오른쪽 중괄호 157"/>
          <p:cNvSpPr/>
          <p:nvPr/>
        </p:nvSpPr>
        <p:spPr>
          <a:xfrm rot="5400000">
            <a:off x="1726535" y="5095152"/>
            <a:ext cx="138947" cy="563955"/>
          </a:xfrm>
          <a:prstGeom prst="rightBrace">
            <a:avLst/>
          </a:prstGeom>
          <a:ln w="952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오른쪽 중괄호 158"/>
          <p:cNvSpPr/>
          <p:nvPr/>
        </p:nvSpPr>
        <p:spPr>
          <a:xfrm rot="5400000">
            <a:off x="1409535" y="5344566"/>
            <a:ext cx="145856" cy="1150990"/>
          </a:xfrm>
          <a:prstGeom prst="rightBrace">
            <a:avLst/>
          </a:prstGeom>
          <a:ln w="952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96367" y="5431635"/>
            <a:ext cx="6046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 smtClean="0"/>
              <a:t>Meta Node</a:t>
            </a:r>
          </a:p>
          <a:p>
            <a:pPr algn="ctr"/>
            <a:r>
              <a:rPr lang="en-US" altLang="ko-KR" sz="700" b="1" dirty="0" smtClean="0"/>
              <a:t>&amp;</a:t>
            </a:r>
          </a:p>
          <a:p>
            <a:pPr algn="ctr"/>
            <a:r>
              <a:rPr lang="en-US" altLang="ko-KR" sz="700" b="1" dirty="0" smtClean="0"/>
              <a:t>Data Node</a:t>
            </a:r>
            <a:endParaRPr lang="ko-KR" altLang="en-US" sz="700" b="1" dirty="0"/>
          </a:p>
        </p:txBody>
      </p:sp>
      <p:cxnSp>
        <p:nvCxnSpPr>
          <p:cNvPr id="16" name="직선 연결선 15"/>
          <p:cNvCxnSpPr/>
          <p:nvPr/>
        </p:nvCxnSpPr>
        <p:spPr>
          <a:xfrm>
            <a:off x="2425223" y="4714748"/>
            <a:ext cx="0" cy="1849272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1512533" y="5431635"/>
            <a:ext cx="6046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/>
              <a:t>Meta Node</a:t>
            </a:r>
          </a:p>
          <a:p>
            <a:pPr algn="ctr"/>
            <a:r>
              <a:rPr lang="en-US" altLang="ko-KR" sz="700" b="1" dirty="0"/>
              <a:t>&amp;</a:t>
            </a:r>
          </a:p>
          <a:p>
            <a:pPr algn="ctr"/>
            <a:r>
              <a:rPr lang="en-US" altLang="ko-KR" sz="700" b="1" dirty="0"/>
              <a:t>Data Node</a:t>
            </a:r>
            <a:endParaRPr lang="ko-KR" altLang="en-US" sz="7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26609" y="6040757"/>
            <a:ext cx="1598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err="1" smtClean="0">
                <a:solidFill>
                  <a:schemeClr val="accent2">
                    <a:lumMod val="75000"/>
                  </a:schemeClr>
                </a:solidFill>
              </a:rPr>
              <a:t>제약없는</a:t>
            </a:r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ko-KR" sz="800" b="1" dirty="0" smtClean="0">
                <a:solidFill>
                  <a:schemeClr val="accent2">
                    <a:lumMod val="75000"/>
                  </a:schemeClr>
                </a:solidFill>
              </a:rPr>
              <a:t>Scale Out </a:t>
            </a:r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지원</a:t>
            </a:r>
            <a:endParaRPr lang="en-US" altLang="ko-KR" sz="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메타 데이터  </a:t>
            </a:r>
            <a:r>
              <a:rPr lang="en-US" altLang="ko-KR" sz="800" b="1" dirty="0" smtClean="0">
                <a:solidFill>
                  <a:schemeClr val="accent2">
                    <a:lumMod val="75000"/>
                  </a:schemeClr>
                </a:solidFill>
              </a:rPr>
              <a:t>HA </a:t>
            </a:r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지원</a:t>
            </a:r>
            <a:endParaRPr lang="en-US" altLang="ko-KR" sz="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데이터 가용성 보장 </a:t>
            </a:r>
            <a:r>
              <a:rPr lang="en-US" altLang="ko-KR" sz="800" b="1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복제</a:t>
            </a:r>
            <a:r>
              <a:rPr lang="en-US" altLang="ko-KR" sz="800" b="1" dirty="0" smtClean="0">
                <a:solidFill>
                  <a:schemeClr val="accent2">
                    <a:lumMod val="75000"/>
                  </a:schemeClr>
                </a:solidFill>
              </a:rPr>
              <a:t>/RAID)</a:t>
            </a:r>
            <a:endParaRPr lang="en-US" altLang="ko-KR" sz="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64" name="그룹 163"/>
          <p:cNvGrpSpPr/>
          <p:nvPr/>
        </p:nvGrpSpPr>
        <p:grpSpPr>
          <a:xfrm>
            <a:off x="2678091" y="5091265"/>
            <a:ext cx="1279922" cy="234165"/>
            <a:chOff x="3269862" y="3777486"/>
            <a:chExt cx="2154841" cy="408378"/>
          </a:xfrm>
        </p:grpSpPr>
        <p:pic>
          <p:nvPicPr>
            <p:cNvPr id="165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6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7" name="그룹 166"/>
          <p:cNvGrpSpPr/>
          <p:nvPr/>
        </p:nvGrpSpPr>
        <p:grpSpPr>
          <a:xfrm>
            <a:off x="2678091" y="5501195"/>
            <a:ext cx="1279922" cy="234165"/>
            <a:chOff x="3269862" y="3777486"/>
            <a:chExt cx="2154841" cy="408378"/>
          </a:xfrm>
        </p:grpSpPr>
        <p:pic>
          <p:nvPicPr>
            <p:cNvPr id="168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9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0" name="TextBox 169"/>
          <p:cNvSpPr txBox="1"/>
          <p:nvPr/>
        </p:nvSpPr>
        <p:spPr>
          <a:xfrm>
            <a:off x="3166362" y="5283698"/>
            <a:ext cx="2487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/>
              <a:t>+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579177" y="4663859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 </a:t>
            </a:r>
            <a:r>
              <a:rPr lang="en-US" altLang="ko-KR" sz="900" b="1" dirty="0" smtClean="0"/>
              <a:t>Usable 40T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복제 </a:t>
            </a:r>
            <a:r>
              <a:rPr lang="ko-KR" altLang="en-US" sz="900" dirty="0" err="1" smtClean="0"/>
              <a:t>구성시</a:t>
            </a:r>
            <a:r>
              <a:rPr lang="en-US" altLang="ko-KR" sz="900" dirty="0" smtClean="0"/>
              <a:t>)</a:t>
            </a:r>
          </a:p>
          <a:p>
            <a:r>
              <a:rPr lang="en-US" altLang="ko-KR" sz="900" dirty="0" smtClean="0"/>
              <a:t> </a:t>
            </a:r>
            <a:r>
              <a:rPr lang="en-US" altLang="ko-KR" sz="900" b="1" dirty="0" smtClean="0"/>
              <a:t>Usable 56T</a:t>
            </a:r>
            <a:r>
              <a:rPr lang="en-US" altLang="ko-KR" sz="900" dirty="0" smtClean="0"/>
              <a:t>(Raid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구성시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cxnSp>
        <p:nvCxnSpPr>
          <p:cNvPr id="172" name="직선 연결선 171"/>
          <p:cNvCxnSpPr/>
          <p:nvPr/>
        </p:nvCxnSpPr>
        <p:spPr>
          <a:xfrm>
            <a:off x="4247671" y="4714748"/>
            <a:ext cx="0" cy="1849272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직선 연결선 172"/>
          <p:cNvCxnSpPr/>
          <p:nvPr/>
        </p:nvCxnSpPr>
        <p:spPr>
          <a:xfrm>
            <a:off x="6051921" y="4693641"/>
            <a:ext cx="0" cy="1849272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/>
          <p:cNvGrpSpPr/>
          <p:nvPr/>
        </p:nvGrpSpPr>
        <p:grpSpPr>
          <a:xfrm>
            <a:off x="937322" y="5091265"/>
            <a:ext cx="1133840" cy="223838"/>
            <a:chOff x="944146" y="5091265"/>
            <a:chExt cx="1076633" cy="223838"/>
          </a:xfrm>
        </p:grpSpPr>
        <p:sp>
          <p:nvSpPr>
            <p:cNvPr id="174" name="직사각형 173"/>
            <p:cNvSpPr/>
            <p:nvPr/>
          </p:nvSpPr>
          <p:spPr>
            <a:xfrm>
              <a:off x="944146" y="5091265"/>
              <a:ext cx="538316" cy="22383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5" name="직사각형 174"/>
            <p:cNvSpPr/>
            <p:nvPr/>
          </p:nvSpPr>
          <p:spPr>
            <a:xfrm>
              <a:off x="1482463" y="5091265"/>
              <a:ext cx="538316" cy="22383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6" name="그룹 175"/>
          <p:cNvGrpSpPr/>
          <p:nvPr/>
        </p:nvGrpSpPr>
        <p:grpSpPr>
          <a:xfrm>
            <a:off x="2732570" y="5079797"/>
            <a:ext cx="1133840" cy="223838"/>
            <a:chOff x="944146" y="5091265"/>
            <a:chExt cx="1076633" cy="223838"/>
          </a:xfrm>
        </p:grpSpPr>
        <p:sp>
          <p:nvSpPr>
            <p:cNvPr id="177" name="직사각형 176"/>
            <p:cNvSpPr/>
            <p:nvPr/>
          </p:nvSpPr>
          <p:spPr>
            <a:xfrm>
              <a:off x="944146" y="5091265"/>
              <a:ext cx="538316" cy="22383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1482463" y="5091265"/>
              <a:ext cx="538316" cy="22383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0" name="오른쪽 중괄호 179"/>
          <p:cNvSpPr/>
          <p:nvPr/>
        </p:nvSpPr>
        <p:spPr>
          <a:xfrm rot="5400000">
            <a:off x="2972447" y="5495682"/>
            <a:ext cx="138947" cy="563955"/>
          </a:xfrm>
          <a:prstGeom prst="rightBrace">
            <a:avLst/>
          </a:prstGeom>
          <a:ln w="952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1" name="오른쪽 중괄호 180"/>
          <p:cNvSpPr/>
          <p:nvPr/>
        </p:nvSpPr>
        <p:spPr>
          <a:xfrm rot="5400000">
            <a:off x="3543676" y="5495682"/>
            <a:ext cx="138947" cy="563955"/>
          </a:xfrm>
          <a:prstGeom prst="rightBrace">
            <a:avLst/>
          </a:prstGeom>
          <a:ln w="952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2" name="TextBox 181"/>
          <p:cNvSpPr txBox="1"/>
          <p:nvPr/>
        </p:nvSpPr>
        <p:spPr>
          <a:xfrm>
            <a:off x="2751721" y="5813013"/>
            <a:ext cx="58221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 smtClean="0"/>
              <a:t>Data Node</a:t>
            </a:r>
            <a:endParaRPr lang="ko-KR" altLang="en-US" sz="700" b="1" dirty="0"/>
          </a:p>
        </p:txBody>
      </p:sp>
      <p:sp>
        <p:nvSpPr>
          <p:cNvPr id="183" name="TextBox 182"/>
          <p:cNvSpPr txBox="1"/>
          <p:nvPr/>
        </p:nvSpPr>
        <p:spPr>
          <a:xfrm>
            <a:off x="3367885" y="5813013"/>
            <a:ext cx="58221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700" b="1" dirty="0"/>
              <a:t>Data Node</a:t>
            </a:r>
            <a:endParaRPr lang="ko-KR" altLang="en-US" sz="700" b="1" dirty="0"/>
          </a:p>
        </p:txBody>
      </p:sp>
      <p:grpSp>
        <p:nvGrpSpPr>
          <p:cNvPr id="184" name="그룹 183"/>
          <p:cNvGrpSpPr/>
          <p:nvPr/>
        </p:nvGrpSpPr>
        <p:grpSpPr>
          <a:xfrm>
            <a:off x="2732570" y="5500218"/>
            <a:ext cx="1133840" cy="223838"/>
            <a:chOff x="5660665" y="3112063"/>
            <a:chExt cx="1076633" cy="223838"/>
          </a:xfrm>
        </p:grpSpPr>
        <p:sp>
          <p:nvSpPr>
            <p:cNvPr id="185" name="직사각형 184"/>
            <p:cNvSpPr/>
            <p:nvPr/>
          </p:nvSpPr>
          <p:spPr>
            <a:xfrm>
              <a:off x="5660665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6198982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7" name="오른쪽 중괄호 186"/>
          <p:cNvSpPr/>
          <p:nvPr/>
        </p:nvSpPr>
        <p:spPr>
          <a:xfrm rot="5400000">
            <a:off x="3226561" y="5523636"/>
            <a:ext cx="145856" cy="1150990"/>
          </a:xfrm>
          <a:prstGeom prst="rightBrace">
            <a:avLst/>
          </a:prstGeom>
          <a:ln w="952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TextBox 187"/>
          <p:cNvSpPr txBox="1"/>
          <p:nvPr/>
        </p:nvSpPr>
        <p:spPr>
          <a:xfrm>
            <a:off x="2623207" y="6173118"/>
            <a:ext cx="1422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서비스 온라인 상태에서</a:t>
            </a:r>
            <a:endParaRPr lang="en-US" altLang="ko-KR" sz="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altLang="ko-KR" sz="800" b="1" dirty="0" smtClean="0">
                <a:solidFill>
                  <a:schemeClr val="accent2">
                    <a:lumMod val="75000"/>
                  </a:schemeClr>
                </a:solidFill>
              </a:rPr>
              <a:t>Data Node</a:t>
            </a:r>
            <a:r>
              <a:rPr lang="ko-KR" altLang="en-US" sz="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증설로 확장 가능</a:t>
            </a:r>
            <a:endParaRPr lang="en-US" altLang="ko-KR" sz="8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95" name="그룹 194"/>
          <p:cNvGrpSpPr/>
          <p:nvPr/>
        </p:nvGrpSpPr>
        <p:grpSpPr>
          <a:xfrm>
            <a:off x="4533369" y="5091265"/>
            <a:ext cx="1279922" cy="234165"/>
            <a:chOff x="3269862" y="3777486"/>
            <a:chExt cx="2154841" cy="408378"/>
          </a:xfrm>
        </p:grpSpPr>
        <p:pic>
          <p:nvPicPr>
            <p:cNvPr id="19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7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98" name="그룹 197"/>
          <p:cNvGrpSpPr/>
          <p:nvPr/>
        </p:nvGrpSpPr>
        <p:grpSpPr>
          <a:xfrm>
            <a:off x="4533369" y="5357891"/>
            <a:ext cx="1279922" cy="234165"/>
            <a:chOff x="3269862" y="3777486"/>
            <a:chExt cx="2154841" cy="408378"/>
          </a:xfrm>
        </p:grpSpPr>
        <p:pic>
          <p:nvPicPr>
            <p:cNvPr id="199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0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2" name="그룹 201"/>
          <p:cNvGrpSpPr/>
          <p:nvPr/>
        </p:nvGrpSpPr>
        <p:grpSpPr>
          <a:xfrm>
            <a:off x="4587848" y="5079797"/>
            <a:ext cx="1133840" cy="223838"/>
            <a:chOff x="944146" y="5091265"/>
            <a:chExt cx="1076633" cy="223838"/>
          </a:xfrm>
        </p:grpSpPr>
        <p:sp>
          <p:nvSpPr>
            <p:cNvPr id="203" name="직사각형 202"/>
            <p:cNvSpPr/>
            <p:nvPr/>
          </p:nvSpPr>
          <p:spPr>
            <a:xfrm>
              <a:off x="944146" y="5091265"/>
              <a:ext cx="538316" cy="22383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4" name="직사각형 203"/>
            <p:cNvSpPr/>
            <p:nvPr/>
          </p:nvSpPr>
          <p:spPr>
            <a:xfrm>
              <a:off x="1482463" y="5091265"/>
              <a:ext cx="538316" cy="22383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7" name="그룹 206"/>
          <p:cNvGrpSpPr/>
          <p:nvPr/>
        </p:nvGrpSpPr>
        <p:grpSpPr>
          <a:xfrm>
            <a:off x="4587848" y="5356914"/>
            <a:ext cx="1133840" cy="223838"/>
            <a:chOff x="5660665" y="3112063"/>
            <a:chExt cx="1076633" cy="223838"/>
          </a:xfrm>
        </p:grpSpPr>
        <p:sp>
          <p:nvSpPr>
            <p:cNvPr id="208" name="직사각형 207"/>
            <p:cNvSpPr/>
            <p:nvPr/>
          </p:nvSpPr>
          <p:spPr>
            <a:xfrm>
              <a:off x="5660665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9" name="직사각형 208"/>
            <p:cNvSpPr/>
            <p:nvPr/>
          </p:nvSpPr>
          <p:spPr>
            <a:xfrm>
              <a:off x="6198982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0" name="그룹 209"/>
          <p:cNvGrpSpPr/>
          <p:nvPr/>
        </p:nvGrpSpPr>
        <p:grpSpPr>
          <a:xfrm>
            <a:off x="4533369" y="5636113"/>
            <a:ext cx="1279922" cy="234165"/>
            <a:chOff x="3269862" y="3777486"/>
            <a:chExt cx="2154841" cy="408378"/>
          </a:xfrm>
        </p:grpSpPr>
        <p:pic>
          <p:nvPicPr>
            <p:cNvPr id="2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13" name="그룹 212"/>
          <p:cNvGrpSpPr/>
          <p:nvPr/>
        </p:nvGrpSpPr>
        <p:grpSpPr>
          <a:xfrm>
            <a:off x="4587848" y="5635136"/>
            <a:ext cx="1133840" cy="223838"/>
            <a:chOff x="5660665" y="3112063"/>
            <a:chExt cx="1076633" cy="223838"/>
          </a:xfrm>
        </p:grpSpPr>
        <p:sp>
          <p:nvSpPr>
            <p:cNvPr id="214" name="직사각형 213"/>
            <p:cNvSpPr/>
            <p:nvPr/>
          </p:nvSpPr>
          <p:spPr>
            <a:xfrm>
              <a:off x="5660665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5" name="직사각형 214"/>
            <p:cNvSpPr/>
            <p:nvPr/>
          </p:nvSpPr>
          <p:spPr>
            <a:xfrm>
              <a:off x="6198982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6" name="그룹 215"/>
          <p:cNvGrpSpPr/>
          <p:nvPr/>
        </p:nvGrpSpPr>
        <p:grpSpPr>
          <a:xfrm>
            <a:off x="4533369" y="5918481"/>
            <a:ext cx="1279922" cy="234165"/>
            <a:chOff x="3269862" y="3777486"/>
            <a:chExt cx="2154841" cy="408378"/>
          </a:xfrm>
        </p:grpSpPr>
        <p:pic>
          <p:nvPicPr>
            <p:cNvPr id="217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19" name="그룹 218"/>
          <p:cNvGrpSpPr/>
          <p:nvPr/>
        </p:nvGrpSpPr>
        <p:grpSpPr>
          <a:xfrm>
            <a:off x="4587848" y="5917504"/>
            <a:ext cx="1133840" cy="223838"/>
            <a:chOff x="5660665" y="3112063"/>
            <a:chExt cx="1076633" cy="223838"/>
          </a:xfrm>
        </p:grpSpPr>
        <p:sp>
          <p:nvSpPr>
            <p:cNvPr id="220" name="직사각형 219"/>
            <p:cNvSpPr/>
            <p:nvPr/>
          </p:nvSpPr>
          <p:spPr>
            <a:xfrm>
              <a:off x="5660665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1" name="직사각형 220"/>
            <p:cNvSpPr/>
            <p:nvPr/>
          </p:nvSpPr>
          <p:spPr>
            <a:xfrm>
              <a:off x="6198982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2" name="그룹 221"/>
          <p:cNvGrpSpPr/>
          <p:nvPr/>
        </p:nvGrpSpPr>
        <p:grpSpPr>
          <a:xfrm>
            <a:off x="4533369" y="6204840"/>
            <a:ext cx="1279922" cy="234165"/>
            <a:chOff x="3269862" y="3777486"/>
            <a:chExt cx="2154841" cy="408378"/>
          </a:xfrm>
        </p:grpSpPr>
        <p:pic>
          <p:nvPicPr>
            <p:cNvPr id="223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9862" y="3777486"/>
              <a:ext cx="2154841" cy="40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4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3949" y="3785820"/>
              <a:ext cx="493903" cy="400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5" name="그룹 224"/>
          <p:cNvGrpSpPr/>
          <p:nvPr/>
        </p:nvGrpSpPr>
        <p:grpSpPr>
          <a:xfrm>
            <a:off x="4587848" y="6203863"/>
            <a:ext cx="1133840" cy="223838"/>
            <a:chOff x="5660665" y="3112063"/>
            <a:chExt cx="1076633" cy="223838"/>
          </a:xfrm>
        </p:grpSpPr>
        <p:sp>
          <p:nvSpPr>
            <p:cNvPr id="226" name="직사각형 225"/>
            <p:cNvSpPr/>
            <p:nvPr/>
          </p:nvSpPr>
          <p:spPr>
            <a:xfrm>
              <a:off x="5660665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7" name="직사각형 226"/>
            <p:cNvSpPr/>
            <p:nvPr/>
          </p:nvSpPr>
          <p:spPr>
            <a:xfrm>
              <a:off x="6198982" y="3112063"/>
              <a:ext cx="538316" cy="223838"/>
            </a:xfrm>
            <a:prstGeom prst="rect">
              <a:avLst/>
            </a:prstGeom>
            <a:noFill/>
            <a:ln w="19050">
              <a:solidFill>
                <a:srgbClr val="00C05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8" name="TextBox 227"/>
          <p:cNvSpPr txBox="1"/>
          <p:nvPr/>
        </p:nvSpPr>
        <p:spPr>
          <a:xfrm>
            <a:off x="4434454" y="4663859"/>
            <a:ext cx="1500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 </a:t>
            </a:r>
            <a:r>
              <a:rPr lang="en-US" altLang="ko-KR" sz="900" b="1" dirty="0" smtClean="0"/>
              <a:t>Usable 100T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복제 </a:t>
            </a:r>
            <a:r>
              <a:rPr lang="ko-KR" altLang="en-US" sz="900" dirty="0" err="1" smtClean="0"/>
              <a:t>구성시</a:t>
            </a:r>
            <a:r>
              <a:rPr lang="en-US" altLang="ko-KR" sz="900" dirty="0" smtClean="0"/>
              <a:t>)</a:t>
            </a:r>
          </a:p>
          <a:p>
            <a:r>
              <a:rPr lang="en-US" altLang="ko-KR" sz="900" dirty="0" smtClean="0"/>
              <a:t> </a:t>
            </a:r>
            <a:r>
              <a:rPr lang="en-US" altLang="ko-KR" sz="900" b="1" dirty="0" smtClean="0"/>
              <a:t>Usable 140T</a:t>
            </a:r>
            <a:r>
              <a:rPr lang="en-US" altLang="ko-KR" sz="900" dirty="0" smtClean="0"/>
              <a:t>(Raid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구성시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sp>
        <p:nvSpPr>
          <p:cNvPr id="259" name="TextBox 258"/>
          <p:cNvSpPr txBox="1"/>
          <p:nvPr/>
        </p:nvSpPr>
        <p:spPr>
          <a:xfrm>
            <a:off x="6257054" y="4663859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 </a:t>
            </a:r>
            <a:r>
              <a:rPr lang="en-US" altLang="ko-KR" sz="900" b="1" dirty="0" smtClean="0"/>
              <a:t>Usable 555T</a:t>
            </a:r>
            <a:r>
              <a:rPr lang="en-US" altLang="ko-KR" sz="900" dirty="0" smtClean="0"/>
              <a:t>(</a:t>
            </a:r>
            <a:r>
              <a:rPr lang="ko-KR" altLang="en-US" sz="900" dirty="0" smtClean="0"/>
              <a:t>복제 </a:t>
            </a:r>
            <a:r>
              <a:rPr lang="ko-KR" altLang="en-US" sz="900" dirty="0" err="1" smtClean="0"/>
              <a:t>구성시</a:t>
            </a:r>
            <a:r>
              <a:rPr lang="en-US" altLang="ko-KR" sz="900" dirty="0" smtClean="0"/>
              <a:t>)</a:t>
            </a:r>
          </a:p>
          <a:p>
            <a:r>
              <a:rPr lang="en-US" altLang="ko-KR" sz="900" dirty="0" smtClean="0"/>
              <a:t> </a:t>
            </a:r>
            <a:r>
              <a:rPr lang="en-US" altLang="ko-KR" sz="900" b="1" dirty="0" smtClean="0"/>
              <a:t>Usable 777T</a:t>
            </a:r>
            <a:r>
              <a:rPr lang="en-US" altLang="ko-KR" sz="900" dirty="0" smtClean="0"/>
              <a:t>(Raid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구성시</a:t>
            </a:r>
            <a:r>
              <a:rPr lang="en-US" altLang="ko-KR" sz="900" dirty="0" smtClean="0"/>
              <a:t>)</a:t>
            </a:r>
            <a:endParaRPr lang="ko-KR" altLang="en-US" sz="900" dirty="0"/>
          </a:p>
        </p:txBody>
      </p:sp>
      <p:grpSp>
        <p:nvGrpSpPr>
          <p:cNvPr id="22" name="그룹 21"/>
          <p:cNvGrpSpPr/>
          <p:nvPr/>
        </p:nvGrpSpPr>
        <p:grpSpPr>
          <a:xfrm>
            <a:off x="6250198" y="5051364"/>
            <a:ext cx="1485179" cy="1400664"/>
            <a:chOff x="6917177" y="5051364"/>
            <a:chExt cx="1485179" cy="1478646"/>
          </a:xfrm>
        </p:grpSpPr>
        <p:grpSp>
          <p:nvGrpSpPr>
            <p:cNvPr id="19" name="그룹 18"/>
            <p:cNvGrpSpPr/>
            <p:nvPr/>
          </p:nvGrpSpPr>
          <p:grpSpPr>
            <a:xfrm>
              <a:off x="6924001" y="5062934"/>
              <a:ext cx="708508" cy="860325"/>
              <a:chOff x="7091188" y="5079797"/>
              <a:chExt cx="1279922" cy="1359208"/>
            </a:xfrm>
          </p:grpSpPr>
          <p:grpSp>
            <p:nvGrpSpPr>
              <p:cNvPr id="229" name="그룹 228"/>
              <p:cNvGrpSpPr/>
              <p:nvPr/>
            </p:nvGrpSpPr>
            <p:grpSpPr>
              <a:xfrm>
                <a:off x="7091188" y="5091265"/>
                <a:ext cx="1279922" cy="234165"/>
                <a:chOff x="3269862" y="3777486"/>
                <a:chExt cx="2154841" cy="408378"/>
              </a:xfrm>
            </p:grpSpPr>
            <p:pic>
              <p:nvPicPr>
                <p:cNvPr id="230" name="Picture 2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9862" y="3777486"/>
                  <a:ext cx="2154841" cy="408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1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3949" y="3785820"/>
                  <a:ext cx="493903" cy="4000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32" name="그룹 231"/>
              <p:cNvGrpSpPr/>
              <p:nvPr/>
            </p:nvGrpSpPr>
            <p:grpSpPr>
              <a:xfrm>
                <a:off x="7091188" y="5357891"/>
                <a:ext cx="1279922" cy="234165"/>
                <a:chOff x="3269862" y="3777486"/>
                <a:chExt cx="2154841" cy="408378"/>
              </a:xfrm>
            </p:grpSpPr>
            <p:pic>
              <p:nvPicPr>
                <p:cNvPr id="233" name="Picture 2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9862" y="3777486"/>
                  <a:ext cx="2154841" cy="408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4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3949" y="3785820"/>
                  <a:ext cx="493903" cy="4000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35" name="그룹 234"/>
              <p:cNvGrpSpPr/>
              <p:nvPr/>
            </p:nvGrpSpPr>
            <p:grpSpPr>
              <a:xfrm>
                <a:off x="7145667" y="5079797"/>
                <a:ext cx="1133840" cy="223838"/>
                <a:chOff x="944146" y="5091265"/>
                <a:chExt cx="1076633" cy="223838"/>
              </a:xfrm>
            </p:grpSpPr>
            <p:sp>
              <p:nvSpPr>
                <p:cNvPr id="236" name="직사각형 235"/>
                <p:cNvSpPr/>
                <p:nvPr/>
              </p:nvSpPr>
              <p:spPr>
                <a:xfrm>
                  <a:off x="944146" y="5091265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7" name="직사각형 236"/>
                <p:cNvSpPr/>
                <p:nvPr/>
              </p:nvSpPr>
              <p:spPr>
                <a:xfrm>
                  <a:off x="1482463" y="5091265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38" name="그룹 237"/>
              <p:cNvGrpSpPr/>
              <p:nvPr/>
            </p:nvGrpSpPr>
            <p:grpSpPr>
              <a:xfrm>
                <a:off x="7145667" y="5356914"/>
                <a:ext cx="1133840" cy="223838"/>
                <a:chOff x="5660665" y="3112063"/>
                <a:chExt cx="1076633" cy="223838"/>
              </a:xfrm>
            </p:grpSpPr>
            <p:sp>
              <p:nvSpPr>
                <p:cNvPr id="239" name="직사각형 238"/>
                <p:cNvSpPr/>
                <p:nvPr/>
              </p:nvSpPr>
              <p:spPr>
                <a:xfrm>
                  <a:off x="5660665" y="3112063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00C05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0" name="직사각형 239"/>
                <p:cNvSpPr/>
                <p:nvPr/>
              </p:nvSpPr>
              <p:spPr>
                <a:xfrm>
                  <a:off x="6198982" y="3112063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00C05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41" name="그룹 240"/>
              <p:cNvGrpSpPr/>
              <p:nvPr/>
            </p:nvGrpSpPr>
            <p:grpSpPr>
              <a:xfrm>
                <a:off x="7091188" y="5636113"/>
                <a:ext cx="1279922" cy="234165"/>
                <a:chOff x="3269862" y="3777486"/>
                <a:chExt cx="2154841" cy="408378"/>
              </a:xfrm>
            </p:grpSpPr>
            <p:pic>
              <p:nvPicPr>
                <p:cNvPr id="242" name="Picture 2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9862" y="3777486"/>
                  <a:ext cx="2154841" cy="408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3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3949" y="3785820"/>
                  <a:ext cx="493903" cy="4000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44" name="그룹 243"/>
              <p:cNvGrpSpPr/>
              <p:nvPr/>
            </p:nvGrpSpPr>
            <p:grpSpPr>
              <a:xfrm>
                <a:off x="7145667" y="5635136"/>
                <a:ext cx="1133840" cy="223838"/>
                <a:chOff x="5660665" y="3112063"/>
                <a:chExt cx="1076633" cy="223838"/>
              </a:xfrm>
            </p:grpSpPr>
            <p:sp>
              <p:nvSpPr>
                <p:cNvPr id="245" name="직사각형 244"/>
                <p:cNvSpPr/>
                <p:nvPr/>
              </p:nvSpPr>
              <p:spPr>
                <a:xfrm>
                  <a:off x="5660665" y="3112063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00C05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6" name="직사각형 245"/>
                <p:cNvSpPr/>
                <p:nvPr/>
              </p:nvSpPr>
              <p:spPr>
                <a:xfrm>
                  <a:off x="6198982" y="3112063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00C05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47" name="그룹 246"/>
              <p:cNvGrpSpPr/>
              <p:nvPr/>
            </p:nvGrpSpPr>
            <p:grpSpPr>
              <a:xfrm>
                <a:off x="7091188" y="5918481"/>
                <a:ext cx="1279922" cy="234165"/>
                <a:chOff x="3269862" y="3777486"/>
                <a:chExt cx="2154841" cy="408378"/>
              </a:xfrm>
            </p:grpSpPr>
            <p:pic>
              <p:nvPicPr>
                <p:cNvPr id="248" name="Picture 2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9862" y="3777486"/>
                  <a:ext cx="2154841" cy="408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9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3949" y="3785820"/>
                  <a:ext cx="493903" cy="4000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50" name="그룹 249"/>
              <p:cNvGrpSpPr/>
              <p:nvPr/>
            </p:nvGrpSpPr>
            <p:grpSpPr>
              <a:xfrm>
                <a:off x="7145667" y="5917504"/>
                <a:ext cx="1133840" cy="223838"/>
                <a:chOff x="5660665" y="3112063"/>
                <a:chExt cx="1076633" cy="223838"/>
              </a:xfrm>
            </p:grpSpPr>
            <p:sp>
              <p:nvSpPr>
                <p:cNvPr id="251" name="직사각형 250"/>
                <p:cNvSpPr/>
                <p:nvPr/>
              </p:nvSpPr>
              <p:spPr>
                <a:xfrm>
                  <a:off x="5660665" y="3112063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00C05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2" name="직사각형 251"/>
                <p:cNvSpPr/>
                <p:nvPr/>
              </p:nvSpPr>
              <p:spPr>
                <a:xfrm>
                  <a:off x="6198982" y="3112063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00C05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53" name="그룹 252"/>
              <p:cNvGrpSpPr/>
              <p:nvPr/>
            </p:nvGrpSpPr>
            <p:grpSpPr>
              <a:xfrm>
                <a:off x="7091188" y="6204840"/>
                <a:ext cx="1279922" cy="234165"/>
                <a:chOff x="3269862" y="3777486"/>
                <a:chExt cx="2154841" cy="408378"/>
              </a:xfrm>
            </p:grpSpPr>
            <p:pic>
              <p:nvPicPr>
                <p:cNvPr id="254" name="Picture 2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9862" y="3777486"/>
                  <a:ext cx="2154841" cy="4083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55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13949" y="3785820"/>
                  <a:ext cx="493903" cy="4000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56" name="그룹 255"/>
              <p:cNvGrpSpPr/>
              <p:nvPr/>
            </p:nvGrpSpPr>
            <p:grpSpPr>
              <a:xfrm>
                <a:off x="7145667" y="6203863"/>
                <a:ext cx="1133840" cy="223838"/>
                <a:chOff x="5660665" y="3112063"/>
                <a:chExt cx="1076633" cy="223838"/>
              </a:xfrm>
            </p:grpSpPr>
            <p:sp>
              <p:nvSpPr>
                <p:cNvPr id="257" name="직사각형 256"/>
                <p:cNvSpPr/>
                <p:nvPr/>
              </p:nvSpPr>
              <p:spPr>
                <a:xfrm>
                  <a:off x="5660665" y="3112063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00C05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58" name="직사각형 257"/>
                <p:cNvSpPr/>
                <p:nvPr/>
              </p:nvSpPr>
              <p:spPr>
                <a:xfrm>
                  <a:off x="6198982" y="3112063"/>
                  <a:ext cx="538316" cy="223838"/>
                </a:xfrm>
                <a:prstGeom prst="rect">
                  <a:avLst/>
                </a:prstGeom>
                <a:noFill/>
                <a:ln w="19050">
                  <a:solidFill>
                    <a:srgbClr val="00C05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pSp>
          <p:nvGrpSpPr>
            <p:cNvPr id="21" name="그룹 20"/>
            <p:cNvGrpSpPr>
              <a:grpSpLocks noChangeAspect="1"/>
            </p:cNvGrpSpPr>
            <p:nvPr/>
          </p:nvGrpSpPr>
          <p:grpSpPr>
            <a:xfrm>
              <a:off x="6917177" y="5972236"/>
              <a:ext cx="720000" cy="257009"/>
              <a:chOff x="6917177" y="5897170"/>
              <a:chExt cx="708508" cy="269125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6917177" y="5906217"/>
                <a:ext cx="708508" cy="260078"/>
                <a:chOff x="6924001" y="5913040"/>
                <a:chExt cx="1042294" cy="358549"/>
              </a:xfrm>
            </p:grpSpPr>
            <p:pic>
              <p:nvPicPr>
                <p:cNvPr id="260" name="Picture 3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001" y="5913040"/>
                  <a:ext cx="1042294" cy="35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1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3443" y="5929627"/>
                  <a:ext cx="232940" cy="2293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62" name="직사각형 261"/>
              <p:cNvSpPr/>
              <p:nvPr/>
            </p:nvSpPr>
            <p:spPr>
              <a:xfrm>
                <a:off x="6957610" y="5897170"/>
                <a:ext cx="617367" cy="269125"/>
              </a:xfrm>
              <a:prstGeom prst="rect">
                <a:avLst/>
              </a:prstGeom>
              <a:noFill/>
              <a:ln w="19050">
                <a:solidFill>
                  <a:srgbClr val="00C05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63" name="그룹 262"/>
            <p:cNvGrpSpPr>
              <a:grpSpLocks noChangeAspect="1"/>
            </p:cNvGrpSpPr>
            <p:nvPr/>
          </p:nvGrpSpPr>
          <p:grpSpPr>
            <a:xfrm>
              <a:off x="6924001" y="6273001"/>
              <a:ext cx="720000" cy="257009"/>
              <a:chOff x="6917177" y="5897170"/>
              <a:chExt cx="708508" cy="269125"/>
            </a:xfrm>
          </p:grpSpPr>
          <p:grpSp>
            <p:nvGrpSpPr>
              <p:cNvPr id="264" name="그룹 263"/>
              <p:cNvGrpSpPr/>
              <p:nvPr/>
            </p:nvGrpSpPr>
            <p:grpSpPr>
              <a:xfrm>
                <a:off x="6917177" y="5906217"/>
                <a:ext cx="708508" cy="260078"/>
                <a:chOff x="6924001" y="5913040"/>
                <a:chExt cx="1042294" cy="358549"/>
              </a:xfrm>
            </p:grpSpPr>
            <p:pic>
              <p:nvPicPr>
                <p:cNvPr id="266" name="Picture 3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001" y="5913040"/>
                  <a:ext cx="1042294" cy="35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7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3443" y="5929627"/>
                  <a:ext cx="232940" cy="2293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65" name="직사각형 264"/>
              <p:cNvSpPr/>
              <p:nvPr/>
            </p:nvSpPr>
            <p:spPr>
              <a:xfrm>
                <a:off x="6957610" y="5897170"/>
                <a:ext cx="617367" cy="269125"/>
              </a:xfrm>
              <a:prstGeom prst="rect">
                <a:avLst/>
              </a:prstGeom>
              <a:noFill/>
              <a:ln w="19050">
                <a:solidFill>
                  <a:srgbClr val="00C05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68" name="그룹 267"/>
            <p:cNvGrpSpPr>
              <a:grpSpLocks noChangeAspect="1"/>
            </p:cNvGrpSpPr>
            <p:nvPr/>
          </p:nvGrpSpPr>
          <p:grpSpPr>
            <a:xfrm>
              <a:off x="7671207" y="5051364"/>
              <a:ext cx="720000" cy="257009"/>
              <a:chOff x="6917177" y="5897170"/>
              <a:chExt cx="708508" cy="269125"/>
            </a:xfrm>
          </p:grpSpPr>
          <p:grpSp>
            <p:nvGrpSpPr>
              <p:cNvPr id="269" name="그룹 268"/>
              <p:cNvGrpSpPr/>
              <p:nvPr/>
            </p:nvGrpSpPr>
            <p:grpSpPr>
              <a:xfrm>
                <a:off x="6917177" y="5906217"/>
                <a:ext cx="708508" cy="260078"/>
                <a:chOff x="6924001" y="5913040"/>
                <a:chExt cx="1042294" cy="358549"/>
              </a:xfrm>
            </p:grpSpPr>
            <p:pic>
              <p:nvPicPr>
                <p:cNvPr id="271" name="Picture 3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001" y="5913040"/>
                  <a:ext cx="1042294" cy="35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2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3443" y="5929627"/>
                  <a:ext cx="232940" cy="2293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70" name="직사각형 269"/>
              <p:cNvSpPr/>
              <p:nvPr/>
            </p:nvSpPr>
            <p:spPr>
              <a:xfrm>
                <a:off x="6957610" y="5897170"/>
                <a:ext cx="617367" cy="269125"/>
              </a:xfrm>
              <a:prstGeom prst="rect">
                <a:avLst/>
              </a:prstGeom>
              <a:noFill/>
              <a:ln w="19050">
                <a:solidFill>
                  <a:srgbClr val="00C05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3" name="그룹 272"/>
            <p:cNvGrpSpPr>
              <a:grpSpLocks noChangeAspect="1"/>
            </p:cNvGrpSpPr>
            <p:nvPr/>
          </p:nvGrpSpPr>
          <p:grpSpPr>
            <a:xfrm>
              <a:off x="7678031" y="5352129"/>
              <a:ext cx="720000" cy="257009"/>
              <a:chOff x="6917177" y="5897170"/>
              <a:chExt cx="708508" cy="269125"/>
            </a:xfrm>
          </p:grpSpPr>
          <p:grpSp>
            <p:nvGrpSpPr>
              <p:cNvPr id="274" name="그룹 273"/>
              <p:cNvGrpSpPr/>
              <p:nvPr/>
            </p:nvGrpSpPr>
            <p:grpSpPr>
              <a:xfrm>
                <a:off x="6917177" y="5906217"/>
                <a:ext cx="708508" cy="260078"/>
                <a:chOff x="6924001" y="5913040"/>
                <a:chExt cx="1042294" cy="358549"/>
              </a:xfrm>
            </p:grpSpPr>
            <p:pic>
              <p:nvPicPr>
                <p:cNvPr id="276" name="Picture 3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001" y="5913040"/>
                  <a:ext cx="1042294" cy="35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7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3443" y="5929627"/>
                  <a:ext cx="232940" cy="2293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75" name="직사각형 274"/>
              <p:cNvSpPr/>
              <p:nvPr/>
            </p:nvSpPr>
            <p:spPr>
              <a:xfrm>
                <a:off x="6957610" y="5897170"/>
                <a:ext cx="617367" cy="269125"/>
              </a:xfrm>
              <a:prstGeom prst="rect">
                <a:avLst/>
              </a:prstGeom>
              <a:noFill/>
              <a:ln w="19050">
                <a:solidFill>
                  <a:srgbClr val="00C05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8" name="그룹 277"/>
            <p:cNvGrpSpPr>
              <a:grpSpLocks noChangeAspect="1"/>
            </p:cNvGrpSpPr>
            <p:nvPr/>
          </p:nvGrpSpPr>
          <p:grpSpPr>
            <a:xfrm>
              <a:off x="7678031" y="5660083"/>
              <a:ext cx="720000" cy="257009"/>
              <a:chOff x="6917177" y="5897170"/>
              <a:chExt cx="708508" cy="269125"/>
            </a:xfrm>
          </p:grpSpPr>
          <p:grpSp>
            <p:nvGrpSpPr>
              <p:cNvPr id="279" name="그룹 278"/>
              <p:cNvGrpSpPr/>
              <p:nvPr/>
            </p:nvGrpSpPr>
            <p:grpSpPr>
              <a:xfrm>
                <a:off x="6917177" y="5906217"/>
                <a:ext cx="708508" cy="260078"/>
                <a:chOff x="6924001" y="5913040"/>
                <a:chExt cx="1042294" cy="358549"/>
              </a:xfrm>
            </p:grpSpPr>
            <p:pic>
              <p:nvPicPr>
                <p:cNvPr id="281" name="Picture 3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001" y="5913040"/>
                  <a:ext cx="1042294" cy="35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2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3443" y="5929627"/>
                  <a:ext cx="232940" cy="2293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80" name="직사각형 279"/>
              <p:cNvSpPr/>
              <p:nvPr/>
            </p:nvSpPr>
            <p:spPr>
              <a:xfrm>
                <a:off x="6957610" y="5897170"/>
                <a:ext cx="617367" cy="269125"/>
              </a:xfrm>
              <a:prstGeom prst="rect">
                <a:avLst/>
              </a:prstGeom>
              <a:noFill/>
              <a:ln w="19050">
                <a:solidFill>
                  <a:srgbClr val="00C05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83" name="그룹 282"/>
            <p:cNvGrpSpPr>
              <a:grpSpLocks noChangeAspect="1"/>
            </p:cNvGrpSpPr>
            <p:nvPr/>
          </p:nvGrpSpPr>
          <p:grpSpPr>
            <a:xfrm>
              <a:off x="7675532" y="5966810"/>
              <a:ext cx="720000" cy="257009"/>
              <a:chOff x="6917177" y="5897170"/>
              <a:chExt cx="708508" cy="269125"/>
            </a:xfrm>
          </p:grpSpPr>
          <p:grpSp>
            <p:nvGrpSpPr>
              <p:cNvPr id="284" name="그룹 283"/>
              <p:cNvGrpSpPr/>
              <p:nvPr/>
            </p:nvGrpSpPr>
            <p:grpSpPr>
              <a:xfrm>
                <a:off x="6917177" y="5906217"/>
                <a:ext cx="708508" cy="260078"/>
                <a:chOff x="6924001" y="5913040"/>
                <a:chExt cx="1042294" cy="358549"/>
              </a:xfrm>
            </p:grpSpPr>
            <p:pic>
              <p:nvPicPr>
                <p:cNvPr id="286" name="Picture 3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001" y="5913040"/>
                  <a:ext cx="1042294" cy="35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87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3443" y="5929627"/>
                  <a:ext cx="232940" cy="2293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85" name="직사각형 284"/>
              <p:cNvSpPr/>
              <p:nvPr/>
            </p:nvSpPr>
            <p:spPr>
              <a:xfrm>
                <a:off x="6957610" y="5897170"/>
                <a:ext cx="617367" cy="269125"/>
              </a:xfrm>
              <a:prstGeom prst="rect">
                <a:avLst/>
              </a:prstGeom>
              <a:noFill/>
              <a:ln w="19050">
                <a:solidFill>
                  <a:srgbClr val="00C05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88" name="그룹 287"/>
            <p:cNvGrpSpPr>
              <a:grpSpLocks noChangeAspect="1"/>
            </p:cNvGrpSpPr>
            <p:nvPr/>
          </p:nvGrpSpPr>
          <p:grpSpPr>
            <a:xfrm>
              <a:off x="7682356" y="6267575"/>
              <a:ext cx="720000" cy="257009"/>
              <a:chOff x="6917177" y="5897170"/>
              <a:chExt cx="708508" cy="269125"/>
            </a:xfrm>
          </p:grpSpPr>
          <p:grpSp>
            <p:nvGrpSpPr>
              <p:cNvPr id="289" name="그룹 288"/>
              <p:cNvGrpSpPr/>
              <p:nvPr/>
            </p:nvGrpSpPr>
            <p:grpSpPr>
              <a:xfrm>
                <a:off x="6917177" y="5906217"/>
                <a:ext cx="708508" cy="260078"/>
                <a:chOff x="6924001" y="5913040"/>
                <a:chExt cx="1042294" cy="358549"/>
              </a:xfrm>
            </p:grpSpPr>
            <p:pic>
              <p:nvPicPr>
                <p:cNvPr id="291" name="Picture 3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24001" y="5913040"/>
                  <a:ext cx="1042294" cy="35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2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03443" y="5929627"/>
                  <a:ext cx="232940" cy="2293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90" name="직사각형 289"/>
              <p:cNvSpPr/>
              <p:nvPr/>
            </p:nvSpPr>
            <p:spPr>
              <a:xfrm>
                <a:off x="6957610" y="5897170"/>
                <a:ext cx="617367" cy="269125"/>
              </a:xfrm>
              <a:prstGeom prst="rect">
                <a:avLst/>
              </a:prstGeom>
              <a:noFill/>
              <a:ln w="19050">
                <a:solidFill>
                  <a:srgbClr val="00C057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cxnSp>
        <p:nvCxnSpPr>
          <p:cNvPr id="293" name="직선 연결선 292"/>
          <p:cNvCxnSpPr/>
          <p:nvPr/>
        </p:nvCxnSpPr>
        <p:spPr>
          <a:xfrm flipV="1">
            <a:off x="8033310" y="5579722"/>
            <a:ext cx="483780" cy="2905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4" name="TextBox 293"/>
          <p:cNvSpPr txBox="1"/>
          <p:nvPr/>
        </p:nvSpPr>
        <p:spPr>
          <a:xfrm>
            <a:off x="7856219" y="5650766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무제한</a:t>
            </a:r>
            <a:endParaRPr lang="en-US" altLang="ko-KR" sz="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altLang="ko-KR" sz="800" b="1" dirty="0" smtClean="0">
                <a:solidFill>
                  <a:schemeClr val="accent2">
                    <a:lumMod val="75000"/>
                  </a:schemeClr>
                </a:solidFill>
              </a:rPr>
              <a:t>Scale Out </a:t>
            </a:r>
            <a:r>
              <a:rPr lang="ko-KR" altLang="en-US" sz="800" b="1" dirty="0" smtClean="0">
                <a:solidFill>
                  <a:schemeClr val="accent2">
                    <a:lumMod val="75000"/>
                  </a:schemeClr>
                </a:solidFill>
              </a:rPr>
              <a:t>지원</a:t>
            </a:r>
            <a:endParaRPr lang="en-US" altLang="ko-KR" sz="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9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8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27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굽은 화살표 14"/>
          <p:cNvSpPr/>
          <p:nvPr/>
        </p:nvSpPr>
        <p:spPr>
          <a:xfrm>
            <a:off x="803329" y="4426880"/>
            <a:ext cx="1006689" cy="802352"/>
          </a:xfrm>
          <a:prstGeom prst="ben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8" name="굽은 화살표 187"/>
          <p:cNvSpPr/>
          <p:nvPr/>
        </p:nvSpPr>
        <p:spPr>
          <a:xfrm flipV="1">
            <a:off x="822914" y="4005861"/>
            <a:ext cx="1006689" cy="835246"/>
          </a:xfrm>
          <a:prstGeom prst="ben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Unified Cloud Storage</a:t>
            </a:r>
            <a:r>
              <a:rPr lang="ko-KR" altLang="en-US" dirty="0" smtClean="0"/>
              <a:t>로 진화하는 제품</a:t>
            </a:r>
            <a:endParaRPr lang="ko-KR" altLang="en-US" sz="2400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3"/>
          </p:nvPr>
        </p:nvSpPr>
        <p:spPr>
          <a:xfrm>
            <a:off x="637001" y="1016469"/>
            <a:ext cx="7577608" cy="339194"/>
          </a:xfrm>
        </p:spPr>
        <p:txBody>
          <a:bodyPr/>
          <a:lstStyle/>
          <a:p>
            <a:r>
              <a:rPr lang="ko-KR" altLang="en-US" dirty="0" smtClean="0"/>
              <a:t>시장과 기술의 요구사항에 맞추어 진화하는 솔루션</a:t>
            </a:r>
            <a:r>
              <a:rPr lang="en-US" altLang="ko-KR" dirty="0" smtClean="0"/>
              <a:t>/</a:t>
            </a:r>
            <a:r>
              <a:rPr lang="ko-KR" altLang="en-US" dirty="0" smtClean="0"/>
              <a:t>어플라이언스</a:t>
            </a:r>
            <a:endParaRPr lang="ko-KR" altLang="en-US" dirty="0"/>
          </a:p>
        </p:txBody>
      </p:sp>
      <p:sp>
        <p:nvSpPr>
          <p:cNvPr id="4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9</a:t>
            </a:fld>
            <a:r>
              <a:rPr lang="en-US" smtClean="0"/>
              <a:t> </a:t>
            </a:r>
            <a:endParaRPr 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383045" y="3233630"/>
            <a:ext cx="1089936" cy="763033"/>
            <a:chOff x="7365724" y="4701687"/>
            <a:chExt cx="1605096" cy="1091361"/>
          </a:xfrm>
        </p:grpSpPr>
        <p:pic>
          <p:nvPicPr>
            <p:cNvPr id="10" name="Picture 2" descr="\\vmware-host\Shared Folders\데스크탑\U2N data\브로셔\제품박스 디자인\aiondisk box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5724" y="4701687"/>
              <a:ext cx="750317" cy="886949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그룹 3"/>
            <p:cNvGrpSpPr/>
            <p:nvPr/>
          </p:nvGrpSpPr>
          <p:grpSpPr>
            <a:xfrm>
              <a:off x="7804949" y="4730562"/>
              <a:ext cx="1165871" cy="1062486"/>
              <a:chOff x="3672571" y="4243055"/>
              <a:chExt cx="1165871" cy="1062486"/>
            </a:xfrm>
          </p:grpSpPr>
          <p:pic>
            <p:nvPicPr>
              <p:cNvPr id="9" name="Picture 2" descr="\\vmware-host\Shared Folders\U2N data\로고\AionDisk_BI.png"/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3691821" y="4252680"/>
                <a:ext cx="1146621" cy="1052861"/>
              </a:xfrm>
              <a:prstGeom prst="rect">
                <a:avLst/>
              </a:prstGeom>
              <a:noFill/>
            </p:spPr>
          </p:pic>
          <p:pic>
            <p:nvPicPr>
              <p:cNvPr id="11" name="Picture 2" descr="\\vmware-host\Shared Folders\U2N data\로고\AionDisk_BI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672571" y="4243055"/>
                <a:ext cx="1146621" cy="1052861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7" name="그룹 6"/>
          <p:cNvGrpSpPr/>
          <p:nvPr/>
        </p:nvGrpSpPr>
        <p:grpSpPr>
          <a:xfrm>
            <a:off x="351552" y="5025380"/>
            <a:ext cx="1163498" cy="919693"/>
            <a:chOff x="3358414" y="7138739"/>
            <a:chExt cx="1834791" cy="1310942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8414" y="7138739"/>
              <a:ext cx="1084020" cy="633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319" y="7443978"/>
              <a:ext cx="1263886" cy="1005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6" name="내용 개체 틀 2"/>
          <p:cNvSpPr txBox="1">
            <a:spLocks/>
          </p:cNvSpPr>
          <p:nvPr/>
        </p:nvSpPr>
        <p:spPr>
          <a:xfrm>
            <a:off x="137984" y="4034861"/>
            <a:ext cx="1659192" cy="50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1pPr>
            <a:lvl2pPr marL="268288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2pPr>
            <a:lvl3pPr marL="538162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4pPr>
            <a:lvl5pPr marL="89217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050" b="1" dirty="0" smtClean="0">
                <a:latin typeface="+mj-ea"/>
                <a:ea typeface="+mj-ea"/>
              </a:rPr>
              <a:t>분산 파일 스토리지</a:t>
            </a:r>
            <a:r>
              <a:rPr lang="en-US" altLang="ko-KR" sz="1050" b="1" dirty="0" smtClean="0">
                <a:latin typeface="+mj-ea"/>
                <a:ea typeface="+mj-ea"/>
              </a:rPr>
              <a:t> </a:t>
            </a:r>
          </a:p>
          <a:p>
            <a:pPr algn="ctr"/>
            <a:r>
              <a:rPr lang="en-US" altLang="ko-KR" sz="1050" b="1" dirty="0" smtClean="0">
                <a:latin typeface="+mj-ea"/>
                <a:ea typeface="+mj-ea"/>
              </a:rPr>
              <a:t>SW </a:t>
            </a:r>
            <a:r>
              <a:rPr lang="ko-KR" altLang="en-US" sz="1050" b="1" dirty="0" smtClean="0">
                <a:latin typeface="+mj-ea"/>
                <a:ea typeface="+mj-ea"/>
              </a:rPr>
              <a:t>솔루션</a:t>
            </a:r>
            <a:endParaRPr lang="en-US" altLang="ko-KR" sz="1050" b="1" dirty="0" smtClean="0">
              <a:latin typeface="+mj-ea"/>
              <a:ea typeface="+mj-ea"/>
            </a:endParaRPr>
          </a:p>
        </p:txBody>
      </p:sp>
      <p:sp>
        <p:nvSpPr>
          <p:cNvPr id="187" name="내용 개체 틀 2"/>
          <p:cNvSpPr txBox="1">
            <a:spLocks/>
          </p:cNvSpPr>
          <p:nvPr/>
        </p:nvSpPr>
        <p:spPr>
          <a:xfrm>
            <a:off x="242434" y="5867964"/>
            <a:ext cx="1450296" cy="50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1pPr>
            <a:lvl2pPr marL="268288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2pPr>
            <a:lvl3pPr marL="538162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4pPr>
            <a:lvl5pPr marL="89217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050" b="1" dirty="0" smtClean="0">
                <a:latin typeface="+mj-ea"/>
                <a:ea typeface="+mj-ea"/>
              </a:rPr>
              <a:t>분산 파일 스토리지</a:t>
            </a:r>
            <a:r>
              <a:rPr lang="en-US" altLang="ko-KR" sz="1050" b="1" dirty="0" smtClean="0">
                <a:latin typeface="+mj-ea"/>
                <a:ea typeface="+mj-ea"/>
              </a:rPr>
              <a:t> </a:t>
            </a:r>
          </a:p>
          <a:p>
            <a:pPr algn="ctr"/>
            <a:r>
              <a:rPr lang="ko-KR" altLang="en-US" sz="1050" b="1" dirty="0" err="1" smtClean="0">
                <a:latin typeface="+mj-ea"/>
                <a:ea typeface="+mj-ea"/>
              </a:rPr>
              <a:t>어플라이언스</a:t>
            </a:r>
            <a:endParaRPr lang="en-US" altLang="ko-KR" sz="1050" b="1" dirty="0" smtClean="0">
              <a:latin typeface="+mj-ea"/>
              <a:ea typeface="+mj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692728" y="1814919"/>
            <a:ext cx="6938858" cy="3365628"/>
            <a:chOff x="1784311" y="1999145"/>
            <a:chExt cx="6938858" cy="3365628"/>
          </a:xfrm>
        </p:grpSpPr>
        <p:sp>
          <p:nvSpPr>
            <p:cNvPr id="8" name="타원 7"/>
            <p:cNvSpPr/>
            <p:nvPr/>
          </p:nvSpPr>
          <p:spPr>
            <a:xfrm>
              <a:off x="1900671" y="4249893"/>
              <a:ext cx="6629676" cy="111488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57150"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1784311" y="1999145"/>
              <a:ext cx="6938858" cy="3210461"/>
              <a:chOff x="1044632" y="1835641"/>
              <a:chExt cx="6019092" cy="2704321"/>
            </a:xfrm>
          </p:grpSpPr>
          <p:sp>
            <p:nvSpPr>
              <p:cNvPr id="46" name="타원 45"/>
              <p:cNvSpPr/>
              <p:nvPr/>
            </p:nvSpPr>
            <p:spPr>
              <a:xfrm>
                <a:off x="1271035" y="3369102"/>
                <a:ext cx="5579465" cy="304324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  <a:tint val="66000"/>
                      <a:satMod val="160000"/>
                    </a:schemeClr>
                  </a:gs>
                  <a:gs pos="50000">
                    <a:schemeClr val="tx1">
                      <a:lumMod val="50000"/>
                      <a:lumOff val="50000"/>
                      <a:tint val="44500"/>
                      <a:satMod val="160000"/>
                    </a:schemeClr>
                  </a:gs>
                  <a:gs pos="100000">
                    <a:schemeClr val="tx1">
                      <a:lumMod val="50000"/>
                      <a:lumOff val="50000"/>
                      <a:tint val="23500"/>
                      <a:satMod val="160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1044633" y="2844446"/>
                <a:ext cx="6019091" cy="306606"/>
              </a:xfrm>
              <a:prstGeom prst="rect">
                <a:avLst/>
              </a:prstGeom>
              <a:solidFill>
                <a:srgbClr val="F7FFFB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1044633" y="2449958"/>
                <a:ext cx="1931034" cy="3119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3088663" y="2449958"/>
                <a:ext cx="909018" cy="3119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3" name="직사각형 72"/>
              <p:cNvSpPr/>
              <p:nvPr/>
            </p:nvSpPr>
            <p:spPr>
              <a:xfrm>
                <a:off x="4110678" y="2449958"/>
                <a:ext cx="909018" cy="3119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직사각형 73"/>
              <p:cNvSpPr/>
              <p:nvPr/>
            </p:nvSpPr>
            <p:spPr>
              <a:xfrm>
                <a:off x="5132693" y="2449958"/>
                <a:ext cx="909018" cy="3119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6154706" y="2449958"/>
                <a:ext cx="909018" cy="3119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5278907" y="2435412"/>
                <a:ext cx="648261" cy="3111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smtClean="0"/>
                  <a:t>Hadoop</a:t>
                </a:r>
              </a:p>
              <a:p>
                <a:pPr algn="ctr"/>
                <a:r>
                  <a:rPr lang="en-US" altLang="ko-KR" sz="900" dirty="0" err="1" smtClean="0"/>
                  <a:t>MapReduce</a:t>
                </a:r>
                <a:endParaRPr lang="ko-KR" altLang="en-US" sz="900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382240" y="2514816"/>
                <a:ext cx="353471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err="1" smtClean="0"/>
                  <a:t>iSCSI</a:t>
                </a:r>
                <a:endParaRPr lang="ko-KR" altLang="en-US" sz="900" dirty="0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4368387" y="2514816"/>
                <a:ext cx="360423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err="1" smtClean="0"/>
                  <a:t>FCoE</a:t>
                </a:r>
                <a:endParaRPr lang="ko-KR" altLang="en-US" sz="900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620478" y="2899440"/>
                <a:ext cx="947224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smtClean="0"/>
                  <a:t>Global Name Space</a:t>
                </a:r>
                <a:endParaRPr lang="ko-KR" altLang="en-US" sz="900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1600915" y="2438678"/>
                <a:ext cx="863792" cy="3111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smtClean="0"/>
                  <a:t>Native Client</a:t>
                </a:r>
              </a:p>
              <a:p>
                <a:pPr algn="ctr"/>
                <a:r>
                  <a:rPr lang="en-US" altLang="ko-KR" sz="900" dirty="0" smtClean="0"/>
                  <a:t>(Linux, Windows)</a:t>
                </a:r>
                <a:endParaRPr lang="ko-KR" altLang="en-US" sz="900" dirty="0"/>
              </a:p>
            </p:txBody>
          </p:sp>
          <p:grpSp>
            <p:nvGrpSpPr>
              <p:cNvPr id="81" name="그룹 80"/>
              <p:cNvGrpSpPr/>
              <p:nvPr/>
            </p:nvGrpSpPr>
            <p:grpSpPr>
              <a:xfrm>
                <a:off x="1438766" y="3819209"/>
                <a:ext cx="1018641" cy="153596"/>
                <a:chOff x="836731" y="4608070"/>
                <a:chExt cx="1018641" cy="153596"/>
              </a:xfrm>
            </p:grpSpPr>
            <p:sp>
              <p:nvSpPr>
                <p:cNvPr id="82" name="직사각형 81"/>
                <p:cNvSpPr/>
                <p:nvPr/>
              </p:nvSpPr>
              <p:spPr>
                <a:xfrm>
                  <a:off x="836731" y="4608070"/>
                  <a:ext cx="1018641" cy="15359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3" name="순서도: 연결자 82"/>
                <p:cNvSpPr/>
                <p:nvPr/>
              </p:nvSpPr>
              <p:spPr>
                <a:xfrm>
                  <a:off x="865588" y="4638404"/>
                  <a:ext cx="33341" cy="34861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4" name="순서도: 연결자 83"/>
                <p:cNvSpPr/>
                <p:nvPr/>
              </p:nvSpPr>
              <p:spPr>
                <a:xfrm>
                  <a:off x="1362718" y="4636254"/>
                  <a:ext cx="33341" cy="34861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5" name="모서리가 둥근 직사각형 84"/>
                <p:cNvSpPr/>
                <p:nvPr/>
              </p:nvSpPr>
              <p:spPr>
                <a:xfrm>
                  <a:off x="858670" y="4629583"/>
                  <a:ext cx="466465" cy="107395"/>
                </a:xfrm>
                <a:prstGeom prst="roundRect">
                  <a:avLst/>
                </a:prstGeom>
                <a:noFill/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86" name="모서리가 둥근 직사각형 85"/>
                <p:cNvSpPr/>
                <p:nvPr/>
              </p:nvSpPr>
              <p:spPr>
                <a:xfrm>
                  <a:off x="1357956" y="4629583"/>
                  <a:ext cx="466465" cy="107395"/>
                </a:xfrm>
                <a:prstGeom prst="roundRect">
                  <a:avLst/>
                </a:prstGeom>
                <a:noFill/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</p:grpSp>
          <p:sp>
            <p:nvSpPr>
              <p:cNvPr id="87" name="TextBox 86"/>
              <p:cNvSpPr txBox="1"/>
              <p:nvPr/>
            </p:nvSpPr>
            <p:spPr>
              <a:xfrm>
                <a:off x="6335143" y="2456482"/>
                <a:ext cx="548142" cy="3111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smtClean="0"/>
                  <a:t>Hadoop</a:t>
                </a:r>
              </a:p>
              <a:p>
                <a:pPr algn="ctr"/>
                <a:r>
                  <a:rPr lang="en-US" altLang="ko-KR" sz="900" dirty="0" smtClean="0"/>
                  <a:t>Pig / Hive</a:t>
                </a:r>
                <a:endParaRPr lang="ko-KR" altLang="en-US" sz="900" dirty="0"/>
              </a:p>
            </p:txBody>
          </p:sp>
          <p:sp>
            <p:nvSpPr>
              <p:cNvPr id="88" name="원통 87"/>
              <p:cNvSpPr/>
              <p:nvPr/>
            </p:nvSpPr>
            <p:spPr>
              <a:xfrm rot="5400000">
                <a:off x="3969656" y="-704019"/>
                <a:ext cx="169044" cy="6019091"/>
              </a:xfrm>
              <a:prstGeom prst="can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9" name="직사각형 88"/>
              <p:cNvSpPr/>
              <p:nvPr/>
            </p:nvSpPr>
            <p:spPr>
              <a:xfrm>
                <a:off x="1044633" y="1835641"/>
                <a:ext cx="1931034" cy="3119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3091875" y="1835641"/>
                <a:ext cx="1931034" cy="3119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5132690" y="1835641"/>
                <a:ext cx="1931034" cy="31197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665261" y="1891600"/>
                <a:ext cx="656604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smtClean="0"/>
                  <a:t>File Services</a:t>
                </a:r>
                <a:endParaRPr lang="ko-KR" altLang="en-US" sz="900" dirty="0"/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3380843" y="1894390"/>
                <a:ext cx="1337959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smtClean="0"/>
                  <a:t>Block Services</a:t>
                </a:r>
                <a:r>
                  <a:rPr lang="ko-KR" altLang="en-US" sz="900" dirty="0"/>
                  <a:t> </a:t>
                </a:r>
                <a:r>
                  <a:rPr lang="en-US" altLang="ko-KR" sz="900" dirty="0" smtClean="0"/>
                  <a:t>(</a:t>
                </a:r>
                <a:r>
                  <a:rPr lang="ko-KR" altLang="en-US" sz="900" dirty="0" smtClean="0"/>
                  <a:t>상용화 단계</a:t>
                </a:r>
                <a:r>
                  <a:rPr lang="en-US" altLang="ko-KR" sz="900" dirty="0" smtClean="0"/>
                  <a:t>)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5184288" y="1896336"/>
                <a:ext cx="1730086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smtClean="0"/>
                  <a:t>Big Data Analysis Services  (</a:t>
                </a:r>
                <a:r>
                  <a:rPr lang="ko-KR" altLang="en-US" sz="900" dirty="0" smtClean="0"/>
                  <a:t>개발 단계</a:t>
                </a:r>
                <a:r>
                  <a:rPr lang="en-US" altLang="ko-KR" sz="900" dirty="0" smtClean="0"/>
                  <a:t>)</a:t>
                </a:r>
                <a:endParaRPr lang="ko-KR" altLang="en-US" sz="900" dirty="0"/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3573073" y="2207961"/>
                <a:ext cx="1002844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smtClean="0"/>
                  <a:t>1Gb / 10Gb Ethernet</a:t>
                </a:r>
                <a:endParaRPr lang="ko-KR" altLang="en-US" sz="900" dirty="0"/>
              </a:p>
            </p:txBody>
          </p:sp>
          <p:grpSp>
            <p:nvGrpSpPr>
              <p:cNvPr id="96" name="그룹 95"/>
              <p:cNvGrpSpPr/>
              <p:nvPr/>
            </p:nvGrpSpPr>
            <p:grpSpPr>
              <a:xfrm>
                <a:off x="2448534" y="4085929"/>
                <a:ext cx="1404577" cy="291922"/>
                <a:chOff x="1727367" y="4784134"/>
                <a:chExt cx="1404577" cy="291922"/>
              </a:xfrm>
            </p:grpSpPr>
            <p:sp>
              <p:nvSpPr>
                <p:cNvPr id="97" name="순서도: 데이터 96"/>
                <p:cNvSpPr/>
                <p:nvPr/>
              </p:nvSpPr>
              <p:spPr>
                <a:xfrm>
                  <a:off x="1727367" y="4881344"/>
                  <a:ext cx="1404577" cy="194712"/>
                </a:xfrm>
                <a:prstGeom prst="flowChartInputOutput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tint val="66000"/>
                        <a:satMod val="160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tint val="44500"/>
                        <a:satMod val="160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tint val="23500"/>
                        <a:satMod val="160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grpSp>
              <p:nvGrpSpPr>
                <p:cNvPr id="98" name="그룹 97"/>
                <p:cNvGrpSpPr/>
                <p:nvPr/>
              </p:nvGrpSpPr>
              <p:grpSpPr>
                <a:xfrm>
                  <a:off x="2055301" y="478413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11" name="원통 110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2" name="원통 111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3" name="원통 112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4" name="원통 113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5" name="원통 114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99" name="그룹 98"/>
                <p:cNvGrpSpPr/>
                <p:nvPr/>
              </p:nvGrpSpPr>
              <p:grpSpPr>
                <a:xfrm>
                  <a:off x="1947495" y="483305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06" name="원통 105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7" name="원통 106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8" name="원통 107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9" name="원통 108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0" name="원통 109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00" name="그룹 99"/>
                <p:cNvGrpSpPr/>
                <p:nvPr/>
              </p:nvGrpSpPr>
              <p:grpSpPr>
                <a:xfrm>
                  <a:off x="1840444" y="488134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01" name="원통 100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2" name="원통 101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3" name="원통 102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4" name="원통 103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5" name="원통 104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116" name="그룹 115"/>
              <p:cNvGrpSpPr/>
              <p:nvPr/>
            </p:nvGrpSpPr>
            <p:grpSpPr>
              <a:xfrm>
                <a:off x="3728899" y="4063461"/>
                <a:ext cx="1404577" cy="291922"/>
                <a:chOff x="1727367" y="4784134"/>
                <a:chExt cx="1404577" cy="291922"/>
              </a:xfrm>
            </p:grpSpPr>
            <p:sp>
              <p:nvSpPr>
                <p:cNvPr id="117" name="순서도: 데이터 116"/>
                <p:cNvSpPr/>
                <p:nvPr/>
              </p:nvSpPr>
              <p:spPr>
                <a:xfrm>
                  <a:off x="1727367" y="4881344"/>
                  <a:ext cx="1404577" cy="194712"/>
                </a:xfrm>
                <a:prstGeom prst="flowChartInputOutput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tint val="66000"/>
                        <a:satMod val="160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tint val="44500"/>
                        <a:satMod val="160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tint val="23500"/>
                        <a:satMod val="160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grpSp>
              <p:nvGrpSpPr>
                <p:cNvPr id="118" name="그룹 117"/>
                <p:cNvGrpSpPr/>
                <p:nvPr/>
              </p:nvGrpSpPr>
              <p:grpSpPr>
                <a:xfrm>
                  <a:off x="2055301" y="478413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31" name="원통 130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2" name="원통 131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3" name="원통 132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4" name="원통 133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5" name="원통 134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19" name="그룹 118"/>
                <p:cNvGrpSpPr/>
                <p:nvPr/>
              </p:nvGrpSpPr>
              <p:grpSpPr>
                <a:xfrm>
                  <a:off x="1947495" y="483305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26" name="원통 125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7" name="원통 126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8" name="원통 127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9" name="원통 128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0" name="원통 129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20" name="그룹 119"/>
                <p:cNvGrpSpPr/>
                <p:nvPr/>
              </p:nvGrpSpPr>
              <p:grpSpPr>
                <a:xfrm>
                  <a:off x="1840444" y="488134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21" name="원통 120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2" name="원통 121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3" name="원통 122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4" name="원통 123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5" name="원통 124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136" name="그룹 135"/>
              <p:cNvGrpSpPr/>
              <p:nvPr/>
            </p:nvGrpSpPr>
            <p:grpSpPr>
              <a:xfrm>
                <a:off x="5218746" y="4042391"/>
                <a:ext cx="1404577" cy="291922"/>
                <a:chOff x="1727367" y="4784134"/>
                <a:chExt cx="1404577" cy="291922"/>
              </a:xfrm>
            </p:grpSpPr>
            <p:sp>
              <p:nvSpPr>
                <p:cNvPr id="137" name="순서도: 데이터 136"/>
                <p:cNvSpPr/>
                <p:nvPr/>
              </p:nvSpPr>
              <p:spPr>
                <a:xfrm>
                  <a:off x="1727367" y="4881344"/>
                  <a:ext cx="1404577" cy="194712"/>
                </a:xfrm>
                <a:prstGeom prst="flowChartInputOutput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tint val="66000"/>
                        <a:satMod val="160000"/>
                      </a:schemeClr>
                    </a:gs>
                    <a:gs pos="50000">
                      <a:schemeClr val="tx1">
                        <a:lumMod val="50000"/>
                        <a:lumOff val="50000"/>
                        <a:tint val="44500"/>
                        <a:satMod val="160000"/>
                      </a:schemeClr>
                    </a:gs>
                    <a:gs pos="100000">
                      <a:schemeClr val="tx1">
                        <a:lumMod val="50000"/>
                        <a:lumOff val="50000"/>
                        <a:tint val="23500"/>
                        <a:satMod val="160000"/>
                      </a:schemeClr>
                    </a:gs>
                  </a:gsLst>
                  <a:lin ang="189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grpSp>
              <p:nvGrpSpPr>
                <p:cNvPr id="138" name="그룹 137"/>
                <p:cNvGrpSpPr/>
                <p:nvPr/>
              </p:nvGrpSpPr>
              <p:grpSpPr>
                <a:xfrm>
                  <a:off x="2055301" y="478413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51" name="원통 150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2" name="원통 151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3" name="원통 152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4" name="원통 153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5" name="원통 154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39" name="그룹 138"/>
                <p:cNvGrpSpPr/>
                <p:nvPr/>
              </p:nvGrpSpPr>
              <p:grpSpPr>
                <a:xfrm>
                  <a:off x="1947495" y="483305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46" name="원통 145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7" name="원통 146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8" name="원통 147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9" name="원통 148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50" name="원통 149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140" name="그룹 139"/>
                <p:cNvGrpSpPr/>
                <p:nvPr/>
              </p:nvGrpSpPr>
              <p:grpSpPr>
                <a:xfrm>
                  <a:off x="1840444" y="4881344"/>
                  <a:ext cx="953102" cy="144016"/>
                  <a:chOff x="1919122" y="4784134"/>
                  <a:chExt cx="953102" cy="144016"/>
                </a:xfrm>
              </p:grpSpPr>
              <p:sp>
                <p:nvSpPr>
                  <p:cNvPr id="141" name="원통 140"/>
                  <p:cNvSpPr/>
                  <p:nvPr/>
                </p:nvSpPr>
                <p:spPr>
                  <a:xfrm>
                    <a:off x="1919122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2" name="원통 141"/>
                  <p:cNvSpPr/>
                  <p:nvPr/>
                </p:nvSpPr>
                <p:spPr>
                  <a:xfrm>
                    <a:off x="2112638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3" name="원통 142"/>
                  <p:cNvSpPr/>
                  <p:nvPr/>
                </p:nvSpPr>
                <p:spPr>
                  <a:xfrm>
                    <a:off x="2306154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4" name="원통 143"/>
                  <p:cNvSpPr/>
                  <p:nvPr/>
                </p:nvSpPr>
                <p:spPr>
                  <a:xfrm>
                    <a:off x="2499670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45" name="원통 144"/>
                  <p:cNvSpPr/>
                  <p:nvPr/>
                </p:nvSpPr>
                <p:spPr>
                  <a:xfrm>
                    <a:off x="2693186" y="4784134"/>
                    <a:ext cx="179038" cy="144016"/>
                  </a:xfrm>
                  <a:prstGeom prst="can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sp>
            <p:nvSpPr>
              <p:cNvPr id="156" name="타원 155"/>
              <p:cNvSpPr/>
              <p:nvPr/>
            </p:nvSpPr>
            <p:spPr>
              <a:xfrm>
                <a:off x="5115820" y="4229600"/>
                <a:ext cx="28800" cy="28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7" name="타원 156"/>
              <p:cNvSpPr/>
              <p:nvPr/>
            </p:nvSpPr>
            <p:spPr>
              <a:xfrm>
                <a:off x="5163600" y="4229600"/>
                <a:ext cx="28800" cy="28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8" name="타원 157"/>
              <p:cNvSpPr/>
              <p:nvPr/>
            </p:nvSpPr>
            <p:spPr>
              <a:xfrm>
                <a:off x="5211379" y="4229600"/>
                <a:ext cx="28800" cy="28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59" name="직선 연결선 158"/>
              <p:cNvCxnSpPr>
                <a:stCxn id="46" idx="4"/>
                <a:endCxn id="111" idx="1"/>
              </p:cNvCxnSpPr>
              <p:nvPr/>
            </p:nvCxnSpPr>
            <p:spPr>
              <a:xfrm flipH="1">
                <a:off x="2865987" y="3673426"/>
                <a:ext cx="1194781" cy="412503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직선 연결선 159"/>
              <p:cNvCxnSpPr>
                <a:stCxn id="46" idx="4"/>
                <a:endCxn id="112" idx="1"/>
              </p:cNvCxnSpPr>
              <p:nvPr/>
            </p:nvCxnSpPr>
            <p:spPr>
              <a:xfrm flipH="1">
                <a:off x="3059503" y="3673426"/>
                <a:ext cx="1001265" cy="412503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직선 연결선 160"/>
              <p:cNvCxnSpPr>
                <a:stCxn id="46" idx="4"/>
                <a:endCxn id="113" idx="1"/>
              </p:cNvCxnSpPr>
              <p:nvPr/>
            </p:nvCxnSpPr>
            <p:spPr>
              <a:xfrm flipH="1">
                <a:off x="3253019" y="3673426"/>
                <a:ext cx="807749" cy="412503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직선 연결선 161"/>
              <p:cNvCxnSpPr>
                <a:stCxn id="46" idx="4"/>
                <a:endCxn id="114" idx="1"/>
              </p:cNvCxnSpPr>
              <p:nvPr/>
            </p:nvCxnSpPr>
            <p:spPr>
              <a:xfrm flipH="1">
                <a:off x="3446535" y="3673426"/>
                <a:ext cx="614233" cy="412503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직선 연결선 162"/>
              <p:cNvCxnSpPr>
                <a:stCxn id="46" idx="4"/>
                <a:endCxn id="115" idx="1"/>
              </p:cNvCxnSpPr>
              <p:nvPr/>
            </p:nvCxnSpPr>
            <p:spPr>
              <a:xfrm flipH="1">
                <a:off x="3640051" y="3673426"/>
                <a:ext cx="420717" cy="412503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직선 연결선 163"/>
              <p:cNvCxnSpPr>
                <a:stCxn id="46" idx="4"/>
                <a:endCxn id="131" idx="1"/>
              </p:cNvCxnSpPr>
              <p:nvPr/>
            </p:nvCxnSpPr>
            <p:spPr>
              <a:xfrm>
                <a:off x="4060768" y="3673426"/>
                <a:ext cx="85584" cy="390035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직선 연결선 164"/>
              <p:cNvCxnSpPr>
                <a:stCxn id="46" idx="4"/>
                <a:endCxn id="132" idx="1"/>
              </p:cNvCxnSpPr>
              <p:nvPr/>
            </p:nvCxnSpPr>
            <p:spPr>
              <a:xfrm>
                <a:off x="4060768" y="3673426"/>
                <a:ext cx="279100" cy="390035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직선 연결선 165"/>
              <p:cNvCxnSpPr>
                <a:stCxn id="46" idx="4"/>
                <a:endCxn id="133" idx="1"/>
              </p:cNvCxnSpPr>
              <p:nvPr/>
            </p:nvCxnSpPr>
            <p:spPr>
              <a:xfrm>
                <a:off x="4060768" y="3673426"/>
                <a:ext cx="472616" cy="390035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직선 연결선 166"/>
              <p:cNvCxnSpPr>
                <a:stCxn id="46" idx="4"/>
                <a:endCxn id="134" idx="1"/>
              </p:cNvCxnSpPr>
              <p:nvPr/>
            </p:nvCxnSpPr>
            <p:spPr>
              <a:xfrm>
                <a:off x="4060768" y="3673426"/>
                <a:ext cx="666132" cy="390035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직선 연결선 167"/>
              <p:cNvCxnSpPr>
                <a:stCxn id="46" idx="4"/>
                <a:endCxn id="135" idx="1"/>
              </p:cNvCxnSpPr>
              <p:nvPr/>
            </p:nvCxnSpPr>
            <p:spPr>
              <a:xfrm>
                <a:off x="4060768" y="3673426"/>
                <a:ext cx="859648" cy="390035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직선 연결선 168"/>
              <p:cNvCxnSpPr>
                <a:stCxn id="46" idx="4"/>
                <a:endCxn id="151" idx="1"/>
              </p:cNvCxnSpPr>
              <p:nvPr/>
            </p:nvCxnSpPr>
            <p:spPr>
              <a:xfrm>
                <a:off x="4060768" y="3673426"/>
                <a:ext cx="1575431" cy="368965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직선 연결선 169"/>
              <p:cNvCxnSpPr>
                <a:stCxn id="46" idx="4"/>
                <a:endCxn id="155" idx="1"/>
              </p:cNvCxnSpPr>
              <p:nvPr/>
            </p:nvCxnSpPr>
            <p:spPr>
              <a:xfrm>
                <a:off x="4060768" y="3673426"/>
                <a:ext cx="2349495" cy="368965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직선 연결선 170"/>
              <p:cNvCxnSpPr>
                <a:stCxn id="46" idx="4"/>
                <a:endCxn id="153" idx="1"/>
              </p:cNvCxnSpPr>
              <p:nvPr/>
            </p:nvCxnSpPr>
            <p:spPr>
              <a:xfrm>
                <a:off x="4060768" y="3673426"/>
                <a:ext cx="1962463" cy="368965"/>
              </a:xfrm>
              <a:prstGeom prst="line">
                <a:avLst/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꺾인 연결선 171"/>
              <p:cNvCxnSpPr/>
              <p:nvPr/>
            </p:nvCxnSpPr>
            <p:spPr>
              <a:xfrm rot="10800000" flipV="1">
                <a:off x="2451340" y="3654451"/>
                <a:ext cx="518645" cy="239492"/>
              </a:xfrm>
              <a:prstGeom prst="bentConnector3">
                <a:avLst>
                  <a:gd name="adj1" fmla="val 1026"/>
                </a:avLst>
              </a:prstGeom>
              <a:ln w="3175">
                <a:solidFill>
                  <a:srgbClr val="C5EDC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TextBox 172"/>
              <p:cNvSpPr txBox="1"/>
              <p:nvPr/>
            </p:nvSpPr>
            <p:spPr>
              <a:xfrm>
                <a:off x="1231107" y="3950525"/>
                <a:ext cx="1483964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err="1" smtClean="0"/>
                  <a:t>AionDisk</a:t>
                </a:r>
                <a:r>
                  <a:rPr lang="en-US" altLang="ko-KR" sz="900" dirty="0" smtClean="0"/>
                  <a:t> MDS(</a:t>
                </a:r>
                <a:r>
                  <a:rPr lang="en-US" altLang="ko-KR" sz="900" dirty="0" err="1" smtClean="0"/>
                  <a:t>MetaData</a:t>
                </a:r>
                <a:r>
                  <a:rPr lang="en-US" altLang="ko-KR" sz="900" dirty="0" smtClean="0"/>
                  <a:t> Server)</a:t>
                </a:r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3731166" y="4345521"/>
                <a:ext cx="1180830" cy="194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900" dirty="0" err="1" smtClean="0"/>
                  <a:t>AionDisk</a:t>
                </a:r>
                <a:r>
                  <a:rPr lang="en-US" altLang="ko-KR" sz="900" dirty="0"/>
                  <a:t> </a:t>
                </a:r>
                <a:r>
                  <a:rPr lang="en-US" altLang="ko-KR" sz="900" dirty="0" smtClean="0"/>
                  <a:t>DS(Data Server)</a:t>
                </a:r>
                <a:endParaRPr lang="ko-KR" altLang="en-US" sz="900" dirty="0"/>
              </a:p>
            </p:txBody>
          </p:sp>
          <p:grpSp>
            <p:nvGrpSpPr>
              <p:cNvPr id="175" name="그룹 174"/>
              <p:cNvGrpSpPr/>
              <p:nvPr/>
            </p:nvGrpSpPr>
            <p:grpSpPr>
              <a:xfrm>
                <a:off x="1044634" y="3218311"/>
                <a:ext cx="6019090" cy="312101"/>
                <a:chOff x="442599" y="3971102"/>
                <a:chExt cx="5290657" cy="312101"/>
              </a:xfrm>
            </p:grpSpPr>
            <p:grpSp>
              <p:nvGrpSpPr>
                <p:cNvPr id="176" name="그룹 175"/>
                <p:cNvGrpSpPr/>
                <p:nvPr/>
              </p:nvGrpSpPr>
              <p:grpSpPr>
                <a:xfrm>
                  <a:off x="442599" y="3971102"/>
                  <a:ext cx="3978275" cy="312101"/>
                  <a:chOff x="442599" y="3971102"/>
                  <a:chExt cx="3514214" cy="312101"/>
                </a:xfrm>
              </p:grpSpPr>
              <p:sp>
                <p:nvSpPr>
                  <p:cNvPr id="179" name="직사각형 178"/>
                  <p:cNvSpPr/>
                  <p:nvPr/>
                </p:nvSpPr>
                <p:spPr>
                  <a:xfrm>
                    <a:off x="442599" y="3971102"/>
                    <a:ext cx="1116122" cy="306606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180" name="직사각형 179"/>
                  <p:cNvSpPr/>
                  <p:nvPr/>
                </p:nvSpPr>
                <p:spPr>
                  <a:xfrm>
                    <a:off x="1648235" y="3976597"/>
                    <a:ext cx="1116122" cy="306606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81" name="직사각형 180"/>
                  <p:cNvSpPr/>
                  <p:nvPr/>
                </p:nvSpPr>
                <p:spPr>
                  <a:xfrm>
                    <a:off x="2840691" y="3976597"/>
                    <a:ext cx="1116122" cy="306606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3175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82" name="TextBox 181"/>
                  <p:cNvSpPr txBox="1"/>
                  <p:nvPr/>
                </p:nvSpPr>
                <p:spPr>
                  <a:xfrm>
                    <a:off x="755809" y="4029873"/>
                    <a:ext cx="478508" cy="1944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ko-KR" sz="900" dirty="0" smtClean="0"/>
                      <a:t>Replication</a:t>
                    </a:r>
                    <a:endParaRPr lang="ko-KR" altLang="en-US" sz="900" dirty="0"/>
                  </a:p>
                </p:txBody>
              </p:sp>
              <p:sp>
                <p:nvSpPr>
                  <p:cNvPr id="183" name="TextBox 182"/>
                  <p:cNvSpPr txBox="1"/>
                  <p:nvPr/>
                </p:nvSpPr>
                <p:spPr>
                  <a:xfrm>
                    <a:off x="1991192" y="4029873"/>
                    <a:ext cx="465552" cy="1944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ko-KR" sz="900" dirty="0" smtClean="0"/>
                      <a:t>Encryption</a:t>
                    </a:r>
                    <a:endParaRPr lang="ko-KR" altLang="en-US" sz="900" dirty="0"/>
                  </a:p>
                </p:txBody>
              </p:sp>
              <p:sp>
                <p:nvSpPr>
                  <p:cNvPr id="184" name="TextBox 183"/>
                  <p:cNvSpPr txBox="1"/>
                  <p:nvPr/>
                </p:nvSpPr>
                <p:spPr>
                  <a:xfrm>
                    <a:off x="3131597" y="4021864"/>
                    <a:ext cx="565962" cy="1944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ko-KR" sz="900" dirty="0" err="1" smtClean="0"/>
                      <a:t>Deduplication</a:t>
                    </a:r>
                    <a:endParaRPr lang="ko-KR" altLang="en-US" sz="900" dirty="0"/>
                  </a:p>
                </p:txBody>
              </p:sp>
            </p:grpSp>
            <p:sp>
              <p:nvSpPr>
                <p:cNvPr id="177" name="직사각형 176"/>
                <p:cNvSpPr/>
                <p:nvPr/>
              </p:nvSpPr>
              <p:spPr>
                <a:xfrm>
                  <a:off x="4469747" y="3976597"/>
                  <a:ext cx="1263509" cy="30660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8" name="TextBox 177"/>
                <p:cNvSpPr txBox="1"/>
                <p:nvPr/>
              </p:nvSpPr>
              <p:spPr>
                <a:xfrm>
                  <a:off x="4718923" y="4029188"/>
                  <a:ext cx="756811" cy="1944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900" dirty="0" smtClean="0"/>
                    <a:t>Thin Provisioning</a:t>
                  </a:r>
                  <a:endParaRPr lang="ko-KR" altLang="en-US" sz="900" dirty="0"/>
                </a:p>
              </p:txBody>
            </p:sp>
          </p:grpSp>
        </p:grpSp>
      </p:grpSp>
      <p:pic>
        <p:nvPicPr>
          <p:cNvPr id="185" name="Picture 2" descr="http://mu7.nayana.kr/~wrwkr/xe/files/attach/images/57/144/f852c1ec4bb732b2792dd8a3644662f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96" y="2123582"/>
            <a:ext cx="849726" cy="47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" name="내용 개체 틀 2"/>
          <p:cNvSpPr txBox="1">
            <a:spLocks/>
          </p:cNvSpPr>
          <p:nvPr/>
        </p:nvSpPr>
        <p:spPr>
          <a:xfrm>
            <a:off x="252673" y="2643955"/>
            <a:ext cx="1118971" cy="50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1pPr>
            <a:lvl2pPr marL="268288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2pPr>
            <a:lvl3pPr marL="538162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4pPr>
            <a:lvl5pPr marL="89217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50" b="1" dirty="0" smtClean="0">
                <a:latin typeface="+mj-ea"/>
                <a:ea typeface="+mj-ea"/>
              </a:rPr>
              <a:t>GS </a:t>
            </a:r>
            <a:r>
              <a:rPr lang="ko-KR" altLang="en-US" sz="1050" b="1" dirty="0" smtClean="0">
                <a:latin typeface="+mj-ea"/>
                <a:ea typeface="+mj-ea"/>
              </a:rPr>
              <a:t>인증 획득</a:t>
            </a:r>
            <a:endParaRPr lang="en-US" altLang="ko-KR" sz="1050" b="1" dirty="0" smtClean="0">
              <a:latin typeface="+mj-ea"/>
              <a:ea typeface="+mj-ea"/>
            </a:endParaRPr>
          </a:p>
          <a:p>
            <a:pPr algn="ctr"/>
            <a:r>
              <a:rPr lang="en-US" altLang="ko-KR" sz="1050" b="1" dirty="0" smtClean="0">
                <a:latin typeface="+mj-ea"/>
                <a:ea typeface="+mj-ea"/>
              </a:rPr>
              <a:t>(2012.6)</a:t>
            </a:r>
          </a:p>
        </p:txBody>
      </p:sp>
    </p:spTree>
    <p:extLst>
      <p:ext uri="{BB962C8B-B14F-4D97-AF65-F5344CB8AC3E}">
        <p14:creationId xmlns:p14="http://schemas.microsoft.com/office/powerpoint/2010/main" val="65178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모서리가 둥근 직사각형 223"/>
          <p:cNvSpPr/>
          <p:nvPr/>
        </p:nvSpPr>
        <p:spPr>
          <a:xfrm>
            <a:off x="2444512" y="3216878"/>
            <a:ext cx="6009480" cy="1150070"/>
          </a:xfrm>
          <a:prstGeom prst="roundRect">
            <a:avLst>
              <a:gd name="adj" fmla="val 2000"/>
            </a:avLst>
          </a:prstGeom>
          <a:solidFill>
            <a:schemeClr val="accent5">
              <a:lumMod val="20000"/>
              <a:lumOff val="80000"/>
              <a:alpha val="66000"/>
            </a:schemeClr>
          </a:solidFill>
          <a:ln w="31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Products - </a:t>
            </a:r>
            <a:r>
              <a:rPr lang="ko-KR" altLang="en-US" dirty="0" smtClean="0"/>
              <a:t>블록 스토리지 서비스 모듈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dirty="0" smtClean="0"/>
              <a:t>상용화 단계의 블록 스토리지 서비스 모듈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10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직사각형 5"/>
          <p:cNvSpPr/>
          <p:nvPr/>
        </p:nvSpPr>
        <p:spPr>
          <a:xfrm>
            <a:off x="506669" y="3883279"/>
            <a:ext cx="6603466" cy="38406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7" name="위쪽/아래쪽 화살표 6"/>
          <p:cNvSpPr/>
          <p:nvPr/>
        </p:nvSpPr>
        <p:spPr>
          <a:xfrm>
            <a:off x="4452916" y="3071146"/>
            <a:ext cx="317840" cy="835620"/>
          </a:xfrm>
          <a:prstGeom prst="upDownArrow">
            <a:avLst/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8" name="직사각형 7"/>
          <p:cNvSpPr/>
          <p:nvPr/>
        </p:nvSpPr>
        <p:spPr>
          <a:xfrm>
            <a:off x="506669" y="3303232"/>
            <a:ext cx="6603466" cy="38406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9" name="그룹 8"/>
          <p:cNvGrpSpPr/>
          <p:nvPr/>
        </p:nvGrpSpPr>
        <p:grpSpPr>
          <a:xfrm>
            <a:off x="4069374" y="5012589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5" name="순서도: 연결자 14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069374" y="5273071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21" name="직사각형 20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26" name="순서도: 연결자 25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4069374" y="5533554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32" name="직사각형 31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37" name="순서도: 연결자 36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4069374" y="5794036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43" name="직사각형 42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48" name="순서도: 연결자 47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4069374" y="6054519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54" name="직사각형 53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59" name="순서도: 연결자 58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5875024" y="5018186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65" name="직사각형 64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70" name="순서도: 연결자 69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5875024" y="5278668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76" name="직사각형 75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81" name="순서도: 연결자 80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2" name="직사각형 81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5" name="직사각형 84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5875024" y="5539151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87" name="직사각형 86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92" name="순서도: 연결자 91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5875024" y="5799633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98" name="직사각형 97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1" name="직사각형 100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2" name="직사각형 101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03" name="순서도: 연결자 102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4" name="직사각형 103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6" name="직사각형 105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5875024" y="6060116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109" name="직사각형 108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14" name="순서도: 연결자 113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7" name="직사각형 116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cxnSp>
        <p:nvCxnSpPr>
          <p:cNvPr id="119" name="직선 연결선 118"/>
          <p:cNvCxnSpPr/>
          <p:nvPr/>
        </p:nvCxnSpPr>
        <p:spPr>
          <a:xfrm>
            <a:off x="528062" y="4835724"/>
            <a:ext cx="658207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연결선 119"/>
          <p:cNvCxnSpPr/>
          <p:nvPr/>
        </p:nvCxnSpPr>
        <p:spPr>
          <a:xfrm>
            <a:off x="5713170" y="4835724"/>
            <a:ext cx="0" cy="126118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/>
          <p:cNvCxnSpPr/>
          <p:nvPr/>
        </p:nvCxnSpPr>
        <p:spPr>
          <a:xfrm>
            <a:off x="3907520" y="4835724"/>
            <a:ext cx="0" cy="12680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연결선 121"/>
          <p:cNvCxnSpPr/>
          <p:nvPr/>
        </p:nvCxnSpPr>
        <p:spPr>
          <a:xfrm>
            <a:off x="2046138" y="4835724"/>
            <a:ext cx="0" cy="12823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/>
          <p:cNvCxnSpPr/>
          <p:nvPr/>
        </p:nvCxnSpPr>
        <p:spPr>
          <a:xfrm>
            <a:off x="2046138" y="610382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연결선 123"/>
          <p:cNvCxnSpPr/>
          <p:nvPr/>
        </p:nvCxnSpPr>
        <p:spPr>
          <a:xfrm>
            <a:off x="2046138" y="584161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연결선 124"/>
          <p:cNvCxnSpPr/>
          <p:nvPr/>
        </p:nvCxnSpPr>
        <p:spPr>
          <a:xfrm>
            <a:off x="2046138" y="557940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/>
          <p:nvPr/>
        </p:nvCxnSpPr>
        <p:spPr>
          <a:xfrm>
            <a:off x="2046138" y="5317194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/>
          <p:nvPr/>
        </p:nvCxnSpPr>
        <p:spPr>
          <a:xfrm>
            <a:off x="2046138" y="5054984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그룹 127"/>
          <p:cNvGrpSpPr/>
          <p:nvPr/>
        </p:nvGrpSpPr>
        <p:grpSpPr>
          <a:xfrm>
            <a:off x="2220759" y="5012589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129" name="직사각형 128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0" name="직사각형 129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1" name="직사각형 130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2" name="직사각형 131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34" name="순서도: 연결자 133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5" name="직사각형 134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6" name="직사각형 135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38" name="직사각형 137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139" name="그룹 138"/>
          <p:cNvGrpSpPr/>
          <p:nvPr/>
        </p:nvGrpSpPr>
        <p:grpSpPr>
          <a:xfrm>
            <a:off x="2220759" y="5273071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140" name="직사각형 139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2" name="직사각형 141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4" name="직사각형 143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45" name="순서도: 연결자 144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6" name="직사각형 145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7" name="직사각형 146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8" name="직사각형 147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9" name="직사각형 148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150" name="그룹 149"/>
          <p:cNvGrpSpPr/>
          <p:nvPr/>
        </p:nvGrpSpPr>
        <p:grpSpPr>
          <a:xfrm>
            <a:off x="2220759" y="5533554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151" name="직사각형 150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56" name="순서도: 연결자 155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8" name="직사각형 157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161" name="그룹 160"/>
          <p:cNvGrpSpPr/>
          <p:nvPr/>
        </p:nvGrpSpPr>
        <p:grpSpPr>
          <a:xfrm>
            <a:off x="2220759" y="5794036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162" name="직사각형 161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3" name="직사각형 162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4" name="직사각형 163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5" name="직사각형 164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67" name="순서도: 연결자 166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9" name="직사각형 168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1" name="직사각형 170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grpSp>
        <p:nvGrpSpPr>
          <p:cNvPr id="172" name="그룹 171"/>
          <p:cNvGrpSpPr/>
          <p:nvPr/>
        </p:nvGrpSpPr>
        <p:grpSpPr>
          <a:xfrm>
            <a:off x="2220759" y="6054519"/>
            <a:ext cx="1235111" cy="197668"/>
            <a:chOff x="1867808" y="2999442"/>
            <a:chExt cx="1921232" cy="328118"/>
          </a:xfrm>
          <a:solidFill>
            <a:schemeClr val="bg1">
              <a:lumMod val="95000"/>
            </a:schemeClr>
          </a:solidFill>
        </p:grpSpPr>
        <p:sp>
          <p:nvSpPr>
            <p:cNvPr id="173" name="직사각형 172"/>
            <p:cNvSpPr/>
            <p:nvPr/>
          </p:nvSpPr>
          <p:spPr>
            <a:xfrm>
              <a:off x="1867808" y="2999442"/>
              <a:ext cx="1921232" cy="328118"/>
            </a:xfrm>
            <a:prstGeom prst="rect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4" name="직사각형 173"/>
            <p:cNvSpPr/>
            <p:nvPr/>
          </p:nvSpPr>
          <p:spPr>
            <a:xfrm>
              <a:off x="2047007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5" name="직사각형 174"/>
            <p:cNvSpPr/>
            <p:nvPr/>
          </p:nvSpPr>
          <p:spPr>
            <a:xfrm>
              <a:off x="2460919" y="3047172"/>
              <a:ext cx="388032" cy="10754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6" name="직사각형 175"/>
            <p:cNvSpPr/>
            <p:nvPr/>
          </p:nvSpPr>
          <p:spPr>
            <a:xfrm>
              <a:off x="2890478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7" name="직사각형 176"/>
            <p:cNvSpPr/>
            <p:nvPr/>
          </p:nvSpPr>
          <p:spPr>
            <a:xfrm>
              <a:off x="3308306" y="3047171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78" name="순서도: 연결자 177"/>
            <p:cNvSpPr/>
            <p:nvPr/>
          </p:nvSpPr>
          <p:spPr>
            <a:xfrm>
              <a:off x="1922235" y="3060524"/>
              <a:ext cx="62883" cy="70196"/>
            </a:xfrm>
            <a:prstGeom prst="flowChartConnector">
              <a:avLst/>
            </a:prstGeom>
            <a:grp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9" name="직사각형 178"/>
            <p:cNvSpPr/>
            <p:nvPr/>
          </p:nvSpPr>
          <p:spPr>
            <a:xfrm>
              <a:off x="2047007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80" name="직사각형 179"/>
            <p:cNvSpPr/>
            <p:nvPr/>
          </p:nvSpPr>
          <p:spPr>
            <a:xfrm>
              <a:off x="2460919" y="3186597"/>
              <a:ext cx="388032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81" name="직사각형 180"/>
            <p:cNvSpPr/>
            <p:nvPr/>
          </p:nvSpPr>
          <p:spPr>
            <a:xfrm>
              <a:off x="2890478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3308306" y="3186597"/>
              <a:ext cx="388031" cy="1075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</p:grpSp>
      <p:cxnSp>
        <p:nvCxnSpPr>
          <p:cNvPr id="183" name="직선 연결선 182"/>
          <p:cNvCxnSpPr/>
          <p:nvPr/>
        </p:nvCxnSpPr>
        <p:spPr>
          <a:xfrm>
            <a:off x="4048925" y="610382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직선 연결선 183"/>
          <p:cNvCxnSpPr/>
          <p:nvPr/>
        </p:nvCxnSpPr>
        <p:spPr>
          <a:xfrm>
            <a:off x="3907520" y="584161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연결선 184"/>
          <p:cNvCxnSpPr/>
          <p:nvPr/>
        </p:nvCxnSpPr>
        <p:spPr>
          <a:xfrm>
            <a:off x="3907520" y="557940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직선 연결선 185"/>
          <p:cNvCxnSpPr/>
          <p:nvPr/>
        </p:nvCxnSpPr>
        <p:spPr>
          <a:xfrm>
            <a:off x="3907520" y="5317194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직선 연결선 186"/>
          <p:cNvCxnSpPr/>
          <p:nvPr/>
        </p:nvCxnSpPr>
        <p:spPr>
          <a:xfrm>
            <a:off x="3907520" y="5054984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직선 연결선 187"/>
          <p:cNvCxnSpPr/>
          <p:nvPr/>
        </p:nvCxnSpPr>
        <p:spPr>
          <a:xfrm>
            <a:off x="5854575" y="610382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직선 연결선 188"/>
          <p:cNvCxnSpPr/>
          <p:nvPr/>
        </p:nvCxnSpPr>
        <p:spPr>
          <a:xfrm>
            <a:off x="5713170" y="584161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직선 연결선 189"/>
          <p:cNvCxnSpPr/>
          <p:nvPr/>
        </p:nvCxnSpPr>
        <p:spPr>
          <a:xfrm>
            <a:off x="5713170" y="5579403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연결선 190"/>
          <p:cNvCxnSpPr/>
          <p:nvPr/>
        </p:nvCxnSpPr>
        <p:spPr>
          <a:xfrm>
            <a:off x="5713170" y="5317194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직선 연결선 191"/>
          <p:cNvCxnSpPr/>
          <p:nvPr/>
        </p:nvCxnSpPr>
        <p:spPr>
          <a:xfrm>
            <a:off x="5713170" y="5054984"/>
            <a:ext cx="1746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직선 연결선 192"/>
          <p:cNvCxnSpPr/>
          <p:nvPr/>
        </p:nvCxnSpPr>
        <p:spPr>
          <a:xfrm>
            <a:off x="603478" y="4835499"/>
            <a:ext cx="0" cy="2138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직선 연결선 193"/>
          <p:cNvCxnSpPr/>
          <p:nvPr/>
        </p:nvCxnSpPr>
        <p:spPr>
          <a:xfrm>
            <a:off x="1228460" y="4842553"/>
            <a:ext cx="0" cy="2138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직사각형 194"/>
          <p:cNvSpPr/>
          <p:nvPr/>
        </p:nvSpPr>
        <p:spPr>
          <a:xfrm>
            <a:off x="528062" y="5028887"/>
            <a:ext cx="1235111" cy="18632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96" name="순서도: 연결자 195"/>
          <p:cNvSpPr/>
          <p:nvPr/>
        </p:nvSpPr>
        <p:spPr>
          <a:xfrm>
            <a:off x="563052" y="5065684"/>
            <a:ext cx="40426" cy="4228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97" name="순서도: 연결자 196"/>
          <p:cNvSpPr/>
          <p:nvPr/>
        </p:nvSpPr>
        <p:spPr>
          <a:xfrm>
            <a:off x="1165826" y="5063076"/>
            <a:ext cx="40426" cy="42288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98" name="모서리가 둥근 직사각형 197"/>
          <p:cNvSpPr/>
          <p:nvPr/>
        </p:nvSpPr>
        <p:spPr>
          <a:xfrm>
            <a:off x="554664" y="5054984"/>
            <a:ext cx="565593" cy="130276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199" name="모서리가 둥근 직사각형 198"/>
          <p:cNvSpPr/>
          <p:nvPr/>
        </p:nvSpPr>
        <p:spPr>
          <a:xfrm>
            <a:off x="1160052" y="5054984"/>
            <a:ext cx="565593" cy="130276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00" name="막힌 원호 199"/>
          <p:cNvSpPr/>
          <p:nvPr/>
        </p:nvSpPr>
        <p:spPr>
          <a:xfrm>
            <a:off x="2991291" y="4505701"/>
            <a:ext cx="1718067" cy="993774"/>
          </a:xfrm>
          <a:prstGeom prst="blockArc">
            <a:avLst>
              <a:gd name="adj1" fmla="val 10800000"/>
              <a:gd name="adj2" fmla="val 166951"/>
              <a:gd name="adj3" fmla="val 13247"/>
            </a:avLst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01" name="막힌 원호 200"/>
          <p:cNvSpPr/>
          <p:nvPr/>
        </p:nvSpPr>
        <p:spPr>
          <a:xfrm rot="10800000">
            <a:off x="4580781" y="5755630"/>
            <a:ext cx="1718067" cy="993774"/>
          </a:xfrm>
          <a:prstGeom prst="blockArc">
            <a:avLst>
              <a:gd name="adj1" fmla="val 10800000"/>
              <a:gd name="adj2" fmla="val 166951"/>
              <a:gd name="adj3" fmla="val 13247"/>
            </a:avLst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02" name="직사각형 201"/>
          <p:cNvSpPr/>
          <p:nvPr/>
        </p:nvSpPr>
        <p:spPr>
          <a:xfrm>
            <a:off x="2982946" y="5000133"/>
            <a:ext cx="133960" cy="1237520"/>
          </a:xfrm>
          <a:prstGeom prst="rect">
            <a:avLst/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03" name="직사각형 202"/>
          <p:cNvSpPr/>
          <p:nvPr/>
        </p:nvSpPr>
        <p:spPr>
          <a:xfrm>
            <a:off x="4592863" y="5012589"/>
            <a:ext cx="133960" cy="1237520"/>
          </a:xfrm>
          <a:prstGeom prst="rect">
            <a:avLst/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04" name="TextBox 203"/>
          <p:cNvSpPr txBox="1"/>
          <p:nvPr/>
        </p:nvSpPr>
        <p:spPr>
          <a:xfrm>
            <a:off x="4857262" y="6303749"/>
            <a:ext cx="1203879" cy="2261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50" dirty="0" smtClean="0">
                <a:solidFill>
                  <a:srgbClr val="05C800"/>
                </a:solidFill>
              </a:rPr>
              <a:t>데이터 </a:t>
            </a:r>
            <a:r>
              <a:rPr lang="ko-KR" altLang="en-US" sz="1050" dirty="0" err="1" smtClean="0">
                <a:solidFill>
                  <a:srgbClr val="05C800"/>
                </a:solidFill>
              </a:rPr>
              <a:t>스트라이핑</a:t>
            </a:r>
            <a:endParaRPr lang="en-US" altLang="ko-KR" sz="1050" dirty="0">
              <a:solidFill>
                <a:srgbClr val="05C800"/>
              </a:solidFill>
            </a:endParaRPr>
          </a:p>
        </p:txBody>
      </p:sp>
      <p:sp>
        <p:nvSpPr>
          <p:cNvPr id="205" name="오른쪽 화살표 204"/>
          <p:cNvSpPr/>
          <p:nvPr/>
        </p:nvSpPr>
        <p:spPr>
          <a:xfrm rot="16200000">
            <a:off x="5240418" y="5121227"/>
            <a:ext cx="2005693" cy="275567"/>
          </a:xfrm>
          <a:prstGeom prst="rightArrow">
            <a:avLst/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/>
          </a:p>
        </p:txBody>
      </p:sp>
      <p:sp>
        <p:nvSpPr>
          <p:cNvPr id="206" name="모서리가 둥근 직사각형 205"/>
          <p:cNvSpPr/>
          <p:nvPr/>
        </p:nvSpPr>
        <p:spPr>
          <a:xfrm>
            <a:off x="2571704" y="3951337"/>
            <a:ext cx="4176277" cy="247536"/>
          </a:xfrm>
          <a:prstGeom prst="roundRect">
            <a:avLst/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/>
          </a:p>
        </p:txBody>
      </p:sp>
      <p:sp>
        <p:nvSpPr>
          <p:cNvPr id="207" name="TextBox 206"/>
          <p:cNvSpPr txBox="1"/>
          <p:nvPr/>
        </p:nvSpPr>
        <p:spPr>
          <a:xfrm>
            <a:off x="4167583" y="3944638"/>
            <a:ext cx="815628" cy="2261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>
                <a:solidFill>
                  <a:srgbClr val="05C800"/>
                </a:solidFill>
              </a:rPr>
              <a:t>Block Device</a:t>
            </a:r>
            <a:endParaRPr lang="en-US" altLang="ko-KR" sz="1050" dirty="0">
              <a:solidFill>
                <a:srgbClr val="05C800"/>
              </a:solidFill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4851549" y="3367859"/>
            <a:ext cx="1871525" cy="26204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09" name="직사각형 208"/>
          <p:cNvSpPr/>
          <p:nvPr/>
        </p:nvSpPr>
        <p:spPr>
          <a:xfrm>
            <a:off x="2571704" y="3369981"/>
            <a:ext cx="1881212" cy="24055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10" name="TextBox 209"/>
          <p:cNvSpPr txBox="1"/>
          <p:nvPr/>
        </p:nvSpPr>
        <p:spPr>
          <a:xfrm>
            <a:off x="3368086" y="3367859"/>
            <a:ext cx="403484" cy="219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err="1" smtClean="0"/>
              <a:t>iSCSI</a:t>
            </a:r>
            <a:endParaRPr lang="ko-KR" altLang="en-US" sz="1000" dirty="0"/>
          </a:p>
        </p:txBody>
      </p:sp>
      <p:sp>
        <p:nvSpPr>
          <p:cNvPr id="211" name="TextBox 210"/>
          <p:cNvSpPr txBox="1"/>
          <p:nvPr/>
        </p:nvSpPr>
        <p:spPr>
          <a:xfrm>
            <a:off x="5486684" y="3367858"/>
            <a:ext cx="412443" cy="219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err="1" smtClean="0"/>
              <a:t>FCoE</a:t>
            </a:r>
            <a:endParaRPr lang="ko-KR" altLang="en-US" sz="1000" dirty="0"/>
          </a:p>
        </p:txBody>
      </p:sp>
      <p:sp>
        <p:nvSpPr>
          <p:cNvPr id="212" name="TextBox 211"/>
          <p:cNvSpPr txBox="1"/>
          <p:nvPr/>
        </p:nvSpPr>
        <p:spPr>
          <a:xfrm>
            <a:off x="512334" y="3377544"/>
            <a:ext cx="1583171" cy="219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표준 블록 </a:t>
            </a:r>
            <a:r>
              <a:rPr lang="en-US" altLang="ko-KR" sz="1000" dirty="0" smtClean="0"/>
              <a:t>IO </a:t>
            </a:r>
            <a:r>
              <a:rPr lang="ko-KR" altLang="en-US" sz="1000" dirty="0" smtClean="0"/>
              <a:t>프로토콜 지원</a:t>
            </a:r>
            <a:endParaRPr lang="ko-KR" altLang="en-US" sz="1000" dirty="0"/>
          </a:p>
        </p:txBody>
      </p:sp>
      <p:sp>
        <p:nvSpPr>
          <p:cNvPr id="213" name="TextBox 212"/>
          <p:cNvSpPr txBox="1"/>
          <p:nvPr/>
        </p:nvSpPr>
        <p:spPr>
          <a:xfrm>
            <a:off x="493261" y="3956196"/>
            <a:ext cx="1566744" cy="219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블록 디바이스 가상화 지원</a:t>
            </a:r>
            <a:endParaRPr lang="ko-KR" altLang="en-US" sz="1000" dirty="0"/>
          </a:p>
        </p:txBody>
      </p:sp>
      <p:sp>
        <p:nvSpPr>
          <p:cNvPr id="214" name="직사각형 213"/>
          <p:cNvSpPr/>
          <p:nvPr/>
        </p:nvSpPr>
        <p:spPr>
          <a:xfrm>
            <a:off x="506669" y="2687084"/>
            <a:ext cx="6603466" cy="38406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15" name="TextBox 214"/>
          <p:cNvSpPr txBox="1"/>
          <p:nvPr/>
        </p:nvSpPr>
        <p:spPr>
          <a:xfrm>
            <a:off x="540795" y="2757776"/>
            <a:ext cx="1290489" cy="219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dirty="0" smtClean="0"/>
              <a:t>블록 </a:t>
            </a:r>
            <a:r>
              <a:rPr lang="en-US" altLang="ko-KR" sz="1000" dirty="0" smtClean="0"/>
              <a:t>IO </a:t>
            </a:r>
            <a:r>
              <a:rPr lang="ko-KR" altLang="en-US" sz="1000" dirty="0" smtClean="0"/>
              <a:t>어플리케이</a:t>
            </a:r>
            <a:r>
              <a:rPr lang="ko-KR" altLang="en-US" sz="1000" dirty="0"/>
              <a:t>션</a:t>
            </a:r>
          </a:p>
        </p:txBody>
      </p:sp>
      <p:sp>
        <p:nvSpPr>
          <p:cNvPr id="216" name="타원 215"/>
          <p:cNvSpPr/>
          <p:nvPr/>
        </p:nvSpPr>
        <p:spPr>
          <a:xfrm>
            <a:off x="2557772" y="2757776"/>
            <a:ext cx="1848615" cy="24267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17" name="타원 216"/>
          <p:cNvSpPr/>
          <p:nvPr/>
        </p:nvSpPr>
        <p:spPr>
          <a:xfrm>
            <a:off x="4849289" y="2757775"/>
            <a:ext cx="1848615" cy="242677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18" name="TextBox 217"/>
          <p:cNvSpPr txBox="1"/>
          <p:nvPr/>
        </p:nvSpPr>
        <p:spPr>
          <a:xfrm>
            <a:off x="3159314" y="2770697"/>
            <a:ext cx="624488" cy="219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Database</a:t>
            </a:r>
            <a:endParaRPr lang="ko-KR" altLang="en-US" sz="1000" dirty="0"/>
          </a:p>
        </p:txBody>
      </p:sp>
      <p:sp>
        <p:nvSpPr>
          <p:cNvPr id="219" name="TextBox 218"/>
          <p:cNvSpPr txBox="1"/>
          <p:nvPr/>
        </p:nvSpPr>
        <p:spPr>
          <a:xfrm>
            <a:off x="5470071" y="2770697"/>
            <a:ext cx="611048" cy="219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/>
              <a:t>VM / VDI</a:t>
            </a:r>
            <a:endParaRPr lang="ko-KR" altLang="en-US" sz="1000" dirty="0"/>
          </a:p>
        </p:txBody>
      </p:sp>
      <p:sp>
        <p:nvSpPr>
          <p:cNvPr id="221" name="내용 개체 틀 3"/>
          <p:cNvSpPr>
            <a:spLocks noGrp="1"/>
          </p:cNvSpPr>
          <p:nvPr>
            <p:ph idx="1"/>
          </p:nvPr>
        </p:nvSpPr>
        <p:spPr>
          <a:xfrm>
            <a:off x="563056" y="1519488"/>
            <a:ext cx="7866596" cy="652352"/>
          </a:xfrm>
        </p:spPr>
        <p:txBody>
          <a:bodyPr/>
          <a:lstStyle/>
          <a:p>
            <a:r>
              <a:rPr lang="ko-KR" altLang="en-US" dirty="0" smtClean="0"/>
              <a:t>파일 스토리지 서비스만 가능한 </a:t>
            </a:r>
            <a:r>
              <a:rPr lang="en-US" altLang="ko-KR" dirty="0" err="1" smtClean="0"/>
              <a:t>AionDisk</a:t>
            </a:r>
            <a:r>
              <a:rPr lang="ko-KR" altLang="en-US" dirty="0" smtClean="0"/>
              <a:t>를 </a:t>
            </a:r>
            <a:r>
              <a:rPr lang="ko-KR" altLang="en-US" dirty="0" err="1" smtClean="0"/>
              <a:t>유니파이드</a:t>
            </a:r>
            <a:r>
              <a:rPr lang="ko-KR" altLang="en-US" dirty="0" smtClean="0"/>
              <a:t> 스토리지로 확장하는 </a:t>
            </a:r>
            <a:r>
              <a:rPr lang="en-US" altLang="ko-KR" dirty="0" smtClean="0"/>
              <a:t>SW </a:t>
            </a:r>
            <a:r>
              <a:rPr lang="ko-KR" altLang="en-US" dirty="0" smtClean="0"/>
              <a:t>기반 모듈로서 다양한 블록 </a:t>
            </a:r>
            <a:r>
              <a:rPr lang="en-US" altLang="ko-KR" dirty="0" smtClean="0"/>
              <a:t>IO </a:t>
            </a:r>
            <a:r>
              <a:rPr lang="ko-KR" altLang="en-US" dirty="0" smtClean="0"/>
              <a:t>어플리케이션을 표준화된 </a:t>
            </a:r>
            <a:r>
              <a:rPr lang="en-US" altLang="ko-KR" dirty="0" smtClean="0"/>
              <a:t>Ethernet </a:t>
            </a:r>
            <a:r>
              <a:rPr lang="ko-KR" altLang="en-US" dirty="0" smtClean="0"/>
              <a:t>기반 블록 </a:t>
            </a:r>
            <a:r>
              <a:rPr lang="en-US" altLang="ko-KR" dirty="0" smtClean="0"/>
              <a:t>IO </a:t>
            </a:r>
            <a:r>
              <a:rPr lang="ko-KR" altLang="en-US" dirty="0" smtClean="0"/>
              <a:t>프로토콜을 기반으로 블록 스토리지 서비스 제공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22" name="내용 개체 틀 3"/>
          <p:cNvSpPr txBox="1">
            <a:spLocks/>
          </p:cNvSpPr>
          <p:nvPr/>
        </p:nvSpPr>
        <p:spPr>
          <a:xfrm>
            <a:off x="1025986" y="2169959"/>
            <a:ext cx="2281650" cy="326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268288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2pPr>
            <a:lvl3pPr marL="538162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3pPr>
            <a:lvl4pPr marL="72072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4pPr>
            <a:lvl5pPr marL="892175" indent="0" algn="l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2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 smtClean="0">
                <a:solidFill>
                  <a:srgbClr val="0070C0"/>
                </a:solidFill>
              </a:rPr>
              <a:t>2014</a:t>
            </a:r>
            <a:r>
              <a:rPr lang="ko-KR" altLang="en-US" b="1" dirty="0" smtClean="0">
                <a:solidFill>
                  <a:srgbClr val="0070C0"/>
                </a:solidFill>
              </a:rPr>
              <a:t>년 </a:t>
            </a:r>
            <a:r>
              <a:rPr lang="en-US" altLang="ko-KR" b="1" dirty="0" smtClean="0">
                <a:solidFill>
                  <a:srgbClr val="0070C0"/>
                </a:solidFill>
              </a:rPr>
              <a:t>12</a:t>
            </a:r>
            <a:r>
              <a:rPr lang="ko-KR" altLang="en-US" b="1" dirty="0" smtClean="0">
                <a:solidFill>
                  <a:srgbClr val="0070C0"/>
                </a:solidFill>
              </a:rPr>
              <a:t>월 </a:t>
            </a:r>
            <a:r>
              <a:rPr lang="en-US" altLang="ko-KR" b="1" dirty="0" smtClean="0">
                <a:solidFill>
                  <a:srgbClr val="0070C0"/>
                </a:solidFill>
              </a:rPr>
              <a:t>LGU+ </a:t>
            </a:r>
            <a:r>
              <a:rPr lang="ko-KR" altLang="en-US" b="1" dirty="0" smtClean="0">
                <a:solidFill>
                  <a:srgbClr val="0070C0"/>
                </a:solidFill>
              </a:rPr>
              <a:t>도입 예정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223" name="오른쪽 화살표 222"/>
          <p:cNvSpPr/>
          <p:nvPr/>
        </p:nvSpPr>
        <p:spPr>
          <a:xfrm>
            <a:off x="734258" y="2264425"/>
            <a:ext cx="263951" cy="160256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5" name="직사각형 224"/>
          <p:cNvSpPr/>
          <p:nvPr/>
        </p:nvSpPr>
        <p:spPr>
          <a:xfrm>
            <a:off x="7197008" y="3583726"/>
            <a:ext cx="1143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70C0"/>
                </a:solidFill>
              </a:rPr>
              <a:t>블록 스토리지</a:t>
            </a:r>
            <a:endParaRPr lang="en-US" altLang="ko-KR" sz="1200" b="1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0070C0"/>
                </a:solidFill>
              </a:rPr>
              <a:t>서비스 모듈</a:t>
            </a:r>
            <a:endParaRPr lang="en-US" altLang="ko-KR" sz="12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260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Products – </a:t>
            </a:r>
            <a:r>
              <a:rPr lang="ko-KR" altLang="en-US" dirty="0" err="1" smtClean="0"/>
              <a:t>빅데이터</a:t>
            </a:r>
            <a:r>
              <a:rPr lang="ko-KR" altLang="en-US" dirty="0" smtClean="0"/>
              <a:t> 분석 서비</a:t>
            </a:r>
            <a:r>
              <a:rPr lang="ko-KR" altLang="en-US" dirty="0"/>
              <a:t>스</a:t>
            </a:r>
            <a:r>
              <a:rPr lang="ko-KR" altLang="en-US" dirty="0" smtClean="0"/>
              <a:t> 모듈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dirty="0" smtClean="0"/>
              <a:t>개발 단계의 </a:t>
            </a:r>
            <a:r>
              <a:rPr lang="ko-KR" altLang="en-US" dirty="0" err="1" smtClean="0"/>
              <a:t>빅데이터</a:t>
            </a:r>
            <a:r>
              <a:rPr lang="ko-KR" altLang="en-US" dirty="0" smtClean="0"/>
              <a:t> 분석 서비스 모듈 </a:t>
            </a:r>
            <a:r>
              <a:rPr lang="en-US" altLang="ko-KR" dirty="0" smtClean="0"/>
              <a:t>(2015</a:t>
            </a:r>
            <a:r>
              <a:rPr lang="ko-KR" altLang="en-US" dirty="0" smtClean="0"/>
              <a:t>년 상용화 예정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11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21" name="내용 개체 틀 3"/>
          <p:cNvSpPr>
            <a:spLocks noGrp="1"/>
          </p:cNvSpPr>
          <p:nvPr>
            <p:ph idx="1"/>
          </p:nvPr>
        </p:nvSpPr>
        <p:spPr>
          <a:xfrm>
            <a:off x="563056" y="1519488"/>
            <a:ext cx="7866596" cy="65235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Hadoop</a:t>
            </a:r>
            <a:r>
              <a:rPr lang="ko-KR" altLang="en-US" dirty="0" smtClean="0"/>
              <a:t>의 분산 파일 시스템인 </a:t>
            </a:r>
            <a:r>
              <a:rPr lang="en-US" altLang="ko-KR" dirty="0" smtClean="0"/>
              <a:t>HDFS</a:t>
            </a:r>
            <a:r>
              <a:rPr lang="ko-KR" altLang="en-US" dirty="0" smtClean="0"/>
              <a:t>를 대체하여 </a:t>
            </a:r>
            <a:r>
              <a:rPr lang="en-US" altLang="ko-KR" dirty="0" err="1" smtClean="0"/>
              <a:t>MapReduce</a:t>
            </a:r>
            <a:r>
              <a:rPr lang="ko-KR" altLang="en-US" dirty="0" smtClean="0"/>
              <a:t>와의 호환성을 제공하는 </a:t>
            </a:r>
            <a:r>
              <a:rPr lang="en-US" altLang="ko-KR" dirty="0" err="1" smtClean="0"/>
              <a:t>AionDisk</a:t>
            </a:r>
            <a:r>
              <a:rPr lang="en-US" altLang="ko-KR" dirty="0" smtClean="0"/>
              <a:t> </a:t>
            </a:r>
            <a:r>
              <a:rPr lang="ko-KR" altLang="en-US" dirty="0" smtClean="0"/>
              <a:t>모듈로서 스토리지 </a:t>
            </a:r>
            <a:r>
              <a:rPr lang="ko-KR" altLang="en-US" dirty="0" err="1" smtClean="0"/>
              <a:t>노드에</a:t>
            </a:r>
            <a:r>
              <a:rPr lang="ko-KR" altLang="en-US" dirty="0" smtClean="0"/>
              <a:t> 분산 저장된 다수의 데이터의 분산 분석을 지원 </a:t>
            </a:r>
            <a:endParaRPr lang="ko-KR" altLang="en-US" dirty="0"/>
          </a:p>
        </p:txBody>
      </p:sp>
      <p:sp>
        <p:nvSpPr>
          <p:cNvPr id="222" name="모서리가 둥근 직사각형 221"/>
          <p:cNvSpPr/>
          <p:nvPr/>
        </p:nvSpPr>
        <p:spPr>
          <a:xfrm>
            <a:off x="734534" y="5434643"/>
            <a:ext cx="4769308" cy="9001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3200" dirty="0"/>
          </a:p>
        </p:txBody>
      </p:sp>
      <p:sp>
        <p:nvSpPr>
          <p:cNvPr id="223" name="모서리가 둥근 직사각형 222"/>
          <p:cNvSpPr/>
          <p:nvPr/>
        </p:nvSpPr>
        <p:spPr>
          <a:xfrm>
            <a:off x="741067" y="2437101"/>
            <a:ext cx="4747725" cy="20749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3200" dirty="0"/>
          </a:p>
        </p:txBody>
      </p:sp>
      <p:sp>
        <p:nvSpPr>
          <p:cNvPr id="224" name="모서리가 둥근 직사각형 223"/>
          <p:cNvSpPr/>
          <p:nvPr/>
        </p:nvSpPr>
        <p:spPr>
          <a:xfrm>
            <a:off x="831904" y="3995317"/>
            <a:ext cx="4529693" cy="436645"/>
          </a:xfrm>
          <a:prstGeom prst="roundRect">
            <a:avLst/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/>
          </a:p>
        </p:txBody>
      </p:sp>
      <p:sp>
        <p:nvSpPr>
          <p:cNvPr id="225" name="TextBox 224"/>
          <p:cNvSpPr txBox="1"/>
          <p:nvPr/>
        </p:nvSpPr>
        <p:spPr>
          <a:xfrm>
            <a:off x="2585745" y="4061800"/>
            <a:ext cx="1058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err="1" smtClean="0">
                <a:solidFill>
                  <a:srgbClr val="05C800"/>
                </a:solidFill>
              </a:rPr>
              <a:t>MapReduce</a:t>
            </a:r>
            <a:endParaRPr lang="en-US" altLang="ko-KR" sz="1400" dirty="0">
              <a:solidFill>
                <a:srgbClr val="05C8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688839" y="2437099"/>
            <a:ext cx="1486305" cy="277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 err="1" smtClean="0"/>
              <a:t>빅데이터</a:t>
            </a:r>
            <a:r>
              <a:rPr lang="ko-KR" altLang="en-US" sz="1200" dirty="0" smtClean="0"/>
              <a:t> 분석 도구</a:t>
            </a:r>
            <a:endParaRPr lang="ko-KR" altLang="en-US" sz="1200" dirty="0"/>
          </a:p>
        </p:txBody>
      </p:sp>
      <p:sp>
        <p:nvSpPr>
          <p:cNvPr id="227" name="TextBox 226"/>
          <p:cNvSpPr txBox="1"/>
          <p:nvPr/>
        </p:nvSpPr>
        <p:spPr>
          <a:xfrm>
            <a:off x="782327" y="5434812"/>
            <a:ext cx="1332416" cy="277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dirty="0"/>
              <a:t>분산 파일 시스템</a:t>
            </a:r>
          </a:p>
        </p:txBody>
      </p:sp>
      <p:sp>
        <p:nvSpPr>
          <p:cNvPr id="228" name="모서리가 둥근 직사각형 227"/>
          <p:cNvSpPr/>
          <p:nvPr/>
        </p:nvSpPr>
        <p:spPr>
          <a:xfrm>
            <a:off x="831906" y="5759820"/>
            <a:ext cx="4529693" cy="499598"/>
          </a:xfrm>
          <a:prstGeom prst="roundRect">
            <a:avLst/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/>
          </a:p>
        </p:txBody>
      </p:sp>
      <p:sp>
        <p:nvSpPr>
          <p:cNvPr id="229" name="TextBox 228"/>
          <p:cNvSpPr txBox="1"/>
          <p:nvPr/>
        </p:nvSpPr>
        <p:spPr>
          <a:xfrm>
            <a:off x="2699010" y="5855731"/>
            <a:ext cx="82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err="1" smtClean="0">
                <a:solidFill>
                  <a:srgbClr val="05C800"/>
                </a:solidFill>
              </a:rPr>
              <a:t>AionDisk</a:t>
            </a:r>
            <a:endParaRPr lang="en-US" altLang="ko-KR" sz="1400" dirty="0">
              <a:solidFill>
                <a:srgbClr val="05C800"/>
              </a:solidFill>
            </a:endParaRPr>
          </a:p>
        </p:txBody>
      </p:sp>
      <p:sp>
        <p:nvSpPr>
          <p:cNvPr id="230" name="모서리가 둥근 직사각형 229"/>
          <p:cNvSpPr/>
          <p:nvPr/>
        </p:nvSpPr>
        <p:spPr>
          <a:xfrm>
            <a:off x="831906" y="3458066"/>
            <a:ext cx="1583594" cy="4120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231" name="모서리가 둥근 직사각형 230"/>
          <p:cNvSpPr/>
          <p:nvPr/>
        </p:nvSpPr>
        <p:spPr>
          <a:xfrm>
            <a:off x="3029642" y="3442615"/>
            <a:ext cx="1583594" cy="4120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232" name="모서리가 둥근 직사각형 231"/>
          <p:cNvSpPr/>
          <p:nvPr/>
        </p:nvSpPr>
        <p:spPr>
          <a:xfrm>
            <a:off x="3715291" y="2915957"/>
            <a:ext cx="1583594" cy="4120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233" name="모서리가 둥근 직사각형 232"/>
          <p:cNvSpPr/>
          <p:nvPr/>
        </p:nvSpPr>
        <p:spPr>
          <a:xfrm>
            <a:off x="1420254" y="2932477"/>
            <a:ext cx="1583594" cy="41207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234" name="TextBox 233"/>
          <p:cNvSpPr txBox="1"/>
          <p:nvPr/>
        </p:nvSpPr>
        <p:spPr>
          <a:xfrm>
            <a:off x="4150084" y="2948495"/>
            <a:ext cx="769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/>
              <a:t>Mahout</a:t>
            </a:r>
            <a:endParaRPr lang="ko-KR" altLang="en-US" sz="1400" dirty="0"/>
          </a:p>
        </p:txBody>
      </p:sp>
      <p:sp>
        <p:nvSpPr>
          <p:cNvPr id="235" name="TextBox 234"/>
          <p:cNvSpPr txBox="1"/>
          <p:nvPr/>
        </p:nvSpPr>
        <p:spPr>
          <a:xfrm>
            <a:off x="3651585" y="3490604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/>
              <a:t>Pig</a:t>
            </a:r>
            <a:endParaRPr lang="ko-KR" altLang="en-US" sz="1400" dirty="0"/>
          </a:p>
        </p:txBody>
      </p:sp>
      <p:sp>
        <p:nvSpPr>
          <p:cNvPr id="236" name="TextBox 235"/>
          <p:cNvSpPr txBox="1"/>
          <p:nvPr/>
        </p:nvSpPr>
        <p:spPr>
          <a:xfrm>
            <a:off x="1435394" y="3490604"/>
            <a:ext cx="508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/>
              <a:t>Hive</a:t>
            </a:r>
            <a:endParaRPr lang="ko-KR" altLang="en-US" sz="1400" dirty="0"/>
          </a:p>
        </p:txBody>
      </p:sp>
      <p:sp>
        <p:nvSpPr>
          <p:cNvPr id="237" name="TextBox 236"/>
          <p:cNvSpPr txBox="1"/>
          <p:nvPr/>
        </p:nvSpPr>
        <p:spPr>
          <a:xfrm>
            <a:off x="2087858" y="2948493"/>
            <a:ext cx="282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/>
              <a:t>R</a:t>
            </a:r>
            <a:endParaRPr lang="ko-KR" altLang="en-US" sz="1400" dirty="0"/>
          </a:p>
        </p:txBody>
      </p:sp>
      <p:sp>
        <p:nvSpPr>
          <p:cNvPr id="238" name="위쪽/아래쪽 화살표 237"/>
          <p:cNvSpPr/>
          <p:nvPr/>
        </p:nvSpPr>
        <p:spPr>
          <a:xfrm>
            <a:off x="2895101" y="4508673"/>
            <a:ext cx="403298" cy="925970"/>
          </a:xfrm>
          <a:prstGeom prst="upDownArrow">
            <a:avLst/>
          </a:prstGeom>
          <a:solidFill>
            <a:srgbClr val="F7FFFB">
              <a:alpha val="66000"/>
            </a:srgbClr>
          </a:solidFill>
          <a:ln w="3175">
            <a:solidFill>
              <a:srgbClr val="C5E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/>
          </a:p>
        </p:txBody>
      </p:sp>
      <p:sp>
        <p:nvSpPr>
          <p:cNvPr id="239" name="모서리가 둥근 직사각형 238"/>
          <p:cNvSpPr/>
          <p:nvPr/>
        </p:nvSpPr>
        <p:spPr>
          <a:xfrm>
            <a:off x="846295" y="4753335"/>
            <a:ext cx="4529693" cy="43664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66000"/>
            </a:schemeClr>
          </a:solidFill>
          <a:ln w="31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rgbClr val="0070C0"/>
                </a:solidFill>
              </a:rPr>
              <a:t>빅데이터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 분석 서비스 모듈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257" name="직사각형 256"/>
          <p:cNvSpPr/>
          <p:nvPr/>
        </p:nvSpPr>
        <p:spPr>
          <a:xfrm>
            <a:off x="5982234" y="4924733"/>
            <a:ext cx="2020714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en-US" altLang="ko-KR" sz="11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cs typeface="Arial" pitchFamily="34" charset="0"/>
              </a:rPr>
              <a:t>HDFS </a:t>
            </a:r>
            <a:r>
              <a:rPr kumimoji="1" lang="ko-KR" altLang="en-US" sz="11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cs typeface="Arial" pitchFamily="34" charset="0"/>
              </a:rPr>
              <a:t>대비 </a:t>
            </a:r>
            <a:r>
              <a:rPr kumimoji="1" lang="en-US" altLang="ko-KR" sz="1100" b="1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cs typeface="Arial" pitchFamily="34" charset="0"/>
              </a:rPr>
              <a:t>AionDisk</a:t>
            </a:r>
            <a:r>
              <a:rPr kumimoji="1" lang="en-US" altLang="ko-KR" sz="11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cs typeface="Arial" pitchFamily="34" charset="0"/>
              </a:rPr>
              <a:t> </a:t>
            </a:r>
            <a:r>
              <a:rPr kumimoji="1" lang="ko-KR" altLang="en-US" sz="11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ea"/>
                <a:cs typeface="Arial" pitchFamily="34" charset="0"/>
              </a:rPr>
              <a:t>강점</a:t>
            </a:r>
            <a:endParaRPr kumimoji="1" lang="en-US" altLang="ko-KR" sz="11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+mj-ea"/>
              <a:cs typeface="Arial" pitchFamily="34" charset="0"/>
            </a:endParaRPr>
          </a:p>
        </p:txBody>
      </p:sp>
      <p:sp>
        <p:nvSpPr>
          <p:cNvPr id="258" name="직사각형 257"/>
          <p:cNvSpPr/>
          <p:nvPr/>
        </p:nvSpPr>
        <p:spPr>
          <a:xfrm>
            <a:off x="5963380" y="5189980"/>
            <a:ext cx="2944950" cy="1192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메타데이터의 이중화를 </a:t>
            </a:r>
            <a:r>
              <a:rPr kumimoji="1"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통한 안정성을 </a:t>
            </a:r>
            <a:endParaRPr kumimoji="1"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  </a:t>
            </a: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기반으로</a:t>
            </a:r>
            <a:r>
              <a:rPr kumimoji="1"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kumimoji="1"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cs typeface="Arial" pitchFamily="34" charset="0"/>
              </a:rPr>
              <a:t>빅데이터</a:t>
            </a: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cs typeface="Arial" pitchFamily="34" charset="0"/>
              </a:rPr>
              <a:t> </a:t>
            </a:r>
            <a:r>
              <a:rPr kumimoji="1"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cs typeface="Arial" pitchFamily="34" charset="0"/>
              </a:rPr>
              <a:t>장기 저장 및 분석을 </a:t>
            </a:r>
            <a:endParaRPr kumimoji="1"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cs typeface="Arial" pitchFamily="34" charset="0"/>
            </a:endParaRPr>
          </a:p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en-US" altLang="ko-K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cs typeface="Arial" pitchFamily="34" charset="0"/>
              </a:rPr>
              <a:t> </a:t>
            </a:r>
            <a:r>
              <a:rPr kumimoji="1"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cs typeface="Arial" pitchFamily="34" charset="0"/>
              </a:rPr>
              <a:t>   </a:t>
            </a: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cs typeface="Arial" pitchFamily="34" charset="0"/>
              </a:rPr>
              <a:t>단일 </a:t>
            </a:r>
            <a:r>
              <a:rPr kumimoji="1"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cs typeface="Arial" pitchFamily="34" charset="0"/>
              </a:rPr>
              <a:t>스토리지에서</a:t>
            </a: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cs typeface="Arial" pitchFamily="34" charset="0"/>
              </a:rPr>
              <a:t>  처리</a:t>
            </a:r>
            <a:endParaRPr kumimoji="1"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cs typeface="Arial" pitchFamily="34" charset="0"/>
            </a:endParaRPr>
          </a:p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고성능의 </a:t>
            </a:r>
            <a:r>
              <a:rPr kumimoji="1" lang="ko-KR" altLang="en-US" sz="1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빅데이터</a:t>
            </a: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입출력 성능</a:t>
            </a:r>
            <a:endParaRPr kumimoji="1"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  <a:p>
            <a:pPr lvl="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    (Sequential I/O </a:t>
            </a: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및 </a:t>
            </a:r>
            <a:r>
              <a:rPr kumimoji="1"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Random I/O)</a:t>
            </a:r>
          </a:p>
          <a:p>
            <a:pPr marL="171450" lvl="0" indent="-171450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kumimoji="1" lang="en-US" altLang="ko-K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POSIX API  </a:t>
            </a:r>
            <a:r>
              <a:rPr kumimoji="1" lang="ko-KR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호</a:t>
            </a:r>
            <a:r>
              <a:rPr kumimoji="1" lang="ko-KR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itchFamily="34" charset="0"/>
              </a:rPr>
              <a:t>환</a:t>
            </a:r>
            <a:endParaRPr kumimoji="1" lang="en-US" altLang="ko-KR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727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 </a:t>
            </a:r>
            <a:r>
              <a:rPr lang="ko-KR" altLang="en-US" dirty="0" err="1" smtClean="0"/>
              <a:t>레퍼런스</a:t>
            </a:r>
            <a:r>
              <a:rPr lang="ko-KR" altLang="en-US" dirty="0" smtClean="0"/>
              <a:t> 사이트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12</a:t>
            </a:fld>
            <a:r>
              <a:rPr lang="en-US" smtClean="0"/>
              <a:t> </a:t>
            </a:r>
            <a:endParaRPr lang="en-US" dirty="0"/>
          </a:p>
        </p:txBody>
      </p:sp>
      <p:graphicFrame>
        <p:nvGraphicFramePr>
          <p:cNvPr id="17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629571"/>
              </p:ext>
            </p:extLst>
          </p:nvPr>
        </p:nvGraphicFramePr>
        <p:xfrm>
          <a:off x="628344" y="1256888"/>
          <a:ext cx="8116161" cy="500828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68481"/>
                <a:gridCol w="1168923"/>
                <a:gridCol w="2300141"/>
                <a:gridCol w="791851"/>
                <a:gridCol w="546755"/>
                <a:gridCol w="2240010"/>
              </a:tblGrid>
              <a:tr h="217799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 err="1" smtClean="0">
                          <a:solidFill>
                            <a:srgbClr val="00C057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업체명</a:t>
                      </a:r>
                      <a:endParaRPr lang="ko-KR" altLang="en-US" sz="1100" b="1" kern="1200" dirty="0">
                        <a:solidFill>
                          <a:srgbClr val="00C057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C057"/>
                          </a:solidFill>
                          <a:effectLst/>
                          <a:latin typeface="+mj-ea"/>
                          <a:ea typeface="+mj-ea"/>
                        </a:rPr>
                        <a:t>업체설명</a:t>
                      </a:r>
                      <a:endParaRPr lang="ko-KR" altLang="en-US" sz="1100" dirty="0">
                        <a:solidFill>
                          <a:srgbClr val="00C057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C057"/>
                          </a:solidFill>
                          <a:effectLst/>
                          <a:latin typeface="+mj-ea"/>
                          <a:ea typeface="+mj-ea"/>
                        </a:rPr>
                        <a:t>기간</a:t>
                      </a:r>
                      <a:endParaRPr lang="ko-KR" altLang="en-US" sz="1100" dirty="0">
                        <a:solidFill>
                          <a:srgbClr val="00C057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C057"/>
                          </a:solidFill>
                          <a:effectLst/>
                          <a:latin typeface="+mj-ea"/>
                          <a:ea typeface="+mj-ea"/>
                        </a:rPr>
                        <a:t>규모</a:t>
                      </a:r>
                      <a:endParaRPr lang="ko-KR" altLang="en-US" sz="1100" dirty="0">
                        <a:solidFill>
                          <a:srgbClr val="00C057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solidFill>
                            <a:srgbClr val="00C057"/>
                          </a:solidFill>
                          <a:effectLst/>
                          <a:latin typeface="+mj-ea"/>
                          <a:ea typeface="+mj-ea"/>
                        </a:rPr>
                        <a:t>도입 활용 내용</a:t>
                      </a:r>
                      <a:endParaRPr lang="ko-KR" altLang="en-US" sz="1100" dirty="0">
                        <a:solidFill>
                          <a:srgbClr val="00C057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12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1050" dirty="0" smtClean="0">
                          <a:latin typeface="+mj-ea"/>
                          <a:ea typeface="+mj-ea"/>
                        </a:rPr>
                        <a:t>LG</a:t>
                      </a:r>
                      <a:r>
                        <a:rPr lang="ko-KR" altLang="ko-KR" sz="1050" dirty="0" err="1" smtClean="0">
                          <a:latin typeface="+mj-ea"/>
                          <a:ea typeface="+mj-ea"/>
                        </a:rPr>
                        <a:t>유플러스</a:t>
                      </a:r>
                      <a:endParaRPr lang="ko-KR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-84138" algn="l"/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국내 3위 이동통신사 (7백만 고객)</a:t>
                      </a:r>
                    </a:p>
                    <a:p>
                      <a:pPr marL="84138" indent="-84138" algn="l"/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사용자 </a:t>
                      </a:r>
                      <a:r>
                        <a:rPr lang="ko-KR" altLang="ko-KR" sz="10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수천만명의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 개인 </a:t>
                      </a:r>
                      <a:r>
                        <a:rPr lang="ko-KR" altLang="ko-KR" sz="10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클라우드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 저장소 서비스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2011.10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~ 201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4</a:t>
                      </a: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12</a:t>
                      </a:r>
                      <a:endParaRPr lang="ko-KR" altLang="ko-KR" sz="9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30PB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+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2PB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천만명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규모의 </a:t>
                      </a:r>
                      <a:r>
                        <a:rPr lang="en-US" altLang="ko-KR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U+</a:t>
                      </a:r>
                      <a:r>
                        <a:rPr lang="en-US" altLang="ko-KR" sz="1000" b="1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Box</a:t>
                      </a:r>
                      <a:r>
                        <a:rPr lang="en-US" altLang="ko-KR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서비스</a:t>
                      </a:r>
                      <a:endParaRPr lang="en-US" altLang="ko-KR" sz="10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13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만명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규모의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웹하드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서비스</a:t>
                      </a:r>
                      <a:endParaRPr lang="en-US" altLang="ko-KR" sz="1000" b="1" kern="1200" baseline="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UCFS</a:t>
                      </a:r>
                      <a:r>
                        <a:rPr lang="en-US" altLang="ko-KR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운영관리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(UCFS</a:t>
                      </a:r>
                      <a:r>
                        <a:rPr lang="en-US" altLang="ko-KR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SM)</a:t>
                      </a:r>
                      <a:endParaRPr lang="en-US" altLang="ko-KR" sz="1000" b="1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74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50" dirty="0" smtClean="0">
                          <a:latin typeface="+mj-ea"/>
                          <a:ea typeface="+mj-ea"/>
                        </a:rPr>
                        <a:t>MBC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한국 3대 공중파 방송사 중 하나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2013.1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30TB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방송용 대용량 데이터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아카이빙</a:t>
                      </a:r>
                      <a:endParaRPr lang="en-US" altLang="ko-KR" sz="10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 (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방송 관련 영상 파일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800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12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한국전자통신</a:t>
                      </a:r>
                      <a:endParaRPr lang="en-US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연구원</a:t>
                      </a:r>
                      <a:endParaRPr lang="en-US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정부 산하 연구소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2012.3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~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2014.2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416TB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사내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프라이빗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클라우드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서비스용 통합 스토리지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(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문서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/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이미지 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/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영상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8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운영관리 지원</a:t>
                      </a:r>
                      <a:endParaRPr lang="en-US" altLang="ko-KR" sz="1000" kern="1200" dirty="0" smtClean="0">
                        <a:solidFill>
                          <a:srgbClr val="00C057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5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㈜</a:t>
                      </a:r>
                      <a:r>
                        <a:rPr lang="ko-KR" altLang="ko-KR" sz="105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엔써즈</a:t>
                      </a:r>
                      <a:endParaRPr lang="ko-KR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이미지 관련 솔루션 및 서비스 업체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2012.9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175TB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이미지 기반 영상 검색 및 공유 인터넷 서비스의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컨텐츠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저장</a:t>
                      </a:r>
                      <a:endParaRPr lang="en-US" altLang="ko-KR" sz="10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 (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대규모 영상 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/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이미지 파일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800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12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105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솔트룩스</a:t>
                      </a:r>
                      <a:endParaRPr lang="ko-KR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시맨틱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 검색 엔진 및 </a:t>
                      </a:r>
                      <a:r>
                        <a:rPr lang="ko-KR" altLang="ko-KR" sz="10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빅데이터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 인공지능 솔루션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제공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  <a:sym typeface="Calibri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소셜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매거진 서비스 업체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2013.1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100TB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소셜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매거진 </a:t>
                      </a:r>
                      <a:r>
                        <a:rPr lang="ko-KR" altLang="en-US" sz="1000" b="1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모바일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서비스의 </a:t>
                      </a:r>
                      <a:r>
                        <a:rPr lang="ko-KR" altLang="en-US" sz="1000" b="1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컨텐츠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저장</a:t>
                      </a:r>
                      <a:endParaRPr lang="en-US" altLang="ko-KR" sz="1000" b="1" kern="1200" baseline="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 (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대규모 이미지 파일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800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59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한국원자력안전</a:t>
                      </a:r>
                      <a:endParaRPr lang="en-US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기술원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Korea Institute of Nuclear Safety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2013.8 /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2013.11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72TB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84138" algn="l"/>
                        </a:tabLst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기상정보 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파일</a:t>
                      </a:r>
                      <a:r>
                        <a:rPr lang="en-US" altLang="ko-KR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/ 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발전소 설비 로그 파일의 </a:t>
                      </a:r>
                      <a:r>
                        <a:rPr lang="ko-KR" altLang="en-US" sz="1000" b="1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아카이빙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endParaRPr lang="en-US" altLang="ko-KR" sz="1000" b="1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1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9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국방지형정보단</a:t>
                      </a:r>
                      <a:endParaRPr lang="en-US" altLang="ko-KR" sz="900" b="1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ko-KR" sz="105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국방지형정보단</a:t>
                      </a:r>
                      <a:endParaRPr lang="en-US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Geospatial Information Agency of Korea Defense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2013.12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72TB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GIS</a:t>
                      </a:r>
                      <a:r>
                        <a:rPr lang="en-US" altLang="ko-KR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데이터 </a:t>
                      </a:r>
                      <a:r>
                        <a:rPr lang="ko-KR" altLang="en-US" sz="1000" b="1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아카이빙</a:t>
                      </a:r>
                      <a:endParaRPr lang="en-US" altLang="ko-KR" sz="1000" b="1" kern="1200" baseline="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 (</a:t>
                      </a:r>
                      <a:r>
                        <a:rPr lang="ko-KR" altLang="en-US" sz="800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고용량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GIS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데이터 파일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800" kern="1200" dirty="0" smtClean="0">
                        <a:solidFill>
                          <a:srgbClr val="00C057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12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ko-KR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SK</a:t>
                      </a:r>
                      <a:r>
                        <a:rPr lang="ko-KR" altLang="ko-KR" sz="105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플래닛</a:t>
                      </a:r>
                      <a:endParaRPr lang="ko-KR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국내 1위 이동통신사의 자회사</a:t>
                      </a:r>
                    </a:p>
                    <a:p>
                      <a:pPr marL="84138" indent="-84138" algn="l"/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디지털 </a:t>
                      </a:r>
                      <a:r>
                        <a:rPr lang="ko-KR" altLang="ko-KR" sz="10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콘텐츠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 사업과 통합 </a:t>
                      </a:r>
                      <a:r>
                        <a:rPr lang="ko-KR" altLang="ko-KR" sz="10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커머스</a:t>
                      </a:r>
                      <a:r>
                        <a:rPr lang="ko-KR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  <a:sym typeface="Calibri" pitchFamily="34" charset="0"/>
                        </a:rPr>
                        <a:t> 사업, 광고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2013.12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126TB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8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연간</a:t>
                      </a:r>
                      <a:endParaRPr lang="en-US" altLang="ko-KR" sz="8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8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60TB)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GIS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데이터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아카이빙</a:t>
                      </a:r>
                      <a:endParaRPr lang="en-US" altLang="ko-KR" sz="1000" b="1" kern="1200" baseline="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 (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고해상도 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GIS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이미지 파일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800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1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5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제이씨스퀘어</a:t>
                      </a:r>
                      <a:endParaRPr lang="en-US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lvl="0" indent="-84138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NFC(RFID)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칩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모듈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,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안드로이드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어플리케이션 및 서비스 개발 업체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2014.1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18TB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사내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  <a:cs typeface="+mn-cs"/>
                          <a:sym typeface="Calibri" pitchFamily="34" charset="0"/>
                        </a:rPr>
                        <a:t>∙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외 업무용 통합 스토리지</a:t>
                      </a:r>
                      <a:endParaRPr lang="en-US" altLang="ko-KR" sz="10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 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(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업무용 문서 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/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이미지 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/ </a:t>
                      </a:r>
                      <a:r>
                        <a:rPr lang="ko-KR" altLang="en-US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영상 파일</a:t>
                      </a:r>
                      <a:r>
                        <a:rPr lang="en-US" altLang="ko-KR" sz="8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1000" kern="1200" dirty="0" smtClean="0">
                        <a:solidFill>
                          <a:srgbClr val="00C057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1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50" kern="1200" dirty="0" err="1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텔코웨어</a:t>
                      </a:r>
                      <a:r>
                        <a:rPr lang="ko-KR" altLang="en-US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㈜</a:t>
                      </a:r>
                      <a:endParaRPr lang="ko-KR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유무선 통신 솔루션 기업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2014.8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540TB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</a:t>
                      </a:r>
                      <a:r>
                        <a:rPr lang="en-US" altLang="ko-KR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SKT </a:t>
                      </a:r>
                      <a:r>
                        <a:rPr lang="ko-KR" altLang="en-US" sz="1000" b="1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모바일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서비스용 </a:t>
                      </a:r>
                      <a:r>
                        <a:rPr lang="ko-KR" altLang="en-US" sz="1000" b="1" kern="1200" baseline="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컨텐츠</a:t>
                      </a:r>
                      <a:r>
                        <a:rPr lang="ko-KR" altLang="en-US" sz="1000" b="1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가공 및 캐시 스토리지</a:t>
                      </a:r>
                      <a:endParaRPr lang="en-US" altLang="ko-KR" sz="10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1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KNN</a:t>
                      </a:r>
                      <a:endParaRPr lang="ko-KR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부산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/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경남지역 방송사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2014.8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300TB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방송용 대용량 데이터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아카이빙</a:t>
                      </a:r>
                      <a:endParaRPr lang="en-US" altLang="ko-KR" sz="10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 (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방송 관련 영상 파일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10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31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 smtClean="0"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5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대구방송</a:t>
                      </a:r>
                      <a:endParaRPr lang="en-US" altLang="ko-KR" sz="105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lvl="0" indent="-84138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대구광역시 및 경북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지역 방송사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9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2014.10</a:t>
                      </a:r>
                      <a:r>
                        <a:rPr lang="en-US" altLang="ko-KR" sz="9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9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예정</a:t>
                      </a:r>
                      <a:endParaRPr lang="en-US" altLang="ko-KR" sz="9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120TB</a:t>
                      </a: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방송용 대용량 데이터 </a:t>
                      </a:r>
                      <a:r>
                        <a:rPr lang="ko-KR" altLang="en-US" sz="1000" b="1" kern="1200" dirty="0" err="1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아카이빙</a:t>
                      </a:r>
                      <a:endParaRPr lang="en-US" altLang="ko-KR" sz="1000" b="1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 (</a:t>
                      </a:r>
                      <a:r>
                        <a:rPr lang="ko-KR" altLang="en-US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방송 관련 영상 파일</a:t>
                      </a:r>
                      <a:r>
                        <a:rPr lang="en-US" altLang="ko-KR" sz="8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)</a:t>
                      </a:r>
                      <a:endParaRPr lang="en-US" altLang="ko-KR" sz="800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68" y="4976967"/>
            <a:ext cx="807478" cy="24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3" y="1650999"/>
            <a:ext cx="849688" cy="23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16" y="2014668"/>
            <a:ext cx="685827" cy="20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40" y="2395996"/>
            <a:ext cx="766335" cy="26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62" y="2860609"/>
            <a:ext cx="742386" cy="277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79" y="3381626"/>
            <a:ext cx="805462" cy="23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그룹 24"/>
          <p:cNvGrpSpPr/>
          <p:nvPr/>
        </p:nvGrpSpPr>
        <p:grpSpPr>
          <a:xfrm>
            <a:off x="754132" y="3765045"/>
            <a:ext cx="855156" cy="271590"/>
            <a:chOff x="460413" y="4203241"/>
            <a:chExt cx="1149755" cy="346002"/>
          </a:xfrm>
        </p:grpSpPr>
        <p:sp>
          <p:nvSpPr>
            <p:cNvPr id="26" name="직사각형 25"/>
            <p:cNvSpPr/>
            <p:nvPr/>
          </p:nvSpPr>
          <p:spPr>
            <a:xfrm>
              <a:off x="460413" y="4203241"/>
              <a:ext cx="1149755" cy="34600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7" name="Picture 10" descr="한국원자력안전기술원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363" y="4257467"/>
              <a:ext cx="1089712" cy="21736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" name="Picture 2" descr="SK plane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51" y="4500386"/>
            <a:ext cx="732798" cy="36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42" y="5296917"/>
            <a:ext cx="958129" cy="27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31" y="5642245"/>
            <a:ext cx="642804" cy="2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Users\js_u2n_imac\Desktop\v2.1 작업\자료\TBC_LOGO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03" y="5974382"/>
            <a:ext cx="406604" cy="2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44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344" y="536636"/>
            <a:ext cx="8495109" cy="643620"/>
          </a:xfrm>
        </p:spPr>
        <p:txBody>
          <a:bodyPr/>
          <a:lstStyle/>
          <a:p>
            <a:r>
              <a:rPr lang="en-US" altLang="ko-KR" dirty="0" smtClean="0"/>
              <a:t>Use Cases - </a:t>
            </a:r>
            <a:r>
              <a:rPr lang="ko-KR" altLang="en-US" dirty="0" smtClean="0"/>
              <a:t>인터넷 서비스 부문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dirty="0" smtClean="0"/>
              <a:t>대규모 </a:t>
            </a:r>
            <a:r>
              <a:rPr lang="en-US" altLang="ko-KR" dirty="0" smtClean="0"/>
              <a:t>/ </a:t>
            </a:r>
            <a:r>
              <a:rPr lang="ko-KR" altLang="en-US" dirty="0" smtClean="0"/>
              <a:t>대용량 데이터의 저장 및 서비스 제공을 위한 </a:t>
            </a:r>
            <a:r>
              <a:rPr lang="en-US" altLang="ko-KR" dirty="0" smtClean="0"/>
              <a:t>Cloud Storage</a:t>
            </a:r>
            <a:r>
              <a:rPr lang="ko-KR" altLang="en-US" dirty="0" smtClean="0"/>
              <a:t>로 활용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13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637000" y="1625922"/>
            <a:ext cx="1028171" cy="328758"/>
          </a:xfrm>
          <a:prstGeom prst="roundRect">
            <a:avLst/>
          </a:prstGeom>
          <a:solidFill>
            <a:srgbClr val="00C0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Advantage</a:t>
            </a:r>
            <a:endParaRPr lang="ko-KR" altLang="en-US" sz="1200" b="1" dirty="0">
              <a:latin typeface="+mj-ea"/>
              <a:ea typeface="+mj-ea"/>
            </a:endParaRPr>
          </a:p>
        </p:txBody>
      </p:sp>
      <p:cxnSp>
        <p:nvCxnSpPr>
          <p:cNvPr id="9" name="직선 연결선 8"/>
          <p:cNvCxnSpPr>
            <a:stCxn id="7" idx="3"/>
          </p:cNvCxnSpPr>
          <p:nvPr/>
        </p:nvCxnSpPr>
        <p:spPr>
          <a:xfrm>
            <a:off x="1665171" y="1790301"/>
            <a:ext cx="6583680" cy="0"/>
          </a:xfrm>
          <a:prstGeom prst="line">
            <a:avLst/>
          </a:prstGeom>
          <a:ln>
            <a:solidFill>
              <a:srgbClr val="00C0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1974915" y="1625922"/>
            <a:ext cx="1437588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용량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성능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j-ea"/>
                <a:ea typeface="+mj-ea"/>
              </a:rPr>
              <a:t>확장성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561698" y="1625922"/>
            <a:ext cx="1453854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latin typeface="+mj-ea"/>
              </a:rPr>
              <a:t>서비스 </a:t>
            </a:r>
            <a:r>
              <a:rPr lang="ko-KR" altLang="en-US" sz="1200" b="1" dirty="0" err="1">
                <a:solidFill>
                  <a:schemeClr val="tx1"/>
                </a:solidFill>
                <a:latin typeface="+mj-ea"/>
              </a:rPr>
              <a:t>무중단</a:t>
            </a:r>
            <a:r>
              <a:rPr lang="ko-KR" altLang="en-US" sz="1200" b="1" dirty="0">
                <a:solidFill>
                  <a:schemeClr val="tx1"/>
                </a:solidFill>
                <a:latin typeface="+mj-ea"/>
              </a:rPr>
              <a:t> 확장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131558" y="1625922"/>
            <a:ext cx="1431289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합리적인 비용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37000" y="2203440"/>
            <a:ext cx="1028171" cy="328758"/>
          </a:xfrm>
          <a:prstGeom prst="roundRect">
            <a:avLst/>
          </a:prstGeom>
          <a:solidFill>
            <a:srgbClr val="00C0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j-ea"/>
                <a:ea typeface="+mj-ea"/>
              </a:rPr>
              <a:t>사례</a:t>
            </a:r>
            <a:endParaRPr lang="ko-KR" altLang="en-US" sz="1200" b="1" dirty="0">
              <a:latin typeface="+mj-ea"/>
              <a:ea typeface="+mj-ea"/>
            </a:endParaRPr>
          </a:p>
        </p:txBody>
      </p:sp>
      <p:cxnSp>
        <p:nvCxnSpPr>
          <p:cNvPr id="17" name="직선 연결선 16"/>
          <p:cNvCxnSpPr>
            <a:stCxn id="16" idx="3"/>
          </p:cNvCxnSpPr>
          <p:nvPr/>
        </p:nvCxnSpPr>
        <p:spPr>
          <a:xfrm>
            <a:off x="1665171" y="2367819"/>
            <a:ext cx="6583680" cy="0"/>
          </a:xfrm>
          <a:prstGeom prst="line">
            <a:avLst/>
          </a:prstGeom>
          <a:ln>
            <a:solidFill>
              <a:srgbClr val="00C0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모서리가 둥근 직사각형 17"/>
          <p:cNvSpPr/>
          <p:nvPr/>
        </p:nvSpPr>
        <p:spPr>
          <a:xfrm>
            <a:off x="1974915" y="2193052"/>
            <a:ext cx="2240950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200" b="1" dirty="0" err="1" smtClean="0">
                <a:solidFill>
                  <a:schemeClr val="tx1"/>
                </a:solidFill>
                <a:latin typeface="+mj-ea"/>
                <a:ea typeface="+mj-ea"/>
              </a:rPr>
              <a:t>U+Box</a:t>
            </a:r>
            <a:r>
              <a:rPr lang="en-US" altLang="ko-KR" sz="1200" b="1" dirty="0" smtClean="0">
                <a:solidFill>
                  <a:schemeClr val="tx1"/>
                </a:solidFill>
                <a:latin typeface="+mj-ea"/>
                <a:ea typeface="+mj-ea"/>
              </a:rPr>
              <a:t> /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j-ea"/>
                <a:ea typeface="+mj-ea"/>
              </a:rPr>
              <a:t>웹하드</a:t>
            </a:r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656319" y="2193052"/>
            <a:ext cx="1207156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032" name="Picture 8" descr="http://www.techreleased.com/wp-content/uploads/2012/11/LG-Upl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66" y="2230284"/>
            <a:ext cx="781260" cy="27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모서리가 둥근 직사각형 23"/>
          <p:cNvSpPr/>
          <p:nvPr/>
        </p:nvSpPr>
        <p:spPr>
          <a:xfrm>
            <a:off x="6739419" y="1625922"/>
            <a:ext cx="1509432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 b="1" dirty="0" err="1" smtClean="0">
                <a:solidFill>
                  <a:schemeClr val="tx1"/>
                </a:solidFill>
                <a:latin typeface="+mj-ea"/>
                <a:ea typeface="+mj-ea"/>
              </a:rPr>
              <a:t>Peta</a:t>
            </a:r>
            <a:r>
              <a:rPr lang="ko-KR" altLang="en-US" sz="1200" b="1" dirty="0" smtClean="0">
                <a:solidFill>
                  <a:schemeClr val="tx1"/>
                </a:solidFill>
                <a:latin typeface="+mj-ea"/>
                <a:ea typeface="+mj-ea"/>
              </a:rPr>
              <a:t>급 볼륨 지원</a:t>
            </a:r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364" y="2230284"/>
            <a:ext cx="735233" cy="27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모서리가 둥근 직사각형 26"/>
          <p:cNvSpPr/>
          <p:nvPr/>
        </p:nvSpPr>
        <p:spPr>
          <a:xfrm>
            <a:off x="6267819" y="2193052"/>
            <a:ext cx="1207156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527" y="2237506"/>
            <a:ext cx="900518" cy="26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724845" y="2837468"/>
            <a:ext cx="3642301" cy="3458622"/>
          </a:xfrm>
          <a:prstGeom prst="roundRect">
            <a:avLst>
              <a:gd name="adj" fmla="val 4402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4682157" y="2837468"/>
            <a:ext cx="3642301" cy="3458622"/>
          </a:xfrm>
          <a:prstGeom prst="roundRect">
            <a:avLst>
              <a:gd name="adj" fmla="val 4402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49" y="2926812"/>
            <a:ext cx="785722" cy="29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88" y="2941257"/>
            <a:ext cx="939740" cy="2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889005" y="3320767"/>
            <a:ext cx="34781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200" dirty="0" err="1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웹브라우저를</a:t>
            </a:r>
            <a:r>
              <a:rPr lang="ko-KR" altLang="en-US" sz="1200" dirty="0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 통한 </a:t>
            </a:r>
            <a:r>
              <a:rPr lang="ko-KR" altLang="en-US" sz="1200" b="1" dirty="0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이미지 </a:t>
            </a:r>
            <a:r>
              <a:rPr lang="ko-KR" altLang="en-US" sz="1200" b="1" dirty="0">
                <a:solidFill>
                  <a:srgbClr val="00BC00"/>
                </a:solidFill>
                <a:latin typeface="+mj-ea"/>
                <a:sym typeface="Calibri" pitchFamily="34" charset="0"/>
              </a:rPr>
              <a:t>기반 영상 검색 및 공유 </a:t>
            </a:r>
            <a:r>
              <a:rPr lang="ko-KR" altLang="en-US" sz="1200" b="1" dirty="0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인터넷 서비스</a:t>
            </a:r>
            <a:r>
              <a:rPr lang="en-US" altLang="ko-KR" sz="1200" b="1" dirty="0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(</a:t>
            </a:r>
            <a:r>
              <a:rPr lang="ko-KR" altLang="en-US" sz="1200" b="1" dirty="0" err="1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이미디오</a:t>
            </a:r>
            <a:r>
              <a:rPr lang="en-US" altLang="ko-KR" sz="1200" b="1" dirty="0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, </a:t>
            </a:r>
            <a:r>
              <a:rPr lang="en-US" altLang="ko-KR" sz="1200" b="1" dirty="0" err="1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imideo</a:t>
            </a:r>
            <a:r>
              <a:rPr lang="en-US" altLang="ko-KR" sz="1200" b="1" dirty="0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)</a:t>
            </a:r>
            <a:r>
              <a:rPr lang="ko-KR" altLang="en-US" sz="1200" b="1" dirty="0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의 대규모 </a:t>
            </a:r>
            <a:r>
              <a:rPr lang="ko-KR" altLang="en-US" sz="1200" b="1" dirty="0" err="1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컨텐츠</a:t>
            </a:r>
            <a:r>
              <a:rPr lang="ko-KR" altLang="en-US" sz="1200" b="1" dirty="0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 </a:t>
            </a:r>
            <a:r>
              <a:rPr lang="ko-KR" altLang="en-US" sz="1200" b="1" dirty="0">
                <a:solidFill>
                  <a:srgbClr val="00BC00"/>
                </a:solidFill>
                <a:latin typeface="+mj-ea"/>
                <a:sym typeface="Calibri" pitchFamily="34" charset="0"/>
              </a:rPr>
              <a:t>저장</a:t>
            </a:r>
            <a:endParaRPr lang="en-US" altLang="ko-KR" sz="1200" b="1" dirty="0">
              <a:solidFill>
                <a:srgbClr val="00BC00"/>
              </a:solidFill>
              <a:latin typeface="+mj-ea"/>
            </a:endParaRPr>
          </a:p>
        </p:txBody>
      </p:sp>
      <p:pic>
        <p:nvPicPr>
          <p:cNvPr id="2054" name="Picture 6" descr="http://static.image2play.com/web/obt/img/img_howto0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78" y="4132910"/>
            <a:ext cx="1697414" cy="136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112" y="4989700"/>
            <a:ext cx="2255577" cy="110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아래로 구부러진 화살표 2"/>
          <p:cNvSpPr/>
          <p:nvPr/>
        </p:nvSpPr>
        <p:spPr>
          <a:xfrm rot="4141636">
            <a:off x="2130608" y="4686954"/>
            <a:ext cx="637571" cy="385387"/>
          </a:xfrm>
          <a:prstGeom prst="curvedDownArrow">
            <a:avLst/>
          </a:prstGeom>
          <a:solidFill>
            <a:srgbClr val="47FF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원통 11"/>
          <p:cNvSpPr/>
          <p:nvPr/>
        </p:nvSpPr>
        <p:spPr>
          <a:xfrm>
            <a:off x="3674842" y="2926812"/>
            <a:ext cx="535694" cy="380608"/>
          </a:xfrm>
          <a:prstGeom prst="can">
            <a:avLst/>
          </a:prstGeom>
          <a:solidFill>
            <a:srgbClr val="00C057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 smtClean="0"/>
              <a:t>108TB</a:t>
            </a:r>
            <a:endParaRPr lang="ko-KR" altLang="en-US" sz="1400" b="1" dirty="0"/>
          </a:p>
        </p:txBody>
      </p:sp>
      <p:sp>
        <p:nvSpPr>
          <p:cNvPr id="32" name="직사각형 31"/>
          <p:cNvSpPr/>
          <p:nvPr/>
        </p:nvSpPr>
        <p:spPr>
          <a:xfrm>
            <a:off x="4803388" y="3301913"/>
            <a:ext cx="34781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200" dirty="0" err="1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모바일</a:t>
            </a:r>
            <a:r>
              <a:rPr lang="ko-KR" altLang="en-US" sz="1200" dirty="0">
                <a:solidFill>
                  <a:schemeClr val="dk1"/>
                </a:solidFill>
                <a:latin typeface="+mj-ea"/>
                <a:sym typeface="Calibri" pitchFamily="34" charset="0"/>
              </a:rPr>
              <a:t> </a:t>
            </a:r>
            <a:r>
              <a:rPr lang="ko-KR" altLang="en-US" sz="1200" dirty="0" err="1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디바이스을</a:t>
            </a:r>
            <a:r>
              <a:rPr lang="ko-KR" altLang="en-US" sz="1200" dirty="0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 이용하는 대규모 이용자를 </a:t>
            </a:r>
            <a:r>
              <a:rPr lang="ko-KR" altLang="en-US" sz="1200" dirty="0" err="1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대상으로한</a:t>
            </a:r>
            <a:r>
              <a:rPr lang="ko-KR" altLang="en-US" sz="1200" dirty="0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 인터넷 </a:t>
            </a:r>
            <a:r>
              <a:rPr lang="ko-KR" altLang="en-US" sz="1200" dirty="0" err="1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컨텐츠의</a:t>
            </a:r>
            <a:r>
              <a:rPr lang="ko-KR" altLang="en-US" sz="1200" dirty="0" smtClean="0">
                <a:solidFill>
                  <a:schemeClr val="dk1"/>
                </a:solidFill>
                <a:latin typeface="+mj-ea"/>
                <a:sym typeface="Calibri" pitchFamily="34" charset="0"/>
              </a:rPr>
              <a:t> 접근 및 공유를 지원하는 </a:t>
            </a:r>
            <a:r>
              <a:rPr lang="ko-KR" altLang="en-US" sz="1200" b="1" dirty="0" err="1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소셜</a:t>
            </a:r>
            <a:r>
              <a:rPr lang="ko-KR" altLang="en-US" sz="1200" b="1" dirty="0" smtClean="0">
                <a:solidFill>
                  <a:srgbClr val="00BC00"/>
                </a:solidFill>
                <a:latin typeface="+mj-ea"/>
                <a:sym typeface="Calibri" pitchFamily="34" charset="0"/>
              </a:rPr>
              <a:t> 매거진 서비스를 위한 기반 스토리지로 활용</a:t>
            </a:r>
            <a:endParaRPr lang="en-US" altLang="ko-KR" sz="1200" b="1" dirty="0">
              <a:solidFill>
                <a:srgbClr val="00BC00"/>
              </a:solidFill>
              <a:latin typeface="+mj-ea"/>
            </a:endParaRPr>
          </a:p>
        </p:txBody>
      </p:sp>
      <p:sp>
        <p:nvSpPr>
          <p:cNvPr id="33" name="원통 32"/>
          <p:cNvSpPr/>
          <p:nvPr/>
        </p:nvSpPr>
        <p:spPr>
          <a:xfrm>
            <a:off x="7624673" y="2926812"/>
            <a:ext cx="535694" cy="380608"/>
          </a:xfrm>
          <a:prstGeom prst="can">
            <a:avLst/>
          </a:prstGeom>
          <a:solidFill>
            <a:srgbClr val="00C057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 smtClean="0"/>
              <a:t>100TB</a:t>
            </a:r>
            <a:endParaRPr lang="ko-KR" altLang="en-US" sz="1400" b="1" dirty="0"/>
          </a:p>
        </p:txBody>
      </p:sp>
      <p:pic>
        <p:nvPicPr>
          <p:cNvPr id="2062" name="Picture 14" descr="http://mockuphone.com/upload/ba171d2d7b7a22045b4849e05aef368e/ipadminiw/ipadmini_white_angle1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" t="28660" r="3858" b="24361"/>
          <a:stretch/>
        </p:blipFill>
        <p:spPr bwMode="auto">
          <a:xfrm>
            <a:off x="5114832" y="5140214"/>
            <a:ext cx="2003450" cy="102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saltlux.com/wp-content/uploads/2013/06/f2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465" y="4432382"/>
            <a:ext cx="959390" cy="127918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saltlux.com/wp-content/uploads/2013/06/f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966" y="4178045"/>
            <a:ext cx="923721" cy="123162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68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Use Cases </a:t>
            </a:r>
            <a:r>
              <a:rPr lang="en-US" altLang="ko-KR" dirty="0" smtClean="0"/>
              <a:t>- </a:t>
            </a:r>
            <a:r>
              <a:rPr lang="ko-KR" altLang="en-US" dirty="0"/>
              <a:t>인터넷 </a:t>
            </a:r>
            <a:r>
              <a:rPr lang="ko-KR" altLang="en-US" dirty="0" smtClean="0"/>
              <a:t>서비스 부문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ko-KR" dirty="0" smtClean="0"/>
              <a:t>LGU+ </a:t>
            </a:r>
            <a:r>
              <a:rPr lang="ko-KR" altLang="en-US" dirty="0" smtClean="0"/>
              <a:t>도입 및 활용 현황 </a:t>
            </a:r>
            <a:r>
              <a:rPr lang="en-US" altLang="ko-KR" dirty="0" smtClean="0"/>
              <a:t>(1/2) 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14</a:t>
            </a:fld>
            <a:r>
              <a:rPr lang="en-US" smtClean="0"/>
              <a:t> </a:t>
            </a:r>
            <a:endParaRPr lang="en-US" dirty="0"/>
          </a:p>
        </p:txBody>
      </p:sp>
      <p:graphicFrame>
        <p:nvGraphicFramePr>
          <p:cNvPr id="9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9956279"/>
              </p:ext>
            </p:extLst>
          </p:nvPr>
        </p:nvGraphicFramePr>
        <p:xfrm>
          <a:off x="684462" y="1804238"/>
          <a:ext cx="3633484" cy="16764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511508"/>
                <a:gridCol w="801754"/>
                <a:gridCol w="1320222"/>
              </a:tblGrid>
              <a:tr h="234776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내용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비고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6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스토리지 전체</a:t>
                      </a:r>
                      <a:r>
                        <a:rPr lang="ko-KR" altLang="en-US" sz="1000" baseline="0" dirty="0" smtClean="0">
                          <a:latin typeface="+mj-ea"/>
                          <a:ea typeface="+mj-ea"/>
                        </a:rPr>
                        <a:t> 용량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00C057"/>
                          </a:solidFill>
                          <a:latin typeface="+mj-ea"/>
                          <a:ea typeface="+mj-ea"/>
                        </a:rPr>
                        <a:t>30PB </a:t>
                      </a:r>
                      <a:r>
                        <a:rPr lang="ko-KR" altLang="en-US" sz="1000" b="1" dirty="0" smtClean="0">
                          <a:solidFill>
                            <a:srgbClr val="00C057"/>
                          </a:solidFill>
                          <a:latin typeface="+mj-ea"/>
                          <a:ea typeface="+mj-ea"/>
                        </a:rPr>
                        <a:t>이상</a:t>
                      </a:r>
                      <a:endParaRPr lang="ko-KR" altLang="ko-KR" sz="1000" b="1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-84138" algn="l"/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6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스토리지 </a:t>
                      </a:r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SET</a:t>
                      </a: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 수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9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6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단일 </a:t>
                      </a:r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SET </a:t>
                      </a: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최대 용량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약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10PB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6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스토리지 사용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일 </a:t>
                      </a:r>
                      <a:r>
                        <a:rPr lang="ko-KR" altLang="en-US" sz="1000" dirty="0" err="1" smtClean="0">
                          <a:latin typeface="+mj-ea"/>
                          <a:ea typeface="+mj-ea"/>
                        </a:rPr>
                        <a:t>증가량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00" b="1" dirty="0" smtClean="0">
                          <a:solidFill>
                            <a:srgbClr val="00C057"/>
                          </a:solidFill>
                          <a:latin typeface="+mj-ea"/>
                          <a:ea typeface="+mj-ea"/>
                        </a:rPr>
                        <a:t>평균 </a:t>
                      </a:r>
                      <a:r>
                        <a:rPr lang="en-US" altLang="ko-KR" sz="1000" b="1" dirty="0" smtClean="0">
                          <a:solidFill>
                            <a:srgbClr val="00C057"/>
                          </a:solidFill>
                          <a:latin typeface="+mj-ea"/>
                          <a:ea typeface="+mj-ea"/>
                        </a:rPr>
                        <a:t>30TB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대규모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이용자 파일 업로드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기존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SAN,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NAS 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데이터 이관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1" name="그룹 10"/>
          <p:cNvGrpSpPr/>
          <p:nvPr/>
        </p:nvGrpSpPr>
        <p:grpSpPr>
          <a:xfrm>
            <a:off x="2711543" y="3678318"/>
            <a:ext cx="5980612" cy="2444273"/>
            <a:chOff x="1428855" y="4039790"/>
            <a:chExt cx="5980612" cy="2444273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89"/>
            <a:stretch/>
          </p:blipFill>
          <p:spPr bwMode="auto">
            <a:xfrm>
              <a:off x="1866916" y="4039790"/>
              <a:ext cx="5542551" cy="21980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959258" y="6237841"/>
              <a:ext cx="21467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1 SET </a:t>
              </a:r>
              <a:r>
                <a:rPr lang="ko-KR" altLang="en-US" sz="1000" dirty="0" smtClean="0"/>
                <a:t>기준</a:t>
              </a:r>
              <a:r>
                <a:rPr lang="en-US" altLang="ko-KR" sz="1000" dirty="0" smtClean="0"/>
                <a:t> Data </a:t>
              </a:r>
              <a:r>
                <a:rPr lang="ko-KR" altLang="en-US" sz="1000" dirty="0" err="1" smtClean="0"/>
                <a:t>노드</a:t>
              </a:r>
              <a:r>
                <a:rPr lang="ko-KR" altLang="en-US" sz="1000" dirty="0" smtClean="0"/>
                <a:t> </a:t>
              </a:r>
              <a:r>
                <a:rPr lang="en-US" altLang="ko-KR" sz="1000" dirty="0" smtClean="0"/>
                <a:t>100</a:t>
              </a:r>
              <a:r>
                <a:rPr lang="ko-KR" altLang="en-US" sz="1000" dirty="0" smtClean="0"/>
                <a:t>개</a:t>
              </a:r>
              <a:r>
                <a:rPr lang="en-US" altLang="ko-KR" sz="1000" dirty="0" smtClean="0"/>
                <a:t>, </a:t>
              </a:r>
              <a:r>
                <a:rPr lang="ko-KR" altLang="en-US" sz="1000" dirty="0" smtClean="0"/>
                <a:t>약 </a:t>
              </a:r>
              <a:r>
                <a:rPr lang="en-US" altLang="ko-KR" sz="1000" dirty="0" smtClean="0"/>
                <a:t>10PB</a:t>
              </a:r>
              <a:endParaRPr lang="ko-KR" altLang="en-US" sz="1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28855" y="6237842"/>
              <a:ext cx="160172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/>
                <a:t>이용자 </a:t>
              </a:r>
              <a:r>
                <a:rPr lang="en-US" altLang="ko-KR" sz="1000" dirty="0" smtClean="0"/>
                <a:t>10,000,000</a:t>
              </a:r>
              <a:r>
                <a:rPr lang="ko-KR" altLang="en-US" sz="1000" dirty="0" smtClean="0"/>
                <a:t>명 이상</a:t>
              </a:r>
              <a:endParaRPr lang="ko-KR" altLang="en-US" sz="1000" dirty="0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3421930" y="5882326"/>
              <a:ext cx="537328" cy="122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2" name="내용 개체 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14874"/>
              </p:ext>
            </p:extLst>
          </p:nvPr>
        </p:nvGraphicFramePr>
        <p:xfrm>
          <a:off x="5009775" y="1804238"/>
          <a:ext cx="3633484" cy="16764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511508"/>
                <a:gridCol w="801754"/>
                <a:gridCol w="1320222"/>
              </a:tblGrid>
              <a:tr h="234776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내용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비고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6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스토리지 전체</a:t>
                      </a:r>
                      <a:r>
                        <a:rPr lang="ko-KR" altLang="en-US" sz="1000" baseline="0" dirty="0" smtClean="0">
                          <a:latin typeface="+mj-ea"/>
                          <a:ea typeface="+mj-ea"/>
                        </a:rPr>
                        <a:t> 용량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00C057"/>
                          </a:solidFill>
                          <a:latin typeface="+mj-ea"/>
                          <a:ea typeface="+mj-ea"/>
                        </a:rPr>
                        <a:t>2PB </a:t>
                      </a:r>
                      <a:r>
                        <a:rPr lang="ko-KR" altLang="en-US" sz="1000" b="1" dirty="0" smtClean="0">
                          <a:solidFill>
                            <a:srgbClr val="00C057"/>
                          </a:solidFill>
                          <a:latin typeface="+mj-ea"/>
                          <a:ea typeface="+mj-ea"/>
                        </a:rPr>
                        <a:t>이상</a:t>
                      </a:r>
                      <a:endParaRPr lang="ko-KR" altLang="ko-KR" sz="1000" b="1" dirty="0" smtClean="0">
                        <a:solidFill>
                          <a:srgbClr val="00C057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-84138" algn="l"/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6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스토리지 </a:t>
                      </a:r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SET</a:t>
                      </a: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 수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11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개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6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단일 </a:t>
                      </a:r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SET </a:t>
                      </a: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최대 용량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약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350TB</a:t>
                      </a: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68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스토리지 증설 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예정 규모</a:t>
                      </a:r>
                      <a:endParaRPr lang="en-US" altLang="ko-KR" sz="1000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00" dirty="0" smtClean="0">
                          <a:latin typeface="+mj-ea"/>
                          <a:ea typeface="+mj-ea"/>
                        </a:rPr>
                        <a:t>약 </a:t>
                      </a:r>
                      <a:r>
                        <a:rPr lang="en-US" altLang="ko-KR" sz="1000" dirty="0" smtClean="0">
                          <a:latin typeface="+mj-ea"/>
                          <a:ea typeface="+mj-ea"/>
                        </a:rPr>
                        <a:t>1PB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사용자 증가</a:t>
                      </a:r>
                      <a:endParaRPr lang="en-US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• </a:t>
                      </a:r>
                      <a:r>
                        <a:rPr lang="ko-KR" altLang="en-US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기존 </a:t>
                      </a: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SAN</a:t>
                      </a:r>
                      <a:r>
                        <a:rPr lang="en-US" altLang="ko-KR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  <a:sym typeface="Calibri" pitchFamily="34" charset="0"/>
                        </a:rPr>
                        <a:t>데이터 이관</a:t>
                      </a:r>
                      <a:endParaRPr lang="en-US" altLang="ko-KR" sz="1000" kern="1200" baseline="0" dirty="0" smtClean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  <a:sym typeface="Calibri" pitchFamily="34" charset="0"/>
                      </a:endParaRPr>
                    </a:p>
                    <a:p>
                      <a:pPr marL="84138" marR="0" lvl="0" indent="-84138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ko-KR" altLang="ko-KR" sz="10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37" y="1445931"/>
            <a:ext cx="935527" cy="49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898" y="1603910"/>
            <a:ext cx="1277903" cy="21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4642151" y="6286058"/>
            <a:ext cx="1928720" cy="269156"/>
          </a:xfrm>
          <a:prstGeom prst="roundRect">
            <a:avLst/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en-US" altLang="ko-KR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U+Box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용 스토리지 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SET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형상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853815" y="3576201"/>
            <a:ext cx="1744606" cy="1590983"/>
          </a:xfrm>
          <a:prstGeom prst="ellipse">
            <a:avLst/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 latinLnBrk="1"/>
            <a:r>
              <a:rPr lang="ko-KR" altLang="en-US" sz="1400" b="1" spc="-12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천만 이용자의 </a:t>
            </a:r>
            <a:endParaRPr lang="en-US" altLang="ko-KR" sz="1400" b="1" spc="-12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+mj-cs"/>
            </a:endParaRPr>
          </a:p>
          <a:p>
            <a:pPr algn="ctr" defTabSz="914400" latinLnBrk="1"/>
            <a:r>
              <a:rPr lang="ko-KR" altLang="en-US" sz="1400" b="1" spc="-12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수용이 </a:t>
            </a:r>
            <a:r>
              <a:rPr lang="ko-KR" altLang="en-US" sz="1400" b="1" spc="-12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가능한 </a:t>
            </a:r>
            <a:endParaRPr lang="en-US" altLang="ko-KR" sz="1400" b="1" spc="-12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+mj-cs"/>
            </a:endParaRPr>
          </a:p>
          <a:p>
            <a:pPr algn="ctr" defTabSz="914400" latinLnBrk="1"/>
            <a:r>
              <a:rPr lang="ko-KR" altLang="en-US" sz="1400" b="1" spc="-12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고성능 </a:t>
            </a:r>
            <a:r>
              <a:rPr lang="en-US" altLang="ko-KR" sz="1400" b="1" spc="-12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Scale-Out</a:t>
            </a:r>
            <a:r>
              <a:rPr lang="ko-KR" altLang="en-US" sz="1400" b="1" spc="-12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 </a:t>
            </a:r>
            <a:r>
              <a:rPr lang="ko-KR" altLang="en-US" sz="1400" b="1" spc="-12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스토리지 </a:t>
            </a:r>
            <a:endParaRPr lang="en-US" altLang="ko-KR" sz="1400" b="1" spc="-12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+mj-cs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853815" y="4925856"/>
            <a:ext cx="1780582" cy="1698681"/>
          </a:xfrm>
          <a:prstGeom prst="ellipse">
            <a:avLst/>
          </a:prstGeom>
          <a:gradFill flip="none" rotWithShape="1">
            <a:gsLst>
              <a:gs pos="0">
                <a:srgbClr val="55DDDA">
                  <a:alpha val="41000"/>
                </a:srgbClr>
              </a:gs>
              <a:gs pos="100000">
                <a:srgbClr val="AEF4DE">
                  <a:alpha val="69000"/>
                </a:srgbClr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 latinLnBrk="1"/>
            <a:r>
              <a:rPr lang="ko-KR" altLang="en-US" sz="1400" b="1" spc="-12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도입</a:t>
            </a:r>
            <a:r>
              <a:rPr lang="en-US" altLang="ko-KR" sz="1400" b="1" spc="-12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/</a:t>
            </a:r>
            <a:r>
              <a:rPr lang="ko-KR" altLang="en-US" sz="1400" b="1" spc="-12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유지비용 </a:t>
            </a:r>
            <a:endParaRPr lang="en-US" altLang="ko-KR" sz="1400" b="1" spc="-12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+mj-cs"/>
            </a:endParaRPr>
          </a:p>
          <a:p>
            <a:pPr algn="ctr" defTabSz="914400" latinLnBrk="1"/>
            <a:r>
              <a:rPr lang="ko-KR" altLang="en-US" sz="1400" b="1" spc="-12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절감이 </a:t>
            </a:r>
            <a:r>
              <a:rPr lang="ko-KR" altLang="en-US" sz="1400" b="1" spc="-12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탁월한 </a:t>
            </a:r>
            <a:endParaRPr lang="en-US" altLang="ko-KR" sz="1400" b="1" spc="-12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+mj-cs"/>
            </a:endParaRPr>
          </a:p>
          <a:p>
            <a:pPr algn="ctr" defTabSz="914400" latinLnBrk="1"/>
            <a:r>
              <a:rPr lang="ko-KR" altLang="en-US" sz="1400" b="1" spc="-12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소프트웨어 </a:t>
            </a:r>
            <a:r>
              <a:rPr lang="ko-KR" altLang="en-US" sz="1400" b="1" spc="-12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기반 </a:t>
            </a:r>
            <a:r>
              <a:rPr lang="ko-KR" altLang="en-US" sz="1400" b="1" spc="-12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j-cs"/>
              </a:rPr>
              <a:t>스토리지 솔루션</a:t>
            </a:r>
            <a:endParaRPr lang="ko-KR" altLang="en-US" sz="1400" b="1" spc="-12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9775" y="3628686"/>
            <a:ext cx="920445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응용서버 약 </a:t>
            </a:r>
            <a:r>
              <a:rPr lang="en-US" altLang="ko-KR" sz="700" dirty="0" smtClean="0"/>
              <a:t>160</a:t>
            </a:r>
            <a:r>
              <a:rPr lang="ko-KR" altLang="en-US" sz="700" dirty="0" smtClean="0"/>
              <a:t>개 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74589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모서리가 둥근 직사각형 50"/>
          <p:cNvSpPr/>
          <p:nvPr/>
        </p:nvSpPr>
        <p:spPr>
          <a:xfrm>
            <a:off x="590635" y="4862046"/>
            <a:ext cx="2291033" cy="1319752"/>
          </a:xfrm>
          <a:prstGeom prst="roundRect">
            <a:avLst>
              <a:gd name="adj" fmla="val 85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90635" y="3261246"/>
            <a:ext cx="2291033" cy="1319752"/>
          </a:xfrm>
          <a:prstGeom prst="roundRect">
            <a:avLst>
              <a:gd name="adj" fmla="val 85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18916" y="1628971"/>
            <a:ext cx="2291033" cy="1319752"/>
          </a:xfrm>
          <a:prstGeom prst="roundRect">
            <a:avLst>
              <a:gd name="adj" fmla="val 857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Use Cases - </a:t>
            </a:r>
            <a:r>
              <a:rPr lang="ko-KR" altLang="en-US" dirty="0"/>
              <a:t>인터넷 서비스 부문</a:t>
            </a:r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ko-KR" dirty="0"/>
              <a:t>LGU+ </a:t>
            </a:r>
            <a:r>
              <a:rPr lang="ko-KR" altLang="en-US" dirty="0"/>
              <a:t>도입 및 활용 현황 </a:t>
            </a:r>
            <a:r>
              <a:rPr lang="en-US" altLang="ko-KR" dirty="0" smtClean="0"/>
              <a:t>(2/2)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15</a:t>
            </a:fld>
            <a:r>
              <a:rPr lang="en-US" smtClean="0"/>
              <a:t> 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65" y="4899754"/>
            <a:ext cx="2090018" cy="40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71" y="1694958"/>
            <a:ext cx="880715" cy="42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그룹 7"/>
          <p:cNvGrpSpPr/>
          <p:nvPr/>
        </p:nvGrpSpPr>
        <p:grpSpPr>
          <a:xfrm>
            <a:off x="644607" y="3289527"/>
            <a:ext cx="1361545" cy="428460"/>
            <a:chOff x="650465" y="3159057"/>
            <a:chExt cx="1361545" cy="42846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275" y="3257755"/>
              <a:ext cx="841735" cy="231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465" y="3159057"/>
              <a:ext cx="478447" cy="428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직사각형 15"/>
          <p:cNvSpPr/>
          <p:nvPr/>
        </p:nvSpPr>
        <p:spPr>
          <a:xfrm>
            <a:off x="659828" y="2091194"/>
            <a:ext cx="2221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200" b="1" dirty="0" smtClean="0">
                <a:latin typeface="+mj-ea"/>
              </a:rPr>
              <a:t>천만 이용자의 </a:t>
            </a:r>
            <a:r>
              <a:rPr lang="ko-KR" altLang="en-US" sz="1200" b="1" dirty="0" err="1" smtClean="0">
                <a:latin typeface="+mj-ea"/>
              </a:rPr>
              <a:t>클라우드</a:t>
            </a:r>
            <a:r>
              <a:rPr lang="ko-KR" altLang="en-US" sz="1200" b="1" dirty="0" smtClean="0">
                <a:latin typeface="+mj-ea"/>
              </a:rPr>
              <a:t> 기반</a:t>
            </a:r>
            <a:endParaRPr lang="en-US" altLang="ko-KR" sz="1200" b="1" dirty="0" smtClean="0">
              <a:latin typeface="+mj-ea"/>
            </a:endParaRPr>
          </a:p>
          <a:p>
            <a:pPr lvl="0">
              <a:defRPr/>
            </a:pPr>
            <a:r>
              <a:rPr lang="ko-KR" altLang="en-US" sz="1200" b="1" dirty="0" smtClean="0">
                <a:latin typeface="+mj-ea"/>
              </a:rPr>
              <a:t>동영상</a:t>
            </a:r>
            <a:r>
              <a:rPr lang="en-US" altLang="ko-KR" sz="1200" b="1" dirty="0" smtClean="0">
                <a:latin typeface="+mj-ea"/>
              </a:rPr>
              <a:t>/</a:t>
            </a:r>
            <a:r>
              <a:rPr lang="ko-KR" altLang="en-US" sz="1200" b="1" dirty="0" smtClean="0">
                <a:latin typeface="+mj-ea"/>
              </a:rPr>
              <a:t>사진 백업</a:t>
            </a:r>
            <a:r>
              <a:rPr lang="en-US" altLang="ko-KR" sz="1200" b="1" dirty="0" smtClean="0">
                <a:latin typeface="+mj-ea"/>
              </a:rPr>
              <a:t>, </a:t>
            </a:r>
            <a:r>
              <a:rPr lang="ko-KR" altLang="en-US" sz="1200" b="1" dirty="0" err="1" smtClean="0">
                <a:latin typeface="+mj-ea"/>
              </a:rPr>
              <a:t>스마트폰</a:t>
            </a:r>
            <a:r>
              <a:rPr lang="ko-KR" altLang="en-US" sz="1200" b="1" dirty="0" smtClean="0">
                <a:latin typeface="+mj-ea"/>
              </a:rPr>
              <a:t> 백업</a:t>
            </a:r>
            <a:r>
              <a:rPr lang="en-US" altLang="ko-KR" sz="1200" b="1" dirty="0" smtClean="0">
                <a:latin typeface="+mj-ea"/>
              </a:rPr>
              <a:t>/</a:t>
            </a:r>
            <a:r>
              <a:rPr lang="ko-KR" altLang="en-US" sz="1200" b="1" dirty="0" smtClean="0">
                <a:latin typeface="+mj-ea"/>
              </a:rPr>
              <a:t>복원</a:t>
            </a:r>
            <a:r>
              <a:rPr lang="en-US" altLang="ko-KR" sz="1200" b="1" dirty="0" smtClean="0">
                <a:latin typeface="+mj-ea"/>
              </a:rPr>
              <a:t>, </a:t>
            </a:r>
            <a:r>
              <a:rPr lang="ko-KR" altLang="en-US" sz="1200" b="1" dirty="0" smtClean="0">
                <a:latin typeface="+mj-ea"/>
              </a:rPr>
              <a:t>대용량 공유</a:t>
            </a:r>
            <a:r>
              <a:rPr lang="en-US" altLang="ko-KR" sz="1200" b="1" dirty="0" smtClean="0">
                <a:latin typeface="+mj-ea"/>
              </a:rPr>
              <a:t>, </a:t>
            </a:r>
            <a:r>
              <a:rPr lang="ko-KR" altLang="en-US" sz="1200" b="1" dirty="0" smtClean="0">
                <a:latin typeface="+mj-ea"/>
              </a:rPr>
              <a:t>다양한 </a:t>
            </a:r>
            <a:r>
              <a:rPr lang="ko-KR" altLang="en-US" sz="1200" b="1" dirty="0" err="1" smtClean="0">
                <a:latin typeface="+mj-ea"/>
              </a:rPr>
              <a:t>놀거리</a:t>
            </a:r>
            <a:r>
              <a:rPr lang="ko-KR" altLang="en-US" sz="1200" b="1" dirty="0" smtClean="0">
                <a:latin typeface="+mj-ea"/>
              </a:rPr>
              <a:t> 제공 서비스</a:t>
            </a:r>
            <a:endParaRPr lang="en-US" altLang="ko-KR" sz="1200" b="1" dirty="0">
              <a:latin typeface="+mj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073138" y="1944923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19" name="직사각형 18"/>
          <p:cNvSpPr/>
          <p:nvPr/>
        </p:nvSpPr>
        <p:spPr>
          <a:xfrm>
            <a:off x="3073138" y="1667590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solidFill>
                  <a:schemeClr val="tx1"/>
                </a:solidFill>
              </a:rPr>
              <a:t>스마트폰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백업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복원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371" y="2185464"/>
            <a:ext cx="357387" cy="41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401211" y="2036483"/>
            <a:ext cx="145359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앱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주소록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메시지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일정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사진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동영상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,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 메모 등</a:t>
            </a: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+mj-ea"/>
            </a:endParaRPr>
          </a:p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내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폰의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 모든 것을 안전하게 백업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/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복원</a:t>
            </a:r>
            <a:endParaRPr lang="en-US" altLang="ko-KR" sz="1000" b="1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986779" y="1944923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3" name="직사각형 22"/>
          <p:cNvSpPr/>
          <p:nvPr/>
        </p:nvSpPr>
        <p:spPr>
          <a:xfrm>
            <a:off x="4986779" y="1667590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대용량 공유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986779" y="2526505"/>
            <a:ext cx="17816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동영상 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1GB,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사진</a:t>
            </a:r>
            <a:r>
              <a:rPr lang="en-US" altLang="ko-KR" sz="1000" b="1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 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300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장</a:t>
            </a:r>
            <a:r>
              <a:rPr lang="en-US" altLang="ko-KR" sz="1000" b="1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바로 공유</a:t>
            </a: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000" y="2032965"/>
            <a:ext cx="728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6919273" y="1944923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28" name="직사각형 27"/>
          <p:cNvSpPr/>
          <p:nvPr/>
        </p:nvSpPr>
        <p:spPr>
          <a:xfrm>
            <a:off x="6919273" y="1667590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무료 음악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영화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6919273" y="2526505"/>
            <a:ext cx="17816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매주 업데이트되는 최신 음악 및 영화 무료 제공</a:t>
            </a: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962" y="2032965"/>
            <a:ext cx="476287" cy="40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직사각형 33"/>
          <p:cNvSpPr/>
          <p:nvPr/>
        </p:nvSpPr>
        <p:spPr>
          <a:xfrm>
            <a:off x="650401" y="3765122"/>
            <a:ext cx="2221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200" b="1" dirty="0" smtClean="0">
                <a:latin typeface="+mj-ea"/>
              </a:rPr>
              <a:t>친구들과 대화하면서 동영상</a:t>
            </a:r>
            <a:r>
              <a:rPr lang="en-US" altLang="ko-KR" sz="1200" b="1" dirty="0" smtClean="0">
                <a:latin typeface="+mj-ea"/>
              </a:rPr>
              <a:t>/</a:t>
            </a:r>
            <a:r>
              <a:rPr lang="ko-KR" altLang="en-US" sz="1200" b="1" dirty="0" smtClean="0">
                <a:latin typeface="+mj-ea"/>
              </a:rPr>
              <a:t>사진을 함께 공유하는 서비스</a:t>
            </a:r>
            <a:endParaRPr lang="en-US" altLang="ko-KR" sz="1200" b="1" dirty="0">
              <a:latin typeface="+mj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073138" y="3566860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36" name="직사각형 35"/>
          <p:cNvSpPr/>
          <p:nvPr/>
        </p:nvSpPr>
        <p:spPr>
          <a:xfrm>
            <a:off x="3073138" y="3289527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On-Air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동영상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사진 공유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041955" y="4169818"/>
            <a:ext cx="181284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동영상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/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사진을 친구와 함께 보면서 대화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(On-Air)</a:t>
            </a:r>
            <a:endParaRPr lang="en-US" altLang="ko-KR" sz="1000" b="1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pic>
        <p:nvPicPr>
          <p:cNvPr id="1037" name="Picture 13" descr="스마트폰으로 친구들끼리 동영상과 사진을 공유하는 이미지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39" y="3619289"/>
            <a:ext cx="889852" cy="61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직사각형 39"/>
          <p:cNvSpPr/>
          <p:nvPr/>
        </p:nvSpPr>
        <p:spPr>
          <a:xfrm>
            <a:off x="6919272" y="3566860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41" name="직사각형 40"/>
          <p:cNvSpPr/>
          <p:nvPr/>
        </p:nvSpPr>
        <p:spPr>
          <a:xfrm>
            <a:off x="6919272" y="3289527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On-Air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무료 </a:t>
            </a:r>
            <a:r>
              <a:rPr lang="ko-KR" altLang="en-US" sz="1100" b="1" dirty="0" err="1" smtClean="0">
                <a:solidFill>
                  <a:schemeClr val="tx1"/>
                </a:solidFill>
              </a:rPr>
              <a:t>컨텐츠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418894" y="3602998"/>
            <a:ext cx="1263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친구와 함께 볼 수 있는 다양한 무료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콘텐츠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 제공</a:t>
            </a: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+mj-ea"/>
            </a:endParaRPr>
          </a:p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스포츠 생중계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,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무료영화 등</a:t>
            </a:r>
            <a:endParaRPr lang="en-US" altLang="ko-KR" sz="1000" b="1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986779" y="3566860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45" name="직사각형 44"/>
          <p:cNvSpPr/>
          <p:nvPr/>
        </p:nvSpPr>
        <p:spPr>
          <a:xfrm>
            <a:off x="4986779" y="3289527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On-Air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대용량 공유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382706" y="3604198"/>
            <a:ext cx="13857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동영상 용량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제한없이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 무제한 공유</a:t>
            </a: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+mj-ea"/>
            </a:endParaRPr>
          </a:p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사진 한번에 최대 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1,000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개 공</a:t>
            </a:r>
            <a:r>
              <a:rPr lang="ko-KR" altLang="en-US" sz="1000" b="1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유</a:t>
            </a:r>
            <a:endParaRPr lang="en-US" altLang="ko-KR" sz="1000" b="1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207" y="3566861"/>
            <a:ext cx="432422" cy="104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998" y="3566860"/>
            <a:ext cx="515321" cy="1041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직사각형 51"/>
          <p:cNvSpPr/>
          <p:nvPr/>
        </p:nvSpPr>
        <p:spPr>
          <a:xfrm>
            <a:off x="3073138" y="5163342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53" name="직사각형 52"/>
          <p:cNvSpPr/>
          <p:nvPr/>
        </p:nvSpPr>
        <p:spPr>
          <a:xfrm>
            <a:off x="3073138" y="4886009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HD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급 실시간 모니터링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558564" y="5422618"/>
            <a:ext cx="12019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HD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급 화질의 실시간 화상 모니터링</a:t>
            </a: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919272" y="5163342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57" name="직사각형 56"/>
          <p:cNvSpPr/>
          <p:nvPr/>
        </p:nvSpPr>
        <p:spPr>
          <a:xfrm>
            <a:off x="6919272" y="4886009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침입 녹화 영상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371758" y="5265469"/>
            <a:ext cx="145173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침입</a:t>
            </a:r>
            <a:r>
              <a:rPr lang="en-US" altLang="ko-KR" sz="1000" b="1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감지시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전후 영상 자동 녹화 및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클라우드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 업로드</a:t>
            </a: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+mj-ea"/>
            </a:endParaRPr>
          </a:p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클라우드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 기반 즉시 영상 확인 가능</a:t>
            </a:r>
            <a:endParaRPr lang="en-US" altLang="ko-KR" sz="1000" b="1" dirty="0" smtClean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4986779" y="5163342"/>
            <a:ext cx="1781666" cy="10415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/>
          </a:p>
        </p:txBody>
      </p:sp>
      <p:sp>
        <p:nvSpPr>
          <p:cNvPr id="60" name="직사각형 59"/>
          <p:cNvSpPr/>
          <p:nvPr/>
        </p:nvSpPr>
        <p:spPr>
          <a:xfrm>
            <a:off x="4986779" y="4886009"/>
            <a:ext cx="1781666" cy="2773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침입 감지 알림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5382706" y="5266669"/>
            <a:ext cx="13857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lvl="0" indent="-74613">
              <a:buFont typeface="Arial" panose="020B0604020202020204" pitchFamily="34" charset="0"/>
              <a:buChar char="•"/>
              <a:defRPr/>
            </a:pP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CCTV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가 자동으로 움직임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(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침임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)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을 감지하여 </a:t>
            </a:r>
            <a:r>
              <a:rPr lang="ko-KR" altLang="en-US" sz="1000" b="1" dirty="0" err="1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스마트폰으로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 </a:t>
            </a:r>
            <a:r>
              <a:rPr lang="en-US" altLang="ko-KR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PUSH </a:t>
            </a:r>
            <a:r>
              <a:rPr lang="ko-KR" altLang="en-US" sz="1000" b="1" dirty="0" smtClean="0">
                <a:solidFill>
                  <a:schemeClr val="bg1">
                    <a:lumMod val="50000"/>
                  </a:schemeClr>
                </a:solidFill>
                <a:latin typeface="+mj-ea"/>
              </a:rPr>
              <a:t>메시지 전송</a:t>
            </a:r>
            <a:endParaRPr lang="en-US" altLang="ko-KR" sz="1000" b="1" dirty="0">
              <a:solidFill>
                <a:schemeClr val="bg1">
                  <a:lumMod val="50000"/>
                </a:schemeClr>
              </a:solidFill>
              <a:latin typeface="+mj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50401" y="5358361"/>
            <a:ext cx="2221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200" b="1" dirty="0" smtClean="0">
                <a:latin typeface="+mj-ea"/>
              </a:rPr>
              <a:t>HD</a:t>
            </a:r>
            <a:r>
              <a:rPr lang="ko-KR" altLang="en-US" sz="1200" b="1" dirty="0" smtClean="0">
                <a:latin typeface="+mj-ea"/>
              </a:rPr>
              <a:t>급 화질로 실시간 모니터링 및 침입 녹화 영상 저장이 가능한 </a:t>
            </a:r>
            <a:r>
              <a:rPr lang="ko-KR" altLang="en-US" sz="1200" b="1" dirty="0" err="1" smtClean="0">
                <a:latin typeface="+mj-ea"/>
              </a:rPr>
              <a:t>클라우드</a:t>
            </a:r>
            <a:r>
              <a:rPr lang="ko-KR" altLang="en-US" sz="1200" b="1" dirty="0" smtClean="0">
                <a:latin typeface="+mj-ea"/>
              </a:rPr>
              <a:t> 기반 서비스 </a:t>
            </a:r>
            <a:endParaRPr lang="en-US" altLang="ko-KR" sz="1200" b="1" dirty="0">
              <a:latin typeface="+mj-ea"/>
            </a:endParaRPr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935" y="5492933"/>
            <a:ext cx="388206" cy="38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350" y="5490955"/>
            <a:ext cx="386279" cy="38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252" y="5474465"/>
            <a:ext cx="412195" cy="412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622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51"/>
          <p:cNvSpPr>
            <a:spLocks/>
          </p:cNvSpPr>
          <p:nvPr/>
        </p:nvSpPr>
        <p:spPr bwMode="auto">
          <a:xfrm>
            <a:off x="4169579" y="3626889"/>
            <a:ext cx="973137" cy="1493838"/>
          </a:xfrm>
          <a:prstGeom prst="rightArrow">
            <a:avLst>
              <a:gd name="adj1" fmla="val 69130"/>
              <a:gd name="adj2" fmla="val 3915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r>
              <a:rPr lang="ko-KR" altLang="ko-KR" sz="1200" b="1" dirty="0">
                <a:solidFill>
                  <a:srgbClr val="00C057"/>
                </a:solidFill>
                <a:latin typeface="+mj-ea"/>
                <a:ea typeface="+mj-ea"/>
              </a:rPr>
              <a:t>패러다임</a:t>
            </a:r>
          </a:p>
          <a:p>
            <a:pPr algn="ctr" defTabSz="914400" latinLnBrk="1"/>
            <a:r>
              <a:rPr lang="ko-KR" altLang="ko-KR" sz="1200" b="1" dirty="0">
                <a:solidFill>
                  <a:srgbClr val="00C057"/>
                </a:solidFill>
                <a:latin typeface="+mj-ea"/>
                <a:ea typeface="+mj-ea"/>
              </a:rPr>
              <a:t>변화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344" y="536636"/>
            <a:ext cx="8495109" cy="643620"/>
          </a:xfrm>
        </p:spPr>
        <p:txBody>
          <a:bodyPr/>
          <a:lstStyle/>
          <a:p>
            <a:r>
              <a:rPr lang="en-US" altLang="ko-KR" dirty="0" smtClean="0"/>
              <a:t>Use Cases </a:t>
            </a:r>
            <a:r>
              <a:rPr lang="en-US" altLang="ko-KR" dirty="0"/>
              <a:t>-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아카이빙</a:t>
            </a:r>
            <a:r>
              <a:rPr lang="ko-KR" altLang="en-US" dirty="0"/>
              <a:t> </a:t>
            </a:r>
            <a:r>
              <a:rPr lang="ko-KR" altLang="en-US" dirty="0" smtClean="0"/>
              <a:t>부문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dirty="0" smtClean="0"/>
              <a:t>대용량 파일을 효율적이고 안전하게 저장</a:t>
            </a:r>
            <a:r>
              <a:rPr lang="en-US" altLang="ko-KR" dirty="0" smtClean="0"/>
              <a:t>/</a:t>
            </a:r>
            <a:r>
              <a:rPr lang="ko-KR" altLang="en-US" dirty="0" smtClean="0"/>
              <a:t>관리 가능한 분산 파일 스토리지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16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637000" y="1625922"/>
            <a:ext cx="1028171" cy="328758"/>
          </a:xfrm>
          <a:prstGeom prst="roundRect">
            <a:avLst/>
          </a:prstGeom>
          <a:solidFill>
            <a:srgbClr val="00C0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+mj-ea"/>
                <a:ea typeface="+mj-ea"/>
              </a:rPr>
              <a:t>Advantage</a:t>
            </a:r>
            <a:endParaRPr lang="ko-KR" altLang="en-US" sz="1200" b="1" dirty="0">
              <a:latin typeface="+mj-ea"/>
              <a:ea typeface="+mj-ea"/>
            </a:endParaRPr>
          </a:p>
        </p:txBody>
      </p:sp>
      <p:cxnSp>
        <p:nvCxnSpPr>
          <p:cNvPr id="7" name="직선 연결선 6"/>
          <p:cNvCxnSpPr>
            <a:stCxn id="6" idx="3"/>
          </p:cNvCxnSpPr>
          <p:nvPr/>
        </p:nvCxnSpPr>
        <p:spPr>
          <a:xfrm>
            <a:off x="1665171" y="1790301"/>
            <a:ext cx="6583680" cy="0"/>
          </a:xfrm>
          <a:prstGeom prst="line">
            <a:avLst/>
          </a:prstGeom>
          <a:ln>
            <a:solidFill>
              <a:srgbClr val="00C0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모서리가 둥근 직사각형 7"/>
          <p:cNvSpPr/>
          <p:nvPr/>
        </p:nvSpPr>
        <p:spPr>
          <a:xfrm>
            <a:off x="1805232" y="1624338"/>
            <a:ext cx="1297677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Single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볼륨 지원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205162" y="1625922"/>
            <a:ext cx="1297677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용량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성능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확장성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(Scale-out)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607902" y="1625922"/>
            <a:ext cx="810529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합리적인 비용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7136091" y="1625922"/>
            <a:ext cx="1112759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err="1" smtClean="0">
                <a:solidFill>
                  <a:schemeClr val="tx1"/>
                </a:solidFill>
              </a:rPr>
              <a:t>BigData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분석 지원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628344" y="2127909"/>
            <a:ext cx="1028171" cy="328758"/>
          </a:xfrm>
          <a:prstGeom prst="roundRect">
            <a:avLst/>
          </a:prstGeom>
          <a:solidFill>
            <a:srgbClr val="00C0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+mj-ea"/>
                <a:ea typeface="+mj-ea"/>
              </a:rPr>
              <a:t>사례</a:t>
            </a:r>
          </a:p>
        </p:txBody>
      </p:sp>
      <p:cxnSp>
        <p:nvCxnSpPr>
          <p:cNvPr id="49" name="직선 연결선 48"/>
          <p:cNvCxnSpPr>
            <a:stCxn id="48" idx="3"/>
          </p:cNvCxnSpPr>
          <p:nvPr/>
        </p:nvCxnSpPr>
        <p:spPr>
          <a:xfrm>
            <a:off x="1656515" y="2292288"/>
            <a:ext cx="6583680" cy="0"/>
          </a:xfrm>
          <a:prstGeom prst="line">
            <a:avLst/>
          </a:prstGeom>
          <a:ln>
            <a:solidFill>
              <a:srgbClr val="00C0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AutoShape 1"/>
          <p:cNvSpPr>
            <a:spLocks/>
          </p:cNvSpPr>
          <p:nvPr/>
        </p:nvSpPr>
        <p:spPr bwMode="auto">
          <a:xfrm>
            <a:off x="4994275" y="2710901"/>
            <a:ext cx="3751263" cy="3982129"/>
          </a:xfrm>
          <a:prstGeom prst="roundRect">
            <a:avLst>
              <a:gd name="adj" fmla="val 2514"/>
            </a:avLst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2700">
            <a:solidFill>
              <a:schemeClr val="bg1">
                <a:lumMod val="75000"/>
              </a:schemeClr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ko-KR" altLang="ko-KR" sz="11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" name="AutoShape 2"/>
          <p:cNvSpPr>
            <a:spLocks/>
          </p:cNvSpPr>
          <p:nvPr/>
        </p:nvSpPr>
        <p:spPr bwMode="auto">
          <a:xfrm>
            <a:off x="417513" y="2709314"/>
            <a:ext cx="3752850" cy="3328988"/>
          </a:xfrm>
          <a:prstGeom prst="roundRect">
            <a:avLst>
              <a:gd name="adj" fmla="val 2514"/>
            </a:avLst>
          </a:prstGeom>
          <a:gradFill flip="none" rotWithShape="1">
            <a:gsLst>
              <a:gs pos="0">
                <a:srgbClr val="C0E1F2"/>
              </a:gs>
              <a:gs pos="100000">
                <a:srgbClr val="E7EDF9"/>
              </a:gs>
            </a:gsLst>
            <a:lin ang="13500000" scaled="1"/>
            <a:tileRect/>
          </a:gradFill>
          <a:ln w="12700">
            <a:solidFill>
              <a:schemeClr val="bg1">
                <a:lumMod val="95000"/>
              </a:schemeClr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914400" latinLnBrk="1"/>
            <a:endParaRPr lang="ko-KR" altLang="ko-KR" sz="1100" b="1">
              <a:latin typeface="+mj-ea"/>
              <a:ea typeface="+mj-ea"/>
            </a:endParaRPr>
          </a:p>
        </p:txBody>
      </p:sp>
      <p:sp>
        <p:nvSpPr>
          <p:cNvPr id="23" name="AutoShape 43"/>
          <p:cNvSpPr>
            <a:spLocks/>
          </p:cNvSpPr>
          <p:nvPr/>
        </p:nvSpPr>
        <p:spPr bwMode="auto">
          <a:xfrm>
            <a:off x="604585" y="2818852"/>
            <a:ext cx="3359854" cy="957262"/>
          </a:xfrm>
          <a:prstGeom prst="roundRect">
            <a:avLst>
              <a:gd name="adj" fmla="val 7199"/>
            </a:avLst>
          </a:prstGeom>
          <a:gradFill flip="none" rotWithShape="1">
            <a:gsLst>
              <a:gs pos="0">
                <a:srgbClr val="C0E1F2"/>
              </a:gs>
              <a:gs pos="100000">
                <a:srgbClr val="E7EDF9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 latinLnBrk="1"/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지울 수 없는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데이터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(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영상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,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이미지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,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문서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 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등</a:t>
            </a:r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)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의 </a:t>
            </a:r>
            <a:endParaRPr lang="ko-KR" altLang="ko-KR" sz="11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  <a:sym typeface="Trebuchet MS Bold" charset="0"/>
            </a:endParaRPr>
          </a:p>
          <a:p>
            <a:pPr algn="ctr" defTabSz="914400" latinLnBrk="1"/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큰 파일들에 대한 </a:t>
            </a:r>
          </a:p>
          <a:p>
            <a:pPr algn="ctr" defTabSz="914400" latinLnBrk="1"/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Analog 방식 저장</a:t>
            </a:r>
            <a:endParaRPr lang="ko-KR" altLang="ko-KR" sz="11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AutoShape 44"/>
          <p:cNvSpPr>
            <a:spLocks/>
          </p:cNvSpPr>
          <p:nvPr/>
        </p:nvSpPr>
        <p:spPr bwMode="auto">
          <a:xfrm>
            <a:off x="508000" y="3895177"/>
            <a:ext cx="1647825" cy="957262"/>
          </a:xfrm>
          <a:prstGeom prst="roundRect">
            <a:avLst>
              <a:gd name="adj" fmla="val 7199"/>
            </a:avLst>
          </a:prstGeom>
          <a:gradFill flip="none" rotWithShape="1">
            <a:gsLst>
              <a:gs pos="0">
                <a:srgbClr val="C0E1F2"/>
              </a:gs>
              <a:gs pos="100000">
                <a:srgbClr val="E7EDF9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 latinLnBrk="1"/>
            <a:r>
              <a:rPr lang="ko-KR" altLang="ko-KR" sz="1100" b="1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보관 과정에 </a:t>
            </a:r>
          </a:p>
          <a:p>
            <a:pPr algn="ctr" defTabSz="914400" latinLnBrk="1"/>
            <a:r>
              <a:rPr lang="ko-KR" altLang="ko-KR" sz="1100" b="1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많은 시간과 인력이 필요</a:t>
            </a:r>
            <a:endParaRPr lang="ko-KR" altLang="ko-KR" sz="1100" b="1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AutoShape 45"/>
          <p:cNvSpPr>
            <a:spLocks/>
          </p:cNvSpPr>
          <p:nvPr/>
        </p:nvSpPr>
        <p:spPr bwMode="auto">
          <a:xfrm>
            <a:off x="2381250" y="3895177"/>
            <a:ext cx="1647825" cy="957262"/>
          </a:xfrm>
          <a:prstGeom prst="roundRect">
            <a:avLst>
              <a:gd name="adj" fmla="val 7199"/>
            </a:avLst>
          </a:prstGeom>
          <a:gradFill flip="none" rotWithShape="1">
            <a:gsLst>
              <a:gs pos="0">
                <a:srgbClr val="C0E1F2"/>
              </a:gs>
              <a:gs pos="100000">
                <a:srgbClr val="E7EDF9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 latinLnBrk="1"/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Analog 자료를 </a:t>
            </a:r>
          </a:p>
          <a:p>
            <a:pPr algn="ctr" defTabSz="914400" latinLnBrk="1"/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색인화하고 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검색하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는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데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 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별도의 인력</a:t>
            </a:r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/시간 필요</a:t>
            </a:r>
            <a:endParaRPr lang="ko-KR" altLang="ko-KR" sz="11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AutoShape 46"/>
          <p:cNvSpPr>
            <a:spLocks/>
          </p:cNvSpPr>
          <p:nvPr/>
        </p:nvSpPr>
        <p:spPr bwMode="auto">
          <a:xfrm>
            <a:off x="604584" y="4980929"/>
            <a:ext cx="3359854" cy="957262"/>
          </a:xfrm>
          <a:prstGeom prst="roundRect">
            <a:avLst>
              <a:gd name="adj" fmla="val 12440"/>
            </a:avLst>
          </a:prstGeom>
          <a:gradFill flip="none" rotWithShape="1">
            <a:gsLst>
              <a:gs pos="0">
                <a:srgbClr val="C0E1F2"/>
              </a:gs>
              <a:gs pos="100000">
                <a:srgbClr val="E7EDF9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 latinLnBrk="1"/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[검색 요청 - 자료 검색 - 자료 추출 - 확인]</a:t>
            </a:r>
          </a:p>
          <a:p>
            <a:pPr algn="ctr" defTabSz="914400" latinLnBrk="1"/>
            <a:endParaRPr lang="ko-KR" altLang="ko-KR" sz="11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  <a:sym typeface="Trebuchet MS Bold" charset="0"/>
            </a:endParaRPr>
          </a:p>
          <a:p>
            <a:pPr algn="ctr" defTabSz="914400" latinLnBrk="1"/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이러한 흐름을 반복하여 결과를 찾은 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후에야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 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실제 Data를 </a:t>
            </a:r>
            <a:r>
              <a:rPr lang="ko-KR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다시 Digital로 복제하여 </a:t>
            </a:r>
            <a:r>
              <a:rPr lang="ko-KR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활용</a:t>
            </a:r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sym typeface="Trebuchet MS Bold" charset="0"/>
              </a:rPr>
              <a:t>가능</a:t>
            </a:r>
            <a:endParaRPr lang="ko-KR" altLang="ko-KR" sz="11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AutoShape 47"/>
          <p:cNvSpPr>
            <a:spLocks/>
          </p:cNvSpPr>
          <p:nvPr/>
        </p:nvSpPr>
        <p:spPr bwMode="auto">
          <a:xfrm>
            <a:off x="5408221" y="2810914"/>
            <a:ext cx="2846387" cy="973138"/>
          </a:xfrm>
          <a:prstGeom prst="roundRect">
            <a:avLst>
              <a:gd name="adj" fmla="val 7079"/>
            </a:avLst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거의 모든 </a:t>
            </a: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데이터 파일</a:t>
            </a:r>
            <a:r>
              <a:rPr lang="ko-KR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을</a:t>
            </a:r>
            <a:endParaRPr lang="ko-KR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Trebuchet MS Bold" charset="0"/>
            </a:endParaRPr>
          </a:p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디지털 방식으로</a:t>
            </a:r>
          </a:p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단일 공간에 저장</a:t>
            </a:r>
            <a:endParaRPr lang="ko-KR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AutoShape 48"/>
          <p:cNvSpPr>
            <a:spLocks/>
          </p:cNvSpPr>
          <p:nvPr/>
        </p:nvSpPr>
        <p:spPr bwMode="auto">
          <a:xfrm>
            <a:off x="5105400" y="3887239"/>
            <a:ext cx="1647825" cy="973138"/>
          </a:xfrm>
          <a:prstGeom prst="roundRect">
            <a:avLst>
              <a:gd name="adj" fmla="val 7088"/>
            </a:avLst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보관 과정에는</a:t>
            </a:r>
          </a:p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인력이 거의 필요치 </a:t>
            </a:r>
            <a:endParaRPr lang="en-US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Trebuchet MS Bold" charset="0"/>
            </a:endParaRPr>
          </a:p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않음</a:t>
            </a:r>
            <a:endParaRPr lang="ko-KR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AutoShape 49"/>
          <p:cNvSpPr>
            <a:spLocks/>
          </p:cNvSpPr>
          <p:nvPr/>
        </p:nvSpPr>
        <p:spPr bwMode="auto">
          <a:xfrm>
            <a:off x="6978650" y="3887239"/>
            <a:ext cx="1647825" cy="973138"/>
          </a:xfrm>
          <a:prstGeom prst="roundRect">
            <a:avLst>
              <a:gd name="adj" fmla="val 7088"/>
            </a:avLst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자료의 검색 및 관리에</a:t>
            </a:r>
          </a:p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1~2명의 인력이면</a:t>
            </a:r>
          </a:p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충분함</a:t>
            </a:r>
            <a:endParaRPr lang="ko-KR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AutoShape 50"/>
          <p:cNvSpPr>
            <a:spLocks/>
          </p:cNvSpPr>
          <p:nvPr/>
        </p:nvSpPr>
        <p:spPr bwMode="auto">
          <a:xfrm>
            <a:off x="5427075" y="4963564"/>
            <a:ext cx="2846387" cy="973138"/>
          </a:xfrm>
          <a:prstGeom prst="roundRect">
            <a:avLst>
              <a:gd name="adj" fmla="val 12227"/>
            </a:avLst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자료의 검색은</a:t>
            </a:r>
          </a:p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필요한 사람이 직접</a:t>
            </a:r>
          </a:p>
          <a:p>
            <a:pPr algn="ctr" defTabSz="914400" latinLnBrk="1"/>
            <a:r>
              <a:rPr lang="ko-KR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손쉽게 할 수 있음</a:t>
            </a:r>
            <a:endParaRPr lang="ko-KR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AutoShape 50"/>
          <p:cNvSpPr>
            <a:spLocks/>
          </p:cNvSpPr>
          <p:nvPr/>
        </p:nvSpPr>
        <p:spPr bwMode="auto">
          <a:xfrm>
            <a:off x="5446712" y="6038302"/>
            <a:ext cx="2846387" cy="568873"/>
          </a:xfrm>
          <a:prstGeom prst="roundRect">
            <a:avLst>
              <a:gd name="adj" fmla="val 12227"/>
            </a:avLst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저장된 데이터에 대한 </a:t>
            </a:r>
            <a:r>
              <a:rPr lang="ko-KR" altLang="en-US" sz="11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빅데이터</a:t>
            </a: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 분석 요구</a:t>
            </a:r>
            <a:endParaRPr lang="en-US" altLang="ko-KR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Trebuchet MS Bold" charset="0"/>
            </a:endParaRPr>
          </a:p>
          <a:p>
            <a:pPr algn="ctr" defTabSz="914400" latinLnBrk="1"/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Trebuchet MS Bold" charset="0"/>
              </a:rPr>
              <a:t>발생시 스토리지 레벨에서 즉시 적용 가능</a:t>
            </a:r>
            <a:endParaRPr lang="ko-KR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5546396" y="1624338"/>
            <a:ext cx="1441682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복제 기반 데이터 보호 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100" b="1" dirty="0" smtClean="0">
                <a:solidFill>
                  <a:schemeClr val="tx1"/>
                </a:solidFill>
              </a:rPr>
              <a:t>/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원격지 복제 지원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823986" y="2117440"/>
            <a:ext cx="1117178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661" y="2179434"/>
            <a:ext cx="685827" cy="20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모서리가 둥근 직사각형 35"/>
          <p:cNvSpPr/>
          <p:nvPr/>
        </p:nvSpPr>
        <p:spPr>
          <a:xfrm>
            <a:off x="5766275" y="2099325"/>
            <a:ext cx="1047251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5860361" y="2138378"/>
            <a:ext cx="855156" cy="271590"/>
            <a:chOff x="460413" y="4203241"/>
            <a:chExt cx="1149755" cy="346002"/>
          </a:xfrm>
        </p:grpSpPr>
        <p:sp>
          <p:nvSpPr>
            <p:cNvPr id="38" name="직사각형 37"/>
            <p:cNvSpPr/>
            <p:nvPr/>
          </p:nvSpPr>
          <p:spPr>
            <a:xfrm>
              <a:off x="460413" y="4203241"/>
              <a:ext cx="1149755" cy="34600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9" name="Picture 10" descr="한국원자력안전기술원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363" y="4257467"/>
              <a:ext cx="1089712" cy="2173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" name="모서리가 둥근 직사각형 39"/>
          <p:cNvSpPr/>
          <p:nvPr/>
        </p:nvSpPr>
        <p:spPr>
          <a:xfrm>
            <a:off x="6961568" y="2081210"/>
            <a:ext cx="1278627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 dirty="0" err="1">
                <a:solidFill>
                  <a:schemeClr val="tx1"/>
                </a:solidFill>
              </a:rPr>
              <a:t>국방지형정보단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053185" y="2117440"/>
            <a:ext cx="1117178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4296050" y="2099325"/>
            <a:ext cx="1278627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45" name="Picture 2" descr="SK plane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956" y="2048338"/>
            <a:ext cx="732798" cy="36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444" y="2150044"/>
            <a:ext cx="642804" cy="2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35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모서리가 둥근 직사각형 58"/>
          <p:cNvSpPr/>
          <p:nvPr/>
        </p:nvSpPr>
        <p:spPr>
          <a:xfrm>
            <a:off x="637302" y="3176832"/>
            <a:ext cx="7978797" cy="3383997"/>
          </a:xfrm>
          <a:prstGeom prst="roundRect">
            <a:avLst>
              <a:gd name="adj" fmla="val 4402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5184731" y="3400838"/>
            <a:ext cx="689159" cy="2036761"/>
          </a:xfrm>
          <a:custGeom>
            <a:avLst/>
            <a:gdLst>
              <a:gd name="connsiteX0" fmla="*/ 9426 w 689159"/>
              <a:gd name="connsiteY0" fmla="*/ 633834 h 2036761"/>
              <a:gd name="connsiteX1" fmla="*/ 292230 w 689159"/>
              <a:gd name="connsiteY1" fmla="*/ 464152 h 2036761"/>
              <a:gd name="connsiteX2" fmla="*/ 565608 w 689159"/>
              <a:gd name="connsiteY2" fmla="*/ 2238 h 2036761"/>
              <a:gd name="connsiteX3" fmla="*/ 688156 w 689159"/>
              <a:gd name="connsiteY3" fmla="*/ 369884 h 2036761"/>
              <a:gd name="connsiteX4" fmla="*/ 622169 w 689159"/>
              <a:gd name="connsiteY4" fmla="*/ 1934733 h 2036761"/>
              <a:gd name="connsiteX5" fmla="*/ 593888 w 689159"/>
              <a:gd name="connsiteY5" fmla="*/ 1897026 h 2036761"/>
              <a:gd name="connsiteX6" fmla="*/ 556181 w 689159"/>
              <a:gd name="connsiteY6" fmla="*/ 2000721 h 2036761"/>
              <a:gd name="connsiteX7" fmla="*/ 273377 w 689159"/>
              <a:gd name="connsiteY7" fmla="*/ 1595368 h 2036761"/>
              <a:gd name="connsiteX8" fmla="*/ 0 w 689159"/>
              <a:gd name="connsiteY8" fmla="*/ 1510527 h 2036761"/>
              <a:gd name="connsiteX9" fmla="*/ 0 w 689159"/>
              <a:gd name="connsiteY9" fmla="*/ 1510527 h 2036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9159" h="2036761">
                <a:moveTo>
                  <a:pt x="9426" y="633834"/>
                </a:moveTo>
                <a:cubicBezTo>
                  <a:pt x="104479" y="601626"/>
                  <a:pt x="199533" y="569418"/>
                  <a:pt x="292230" y="464152"/>
                </a:cubicBezTo>
                <a:cubicBezTo>
                  <a:pt x="384927" y="358886"/>
                  <a:pt x="499620" y="17949"/>
                  <a:pt x="565608" y="2238"/>
                </a:cubicBezTo>
                <a:cubicBezTo>
                  <a:pt x="631596" y="-13473"/>
                  <a:pt x="678729" y="47802"/>
                  <a:pt x="688156" y="369884"/>
                </a:cubicBezTo>
                <a:cubicBezTo>
                  <a:pt x="697583" y="691966"/>
                  <a:pt x="637880" y="1680209"/>
                  <a:pt x="622169" y="1934733"/>
                </a:cubicBezTo>
                <a:cubicBezTo>
                  <a:pt x="606458" y="2189257"/>
                  <a:pt x="604886" y="1886028"/>
                  <a:pt x="593888" y="1897026"/>
                </a:cubicBezTo>
                <a:cubicBezTo>
                  <a:pt x="582890" y="1908024"/>
                  <a:pt x="609599" y="2050997"/>
                  <a:pt x="556181" y="2000721"/>
                </a:cubicBezTo>
                <a:cubicBezTo>
                  <a:pt x="502763" y="1950445"/>
                  <a:pt x="366074" y="1677067"/>
                  <a:pt x="273377" y="1595368"/>
                </a:cubicBezTo>
                <a:cubicBezTo>
                  <a:pt x="180680" y="1513669"/>
                  <a:pt x="0" y="1510527"/>
                  <a:pt x="0" y="1510527"/>
                </a:cubicBezTo>
                <a:lnTo>
                  <a:pt x="0" y="1510527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344" y="536636"/>
            <a:ext cx="8495109" cy="643620"/>
          </a:xfrm>
        </p:spPr>
        <p:txBody>
          <a:bodyPr/>
          <a:lstStyle/>
          <a:p>
            <a:r>
              <a:rPr lang="en-US" altLang="ko-KR" dirty="0" smtClean="0"/>
              <a:t>Use Cases - </a:t>
            </a:r>
            <a:r>
              <a:rPr lang="ko-KR" altLang="en-US" dirty="0" err="1" smtClean="0"/>
              <a:t>프라이빗</a:t>
            </a:r>
            <a:r>
              <a:rPr lang="ko-KR" altLang="en-US" dirty="0" smtClean="0"/>
              <a:t> 스토리지 부문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>
          <a:xfrm>
            <a:off x="616454" y="1016469"/>
            <a:ext cx="8506999" cy="339194"/>
          </a:xfrm>
        </p:spPr>
        <p:txBody>
          <a:bodyPr/>
          <a:lstStyle/>
          <a:p>
            <a:r>
              <a:rPr lang="ko-KR" altLang="en-US" dirty="0" err="1" smtClean="0"/>
              <a:t>기업내</a:t>
            </a:r>
            <a:r>
              <a:rPr lang="ko-KR" altLang="en-US" dirty="0"/>
              <a:t> </a:t>
            </a:r>
            <a:r>
              <a:rPr lang="ko-KR" altLang="en-US" dirty="0" smtClean="0"/>
              <a:t>필요한 다양한 응용 서비스 기반 통합 스토리지로 활용  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BF34-06B1-224C-8269-A100FBC08AAF}" type="slidenum">
              <a:rPr lang="en-US" smtClean="0"/>
              <a:pPr/>
              <a:t>17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637000" y="1644972"/>
            <a:ext cx="1028171" cy="328758"/>
          </a:xfrm>
          <a:prstGeom prst="roundRect">
            <a:avLst/>
          </a:prstGeom>
          <a:solidFill>
            <a:srgbClr val="00C0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+mj-ea"/>
                <a:ea typeface="+mj-ea"/>
              </a:rPr>
              <a:t>Advantage</a:t>
            </a:r>
            <a:endParaRPr lang="ko-KR" altLang="en-US" sz="1200" b="1" dirty="0">
              <a:latin typeface="+mj-ea"/>
              <a:ea typeface="+mj-ea"/>
            </a:endParaRPr>
          </a:p>
        </p:txBody>
      </p:sp>
      <p:cxnSp>
        <p:nvCxnSpPr>
          <p:cNvPr id="7" name="직선 연결선 6"/>
          <p:cNvCxnSpPr>
            <a:stCxn id="6" idx="3"/>
          </p:cNvCxnSpPr>
          <p:nvPr/>
        </p:nvCxnSpPr>
        <p:spPr>
          <a:xfrm>
            <a:off x="1665171" y="1809351"/>
            <a:ext cx="6583680" cy="0"/>
          </a:xfrm>
          <a:prstGeom prst="line">
            <a:avLst/>
          </a:prstGeom>
          <a:ln>
            <a:solidFill>
              <a:srgbClr val="00C0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모서리가 둥근 직사각형 7"/>
          <p:cNvSpPr/>
          <p:nvPr/>
        </p:nvSpPr>
        <p:spPr>
          <a:xfrm>
            <a:off x="1965391" y="1644972"/>
            <a:ext cx="1494246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다양한 응용 서비스와</a:t>
            </a:r>
            <a:endParaRPr lang="en-US" altLang="ko-KR" sz="11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호환 가능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818192" y="1644972"/>
            <a:ext cx="908189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용량 </a:t>
            </a:r>
            <a:r>
              <a:rPr lang="ko-KR" altLang="en-US" sz="1100" b="1" dirty="0" err="1" smtClean="0">
                <a:solidFill>
                  <a:schemeClr val="tx1"/>
                </a:solidFill>
                <a:latin typeface="+mj-ea"/>
                <a:ea typeface="+mj-ea"/>
              </a:rPr>
              <a:t>확장성</a:t>
            </a:r>
            <a:endParaRPr lang="en-US" altLang="ko-KR" sz="11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(Scale-out)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866149" y="1644972"/>
            <a:ext cx="1098455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복제 기반 데이터 보호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37302" y="2631850"/>
            <a:ext cx="1028171" cy="328758"/>
          </a:xfrm>
          <a:prstGeom prst="roundRect">
            <a:avLst/>
          </a:prstGeom>
          <a:solidFill>
            <a:srgbClr val="00C0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j-ea"/>
                <a:ea typeface="+mj-ea"/>
              </a:rPr>
              <a:t>연계서비스</a:t>
            </a:r>
            <a:endParaRPr lang="ko-KR" altLang="en-US" sz="1200" b="1" dirty="0">
              <a:latin typeface="+mj-ea"/>
              <a:ea typeface="+mj-ea"/>
            </a:endParaRPr>
          </a:p>
        </p:txBody>
      </p:sp>
      <p:cxnSp>
        <p:nvCxnSpPr>
          <p:cNvPr id="12" name="직선 연결선 11"/>
          <p:cNvCxnSpPr>
            <a:stCxn id="11" idx="3"/>
          </p:cNvCxnSpPr>
          <p:nvPr/>
        </p:nvCxnSpPr>
        <p:spPr>
          <a:xfrm>
            <a:off x="1665473" y="2796229"/>
            <a:ext cx="6583680" cy="0"/>
          </a:xfrm>
          <a:prstGeom prst="line">
            <a:avLst/>
          </a:prstGeom>
          <a:ln>
            <a:solidFill>
              <a:srgbClr val="00C0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/>
          <p:cNvSpPr/>
          <p:nvPr/>
        </p:nvSpPr>
        <p:spPr>
          <a:xfrm>
            <a:off x="1946642" y="2650899"/>
            <a:ext cx="1297375" cy="328759"/>
          </a:xfrm>
          <a:prstGeom prst="roundRect">
            <a:avLst>
              <a:gd name="adj" fmla="val 5260"/>
            </a:avLst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Mail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서비스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51852" y="2660325"/>
            <a:ext cx="964756" cy="328759"/>
          </a:xfrm>
          <a:prstGeom prst="roundRect">
            <a:avLst>
              <a:gd name="adj" fmla="val 5260"/>
            </a:avLst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FTP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서비스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28344" y="2146959"/>
            <a:ext cx="1028171" cy="328758"/>
          </a:xfrm>
          <a:prstGeom prst="roundRect">
            <a:avLst/>
          </a:prstGeom>
          <a:solidFill>
            <a:srgbClr val="00C0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+mj-ea"/>
                <a:ea typeface="+mj-ea"/>
              </a:rPr>
              <a:t>사례</a:t>
            </a:r>
          </a:p>
        </p:txBody>
      </p:sp>
      <p:cxnSp>
        <p:nvCxnSpPr>
          <p:cNvPr id="45" name="직선 연결선 44"/>
          <p:cNvCxnSpPr>
            <a:stCxn id="44" idx="3"/>
          </p:cNvCxnSpPr>
          <p:nvPr/>
        </p:nvCxnSpPr>
        <p:spPr>
          <a:xfrm>
            <a:off x="1656515" y="2311338"/>
            <a:ext cx="6583680" cy="0"/>
          </a:xfrm>
          <a:prstGeom prst="line">
            <a:avLst/>
          </a:prstGeom>
          <a:ln>
            <a:solidFill>
              <a:srgbClr val="00C0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모서리가 둥근 직사각형 32"/>
          <p:cNvSpPr/>
          <p:nvPr/>
        </p:nvSpPr>
        <p:spPr>
          <a:xfrm>
            <a:off x="3459135" y="2650899"/>
            <a:ext cx="1103158" cy="328759"/>
          </a:xfrm>
          <a:prstGeom prst="roundRect">
            <a:avLst>
              <a:gd name="adj" fmla="val 5260"/>
            </a:avLst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ko-KR" altLang="en-US" sz="1100" b="1" dirty="0" err="1" smtClean="0">
                <a:solidFill>
                  <a:schemeClr val="tx1"/>
                </a:solidFill>
                <a:latin typeface="+mj-ea"/>
                <a:ea typeface="+mj-ea"/>
              </a:rPr>
              <a:t>컨텐츠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 중앙화 </a:t>
            </a:r>
            <a:endParaRPr lang="en-US" altLang="ko-KR" sz="11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(ECM)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082023" y="2650899"/>
            <a:ext cx="1129596" cy="328759"/>
          </a:xfrm>
          <a:prstGeom prst="roundRect">
            <a:avLst>
              <a:gd name="adj" fmla="val 5260"/>
            </a:avLst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PC / Server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데이터 백업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082023" y="1644972"/>
            <a:ext cx="1098455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합리적인</a:t>
            </a:r>
            <a:endParaRPr lang="en-US" altLang="ko-KR" sz="11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도입</a:t>
            </a:r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/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증설 비용</a:t>
            </a:r>
            <a:endParaRPr lang="en-US" altLang="ko-KR" sz="1100" b="1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1965390" y="2174002"/>
            <a:ext cx="1278627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48" y="3308813"/>
            <a:ext cx="897254" cy="31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모서리가 둥근 직사각형 46"/>
          <p:cNvSpPr/>
          <p:nvPr/>
        </p:nvSpPr>
        <p:spPr>
          <a:xfrm>
            <a:off x="3775140" y="2157017"/>
            <a:ext cx="1278627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714" y="2188563"/>
            <a:ext cx="807478" cy="24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모서리가 둥근 직사각형 48"/>
          <p:cNvSpPr/>
          <p:nvPr/>
        </p:nvSpPr>
        <p:spPr>
          <a:xfrm>
            <a:off x="5576374" y="2164227"/>
            <a:ext cx="1278627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2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35" y="2220844"/>
            <a:ext cx="933503" cy="22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모서리가 둥근 직사각형 50"/>
          <p:cNvSpPr/>
          <p:nvPr/>
        </p:nvSpPr>
        <p:spPr>
          <a:xfrm>
            <a:off x="3547522" y="1644972"/>
            <a:ext cx="1139939" cy="328758"/>
          </a:xfrm>
          <a:prstGeom prst="roundRect">
            <a:avLst/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  <a:latin typeface="+mj-ea"/>
                <a:ea typeface="+mj-ea"/>
              </a:rPr>
              <a:t>Single </a:t>
            </a:r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볼륨 지원</a:t>
            </a:r>
            <a:endParaRPr lang="ko-KR" altLang="en-US" sz="11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순서도: 자기 디스크 2"/>
          <p:cNvSpPr/>
          <p:nvPr/>
        </p:nvSpPr>
        <p:spPr>
          <a:xfrm>
            <a:off x="3540774" y="3893018"/>
            <a:ext cx="1717471" cy="1204906"/>
          </a:xfrm>
          <a:prstGeom prst="flowChartMagneticDisk">
            <a:avLst/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1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52" name="Picture 7" descr="data_server_4U.pn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045" y="3398070"/>
            <a:ext cx="557296" cy="494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" name="Picture 2" descr="\\vmware-host\Shared Folders\U2N data\로고\AionDisk_BI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96673" y="4095297"/>
            <a:ext cx="842419" cy="773533"/>
          </a:xfrm>
          <a:prstGeom prst="rect">
            <a:avLst/>
          </a:prstGeom>
          <a:noFill/>
        </p:spPr>
      </p:pic>
      <p:sp>
        <p:nvSpPr>
          <p:cNvPr id="54" name="모서리가 둥근 직사각형 53"/>
          <p:cNvSpPr/>
          <p:nvPr/>
        </p:nvSpPr>
        <p:spPr>
          <a:xfrm>
            <a:off x="4720707" y="2650899"/>
            <a:ext cx="1103158" cy="328759"/>
          </a:xfrm>
          <a:prstGeom prst="roundRect">
            <a:avLst>
              <a:gd name="adj" fmla="val 5260"/>
            </a:avLst>
          </a:prstGeom>
          <a:solidFill>
            <a:schemeClr val="bg1"/>
          </a:solidFill>
          <a:ln>
            <a:solidFill>
              <a:srgbClr val="00B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ko-KR" altLang="en-US" sz="1100" b="1" dirty="0" err="1" smtClean="0">
                <a:solidFill>
                  <a:schemeClr val="tx1"/>
                </a:solidFill>
                <a:latin typeface="+mj-ea"/>
                <a:ea typeface="+mj-ea"/>
              </a:rPr>
              <a:t>웹하드</a:t>
            </a:r>
            <a:endParaRPr lang="en-US" altLang="ko-KR" sz="11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+mj-ea"/>
                <a:ea typeface="+mj-ea"/>
              </a:rPr>
              <a:t>서비</a:t>
            </a:r>
            <a:r>
              <a:rPr lang="ko-KR" altLang="en-US" sz="1100" b="1" dirty="0">
                <a:solidFill>
                  <a:schemeClr val="tx1"/>
                </a:solidFill>
                <a:latin typeface="+mj-ea"/>
                <a:ea typeface="+mj-ea"/>
              </a:rPr>
              <a:t>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5044" y="5585582"/>
            <a:ext cx="4385175" cy="843500"/>
          </a:xfrm>
          <a:prstGeom prst="rect">
            <a:avLst/>
          </a:prstGeom>
          <a:gradFill flip="none" rotWithShape="1">
            <a:gsLst>
              <a:gs pos="0">
                <a:srgbClr val="55DDDA"/>
              </a:gs>
              <a:gs pos="100000">
                <a:srgbClr val="AEF4DE"/>
              </a:gs>
            </a:gsLst>
            <a:lin ang="13500000" scaled="1"/>
            <a:tileRect/>
          </a:gradFill>
          <a:ln w="19050">
            <a:solidFill>
              <a:srgbClr val="F9FAFD"/>
            </a:solidFill>
          </a:ln>
          <a:effectLst>
            <a:outerShdw blurRad="203200" dist="38100" dir="2700000" sx="101000" sy="101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914400" latinLnBrk="1"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1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dirty="0"/>
              <a:t>단일 스토리지로 </a:t>
            </a:r>
            <a:r>
              <a:rPr lang="ko-KR" altLang="en-US" dirty="0" err="1"/>
              <a:t>기업내</a:t>
            </a:r>
            <a:r>
              <a:rPr lang="ko-KR" altLang="en-US" dirty="0"/>
              <a:t> 모든 서비스 기반 스토리지로 활용하기 때문에 효율적으로 데이터 공간을 활용할 수 있음</a:t>
            </a:r>
            <a:endParaRPr lang="en-US" altLang="ko-KR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altLang="ko-KR" dirty="0"/>
              <a:t>POSIX API </a:t>
            </a:r>
            <a:r>
              <a:rPr lang="ko-KR" altLang="en-US" dirty="0"/>
              <a:t>지원으로 기존 응용 서비스 </a:t>
            </a:r>
            <a:r>
              <a:rPr lang="ko-KR" altLang="en-US" dirty="0" err="1"/>
              <a:t>변경없이</a:t>
            </a:r>
            <a:r>
              <a:rPr lang="ko-KR" altLang="en-US" dirty="0"/>
              <a:t> 수용 가능</a:t>
            </a:r>
            <a:endParaRPr lang="en-US" altLang="ko-KR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ko-KR" altLang="en-US" dirty="0"/>
              <a:t>다수의 서비스 운용 중에도 서비스 </a:t>
            </a:r>
            <a:r>
              <a:rPr lang="ko-KR" altLang="en-US" dirty="0" err="1" smtClean="0"/>
              <a:t>중</a:t>
            </a:r>
            <a:r>
              <a:rPr lang="ko-KR" altLang="en-US" dirty="0" err="1"/>
              <a:t>단</a:t>
            </a:r>
            <a:r>
              <a:rPr lang="ko-KR" altLang="en-US" dirty="0" err="1" smtClean="0"/>
              <a:t>없이</a:t>
            </a:r>
            <a:r>
              <a:rPr lang="ko-KR" altLang="en-US" dirty="0" smtClean="0"/>
              <a:t> </a:t>
            </a:r>
            <a:r>
              <a:rPr lang="ko-KR" altLang="en-US" dirty="0"/>
              <a:t>용량 확장 가능</a:t>
            </a:r>
            <a:endParaRPr lang="en-US" altLang="ko-KR" dirty="0"/>
          </a:p>
        </p:txBody>
      </p:sp>
      <p:sp>
        <p:nvSpPr>
          <p:cNvPr id="15" name="TextBox 14"/>
          <p:cNvSpPr txBox="1"/>
          <p:nvPr/>
        </p:nvSpPr>
        <p:spPr>
          <a:xfrm>
            <a:off x="2036122" y="3878078"/>
            <a:ext cx="10791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E-Disk </a:t>
            </a:r>
            <a:r>
              <a:rPr lang="ko-KR" altLang="en-US" sz="1100" b="1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서비스</a:t>
            </a:r>
            <a:endParaRPr lang="ko-KR" altLang="en-US" sz="11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61980" y="5668287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그룹웨어</a:t>
            </a:r>
          </a:p>
        </p:txBody>
      </p:sp>
      <p:pic>
        <p:nvPicPr>
          <p:cNvPr id="56" name="Picture 7" descr="data_server_4U.pn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553" y="4266715"/>
            <a:ext cx="557296" cy="494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" name="Picture 7" descr="data_server_4U.png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64" y="5211047"/>
            <a:ext cx="557296" cy="4949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8" name="TextBox 57"/>
          <p:cNvSpPr txBox="1"/>
          <p:nvPr/>
        </p:nvSpPr>
        <p:spPr>
          <a:xfrm>
            <a:off x="1958816" y="4691615"/>
            <a:ext cx="10166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Email </a:t>
            </a:r>
            <a:r>
              <a:rPr lang="ko-KR" altLang="en-US" sz="11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서비스</a:t>
            </a:r>
          </a:p>
        </p:txBody>
      </p:sp>
      <p:sp>
        <p:nvSpPr>
          <p:cNvPr id="60" name="원통 59"/>
          <p:cNvSpPr/>
          <p:nvPr/>
        </p:nvSpPr>
        <p:spPr>
          <a:xfrm>
            <a:off x="883540" y="3761674"/>
            <a:ext cx="535694" cy="380608"/>
          </a:xfrm>
          <a:prstGeom prst="can">
            <a:avLst/>
          </a:prstGeom>
          <a:solidFill>
            <a:srgbClr val="00C057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400" b="1" dirty="0" smtClean="0"/>
              <a:t>416TB</a:t>
            </a:r>
            <a:endParaRPr lang="ko-KR" altLang="en-US" sz="1400" b="1" dirty="0"/>
          </a:p>
        </p:txBody>
      </p:sp>
      <p:sp>
        <p:nvSpPr>
          <p:cNvPr id="61" name="모서리가 둥근 직사각형 60"/>
          <p:cNvSpPr/>
          <p:nvPr/>
        </p:nvSpPr>
        <p:spPr>
          <a:xfrm>
            <a:off x="5727677" y="3346483"/>
            <a:ext cx="2292541" cy="2143691"/>
          </a:xfrm>
          <a:prstGeom prst="roundRect">
            <a:avLst>
              <a:gd name="adj" fmla="val 2638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19" name="왼쪽/오른쪽 화살표 18"/>
          <p:cNvSpPr/>
          <p:nvPr/>
        </p:nvSpPr>
        <p:spPr>
          <a:xfrm>
            <a:off x="2635311" y="4328984"/>
            <a:ext cx="999734" cy="332974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endParaRPr lang="ko-KR" altLang="en-US" sz="1200" b="1">
              <a:solidFill>
                <a:srgbClr val="00C057"/>
              </a:solidFill>
              <a:latin typeface="+mj-ea"/>
              <a:ea typeface="+mj-ea"/>
            </a:endParaRPr>
          </a:p>
        </p:txBody>
      </p:sp>
      <p:sp>
        <p:nvSpPr>
          <p:cNvPr id="62" name="왼쪽/오른쪽 화살표 61"/>
          <p:cNvSpPr/>
          <p:nvPr/>
        </p:nvSpPr>
        <p:spPr>
          <a:xfrm rot="1798114">
            <a:off x="2693963" y="3740250"/>
            <a:ext cx="999734" cy="332974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endParaRPr lang="ko-KR" altLang="en-US" sz="1200" b="1">
              <a:solidFill>
                <a:srgbClr val="00C057"/>
              </a:solidFill>
              <a:latin typeface="+mj-ea"/>
              <a:ea typeface="+mj-ea"/>
            </a:endParaRPr>
          </a:p>
        </p:txBody>
      </p:sp>
      <p:sp>
        <p:nvSpPr>
          <p:cNvPr id="63" name="왼쪽/오른쪽 화살표 62"/>
          <p:cNvSpPr/>
          <p:nvPr/>
        </p:nvSpPr>
        <p:spPr>
          <a:xfrm rot="19899543">
            <a:off x="2712678" y="4979003"/>
            <a:ext cx="999734" cy="332974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latinLnBrk="1"/>
            <a:endParaRPr lang="ko-KR" altLang="en-US" sz="1200" b="1">
              <a:solidFill>
                <a:srgbClr val="00C057"/>
              </a:solidFill>
              <a:latin typeface="+mj-ea"/>
              <a:ea typeface="+mj-ea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829014" y="3672102"/>
            <a:ext cx="1948099" cy="1538945"/>
            <a:chOff x="5847868" y="3672102"/>
            <a:chExt cx="1800429" cy="1399113"/>
          </a:xfrm>
        </p:grpSpPr>
        <p:grpSp>
          <p:nvGrpSpPr>
            <p:cNvPr id="20" name="그룹 19"/>
            <p:cNvGrpSpPr/>
            <p:nvPr/>
          </p:nvGrpSpPr>
          <p:grpSpPr>
            <a:xfrm>
              <a:off x="5847868" y="3804080"/>
              <a:ext cx="566274" cy="1149145"/>
              <a:chOff x="5867956" y="3512813"/>
              <a:chExt cx="967317" cy="1696067"/>
            </a:xfrm>
          </p:grpSpPr>
          <p:pic>
            <p:nvPicPr>
              <p:cNvPr id="64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918356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3512813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7" y="3875471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227210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569278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9" name="그룹 68"/>
            <p:cNvGrpSpPr/>
            <p:nvPr/>
          </p:nvGrpSpPr>
          <p:grpSpPr>
            <a:xfrm>
              <a:off x="6474097" y="3672102"/>
              <a:ext cx="566274" cy="1149145"/>
              <a:chOff x="5867956" y="3512813"/>
              <a:chExt cx="967317" cy="1696067"/>
            </a:xfrm>
          </p:grpSpPr>
          <p:pic>
            <p:nvPicPr>
              <p:cNvPr id="70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918356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3512813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7" y="3875471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227210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569278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6" name="그룹 75"/>
            <p:cNvGrpSpPr/>
            <p:nvPr/>
          </p:nvGrpSpPr>
          <p:grpSpPr>
            <a:xfrm>
              <a:off x="7082023" y="3799976"/>
              <a:ext cx="566274" cy="1149145"/>
              <a:chOff x="5867956" y="3512813"/>
              <a:chExt cx="967317" cy="1696067"/>
            </a:xfrm>
          </p:grpSpPr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918356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3512813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7" y="3875471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227210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7956" y="4569278"/>
                <a:ext cx="967316" cy="290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2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4098" y="4874375"/>
              <a:ext cx="566273" cy="196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738" y="2229961"/>
            <a:ext cx="681146" cy="23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981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AionDisk Details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39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Architecture</a:t>
            </a:r>
            <a:endParaRPr lang="ko-KR" altLang="en-US" sz="2400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sz="1400" dirty="0" smtClean="0"/>
              <a:t>메타데이터와 데이터 경로를 구분하는 </a:t>
            </a:r>
            <a:r>
              <a:rPr lang="ko-KR" altLang="en-US" sz="1400" dirty="0" smtClean="0">
                <a:solidFill>
                  <a:srgbClr val="FF0000"/>
                </a:solidFill>
              </a:rPr>
              <a:t>비대칭</a:t>
            </a:r>
            <a:r>
              <a:rPr lang="en-US" altLang="ko-KR" sz="1400" dirty="0" smtClean="0">
                <a:solidFill>
                  <a:srgbClr val="FF0000"/>
                </a:solidFill>
              </a:rPr>
              <a:t>(Asymmetric) </a:t>
            </a:r>
            <a:r>
              <a:rPr lang="ko-KR" altLang="en-US" sz="1400" dirty="0" smtClean="0">
                <a:solidFill>
                  <a:srgbClr val="FF0000"/>
                </a:solidFill>
              </a:rPr>
              <a:t>클러스터 </a:t>
            </a:r>
            <a:r>
              <a:rPr lang="ko-KR" altLang="en-US" sz="1400" dirty="0" smtClean="0"/>
              <a:t>구조</a:t>
            </a:r>
            <a:endParaRPr lang="ko-KR" altLang="en-US" sz="1400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304974" y="4608504"/>
            <a:ext cx="4470400" cy="1778000"/>
          </a:xfrm>
          <a:custGeom>
            <a:avLst/>
            <a:gdLst/>
            <a:ahLst/>
            <a:cxnLst>
              <a:cxn ang="0">
                <a:pos x="822" y="0"/>
              </a:cxn>
              <a:cxn ang="0">
                <a:pos x="0" y="170"/>
              </a:cxn>
              <a:cxn ang="0">
                <a:pos x="624" y="510"/>
              </a:cxn>
              <a:cxn ang="0">
                <a:pos x="1418" y="340"/>
              </a:cxn>
              <a:cxn ang="0">
                <a:pos x="822" y="0"/>
              </a:cxn>
            </a:cxnLst>
            <a:rect l="0" t="0" r="r" b="b"/>
            <a:pathLst>
              <a:path w="1418" h="510">
                <a:moveTo>
                  <a:pt x="822" y="0"/>
                </a:moveTo>
                <a:lnTo>
                  <a:pt x="0" y="170"/>
                </a:lnTo>
                <a:lnTo>
                  <a:pt x="624" y="510"/>
                </a:lnTo>
                <a:lnTo>
                  <a:pt x="1418" y="340"/>
                </a:lnTo>
                <a:lnTo>
                  <a:pt x="822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>
            <a:softEdge rad="127000"/>
          </a:effectLst>
        </p:spPr>
        <p:txBody>
          <a:bodyPr/>
          <a:lstStyle/>
          <a:p>
            <a:pPr algn="ctr" latinLnBrk="0">
              <a:spcBef>
                <a:spcPct val="50000"/>
              </a:spcBef>
              <a:defRPr/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-118968" y="1903054"/>
            <a:ext cx="4979987" cy="1944688"/>
          </a:xfrm>
          <a:custGeom>
            <a:avLst/>
            <a:gdLst/>
            <a:ahLst/>
            <a:cxnLst>
              <a:cxn ang="0">
                <a:pos x="822" y="0"/>
              </a:cxn>
              <a:cxn ang="0">
                <a:pos x="0" y="170"/>
              </a:cxn>
              <a:cxn ang="0">
                <a:pos x="624" y="510"/>
              </a:cxn>
              <a:cxn ang="0">
                <a:pos x="1418" y="340"/>
              </a:cxn>
              <a:cxn ang="0">
                <a:pos x="822" y="0"/>
              </a:cxn>
            </a:cxnLst>
            <a:rect l="0" t="0" r="r" b="b"/>
            <a:pathLst>
              <a:path w="1418" h="510">
                <a:moveTo>
                  <a:pt x="822" y="0"/>
                </a:moveTo>
                <a:lnTo>
                  <a:pt x="0" y="170"/>
                </a:lnTo>
                <a:lnTo>
                  <a:pt x="624" y="510"/>
                </a:lnTo>
                <a:lnTo>
                  <a:pt x="1418" y="340"/>
                </a:lnTo>
                <a:lnTo>
                  <a:pt x="822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>
            <a:softEdge rad="127000"/>
          </a:effectLst>
        </p:spPr>
        <p:txBody>
          <a:bodyPr/>
          <a:lstStyle/>
          <a:p>
            <a:pPr algn="ctr" latinLnBrk="0">
              <a:spcBef>
                <a:spcPct val="50000"/>
              </a:spcBef>
              <a:defRPr/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 flipV="1">
            <a:off x="812800" y="2747446"/>
            <a:ext cx="1670050" cy="1019175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 flipV="1">
            <a:off x="1304925" y="2644258"/>
            <a:ext cx="1670050" cy="1019175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 flipV="1">
            <a:off x="1893888" y="2442646"/>
            <a:ext cx="1670050" cy="1019175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 flipV="1">
            <a:off x="2482850" y="2237858"/>
            <a:ext cx="1670050" cy="1019175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 flipV="1">
            <a:off x="3760788" y="4584183"/>
            <a:ext cx="2162175" cy="132715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H="1" flipV="1">
            <a:off x="4349750" y="4482583"/>
            <a:ext cx="2162175" cy="132715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 flipV="1">
            <a:off x="4841875" y="4380983"/>
            <a:ext cx="2160588" cy="132715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 flipV="1">
            <a:off x="5334000" y="4277796"/>
            <a:ext cx="2160588" cy="132715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 flipH="1">
            <a:off x="6588125" y="4392096"/>
            <a:ext cx="531813" cy="701675"/>
            <a:chOff x="1292" y="2060"/>
            <a:chExt cx="235" cy="250"/>
          </a:xfrm>
        </p:grpSpPr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53" name="Group 52"/>
          <p:cNvGrpSpPr>
            <a:grpSpLocks/>
          </p:cNvGrpSpPr>
          <p:nvPr/>
        </p:nvGrpSpPr>
        <p:grpSpPr bwMode="auto">
          <a:xfrm flipH="1">
            <a:off x="7375525" y="4909621"/>
            <a:ext cx="530225" cy="703262"/>
            <a:chOff x="1292" y="2060"/>
            <a:chExt cx="235" cy="250"/>
          </a:xfrm>
        </p:grpSpPr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90" name="Group 89"/>
          <p:cNvGrpSpPr>
            <a:grpSpLocks/>
          </p:cNvGrpSpPr>
          <p:nvPr/>
        </p:nvGrpSpPr>
        <p:grpSpPr bwMode="auto">
          <a:xfrm flipH="1">
            <a:off x="6084888" y="4539733"/>
            <a:ext cx="533400" cy="698500"/>
            <a:chOff x="1292" y="2060"/>
            <a:chExt cx="235" cy="250"/>
          </a:xfrm>
        </p:grpSpPr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27" name="Group 126"/>
          <p:cNvGrpSpPr>
            <a:grpSpLocks/>
          </p:cNvGrpSpPr>
          <p:nvPr/>
        </p:nvGrpSpPr>
        <p:grpSpPr bwMode="auto">
          <a:xfrm flipH="1">
            <a:off x="6840538" y="5065196"/>
            <a:ext cx="530225" cy="701675"/>
            <a:chOff x="1292" y="2060"/>
            <a:chExt cx="235" cy="250"/>
          </a:xfrm>
        </p:grpSpPr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64" name="Group 163"/>
          <p:cNvGrpSpPr>
            <a:grpSpLocks/>
          </p:cNvGrpSpPr>
          <p:nvPr/>
        </p:nvGrpSpPr>
        <p:grpSpPr bwMode="auto">
          <a:xfrm flipH="1">
            <a:off x="5619750" y="4617521"/>
            <a:ext cx="531813" cy="701675"/>
            <a:chOff x="1292" y="2060"/>
            <a:chExt cx="235" cy="250"/>
          </a:xfrm>
        </p:grpSpPr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01" name="Group 200"/>
          <p:cNvGrpSpPr>
            <a:grpSpLocks/>
          </p:cNvGrpSpPr>
          <p:nvPr/>
        </p:nvGrpSpPr>
        <p:grpSpPr bwMode="auto">
          <a:xfrm flipH="1">
            <a:off x="6375400" y="5144571"/>
            <a:ext cx="531813" cy="701675"/>
            <a:chOff x="1292" y="2060"/>
            <a:chExt cx="235" cy="250"/>
          </a:xfrm>
        </p:grpSpPr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09" name="Freeform 208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0" name="Freeform 209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6" name="Freeform 215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7" name="Freeform 216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8" name="Freeform 217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19" name="Freeform 218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0" name="Freeform 219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1" name="Freeform 220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2" name="Freeform 221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3" name="Freeform 222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4" name="Freeform 223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5" name="Freeform 224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6" name="Freeform 225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7" name="Freeform 226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8" name="Freeform 227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29" name="Freeform 228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0" name="Freeform 229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1" name="Freeform 230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2" name="Freeform 231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3" name="Freeform 232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4" name="Freeform 233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5" name="Freeform 234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6" name="Freeform 235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37" name="Freeform 236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38" name="Group 237"/>
          <p:cNvGrpSpPr>
            <a:grpSpLocks/>
          </p:cNvGrpSpPr>
          <p:nvPr/>
        </p:nvGrpSpPr>
        <p:grpSpPr bwMode="auto">
          <a:xfrm flipH="1">
            <a:off x="5084763" y="4773096"/>
            <a:ext cx="531812" cy="700087"/>
            <a:chOff x="1292" y="2060"/>
            <a:chExt cx="235" cy="250"/>
          </a:xfrm>
        </p:grpSpPr>
        <p:sp>
          <p:nvSpPr>
            <p:cNvPr id="239" name="Freeform 238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0" name="Freeform 239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1" name="Freeform 240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2" name="Freeform 241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3" name="Freeform 242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4" name="Freeform 243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5" name="Freeform 244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6" name="Freeform 245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7" name="Freeform 246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8" name="Freeform 247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49" name="Freeform 248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0" name="Freeform 249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1" name="Freeform 250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2" name="Freeform 251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3" name="Freeform 252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4" name="Freeform 253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5" name="Freeform 254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6" name="Freeform 255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7" name="Freeform 256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8" name="Freeform 257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9" name="Freeform 258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0" name="Freeform 259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1" name="Freeform 260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2" name="Freeform 261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3" name="Freeform 262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4" name="Freeform 263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5" name="Freeform 264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6" name="Freeform 265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7" name="Freeform 266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8" name="Freeform 267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9" name="Freeform 268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0" name="Freeform 269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1" name="Freeform 270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2" name="Freeform 271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3" name="Freeform 272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4" name="Freeform 273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75" name="Group 274"/>
          <p:cNvGrpSpPr>
            <a:grpSpLocks/>
          </p:cNvGrpSpPr>
          <p:nvPr/>
        </p:nvGrpSpPr>
        <p:grpSpPr bwMode="auto">
          <a:xfrm flipH="1">
            <a:off x="5840413" y="5300146"/>
            <a:ext cx="530225" cy="701675"/>
            <a:chOff x="1292" y="2060"/>
            <a:chExt cx="235" cy="250"/>
          </a:xfrm>
        </p:grpSpPr>
        <p:sp>
          <p:nvSpPr>
            <p:cNvPr id="276" name="Freeform 275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7" name="Freeform 276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8" name="Freeform 277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9" name="Freeform 278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0" name="Freeform 279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1" name="Freeform 280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2" name="Freeform 281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3" name="Freeform 282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4" name="Freeform 283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5" name="Freeform 284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6" name="Freeform 285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7" name="Freeform 286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8" name="Freeform 287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89" name="Freeform 288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0" name="Freeform 289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1" name="Freeform 290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2" name="Freeform 291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3" name="Freeform 292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4" name="Freeform 293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5" name="Freeform 294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6" name="Freeform 295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7" name="Freeform 296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8" name="Freeform 297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0" name="Freeform 299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1" name="Freeform 300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2" name="Freeform 301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3" name="Freeform 302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4" name="Freeform 303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5" name="Freeform 304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6" name="Freeform 305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7" name="Freeform 306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8" name="Freeform 307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9" name="Freeform 308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0" name="Freeform 309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1" name="Freeform 310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12" name="Text Box 311"/>
          <p:cNvSpPr txBox="1">
            <a:spLocks noChangeArrowheads="1"/>
          </p:cNvSpPr>
          <p:nvPr/>
        </p:nvSpPr>
        <p:spPr bwMode="auto">
          <a:xfrm>
            <a:off x="4932040" y="5901808"/>
            <a:ext cx="13437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 dirty="0" err="1" smtClean="0">
                <a:latin typeface="맑은 고딕" pitchFamily="50" charset="-127"/>
                <a:ea typeface="맑은 고딕" pitchFamily="50" charset="-127"/>
              </a:rPr>
              <a:t>AionDisk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Data Server SW</a:t>
            </a:r>
          </a:p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gfs_ds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start)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13" name="Group 312"/>
          <p:cNvGrpSpPr>
            <a:grpSpLocks/>
          </p:cNvGrpSpPr>
          <p:nvPr/>
        </p:nvGrpSpPr>
        <p:grpSpPr bwMode="auto">
          <a:xfrm flipH="1">
            <a:off x="5334000" y="3053833"/>
            <a:ext cx="490538" cy="817563"/>
            <a:chOff x="1292" y="2060"/>
            <a:chExt cx="235" cy="250"/>
          </a:xfrm>
        </p:grpSpPr>
        <p:sp>
          <p:nvSpPr>
            <p:cNvPr id="314" name="Freeform 313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5" name="Freeform 314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6" name="Freeform 315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7" name="Freeform 316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8" name="Freeform 317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19" name="Freeform 318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0" name="Freeform 319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1" name="Freeform 320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2" name="Freeform 321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3" name="Freeform 322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4" name="Freeform 323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5" name="Freeform 324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6" name="Freeform 325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7" name="Freeform 326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8" name="Freeform 327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29" name="Freeform 328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0" name="Freeform 329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1" name="Freeform 330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2" name="Freeform 331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3" name="Freeform 332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4" name="Freeform 333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5" name="Freeform 334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6" name="Freeform 335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7" name="Freeform 336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8" name="Freeform 337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39" name="Freeform 338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0" name="Freeform 339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1" name="Freeform 340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2" name="Freeform 341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3" name="Freeform 342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4" name="Freeform 343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5" name="Freeform 344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6" name="Freeform 345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7" name="Freeform 346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8" name="Freeform 347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49" name="Freeform 348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50" name="Line 349"/>
          <p:cNvSpPr>
            <a:spLocks noChangeShapeType="1"/>
          </p:cNvSpPr>
          <p:nvPr/>
        </p:nvSpPr>
        <p:spPr bwMode="auto">
          <a:xfrm flipV="1">
            <a:off x="827088" y="2198172"/>
            <a:ext cx="2206625" cy="534986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1" name="Line 350"/>
          <p:cNvSpPr>
            <a:spLocks noChangeShapeType="1"/>
          </p:cNvSpPr>
          <p:nvPr/>
        </p:nvSpPr>
        <p:spPr bwMode="auto">
          <a:xfrm flipV="1">
            <a:off x="1549400" y="2617271"/>
            <a:ext cx="2236788" cy="563562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52" name="Picture 351" descr="gateway with joysitck-al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56F8"/>
              </a:clrFrom>
              <a:clrTo>
                <a:srgbClr val="B25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0232" y="2275165"/>
            <a:ext cx="976312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3" name="Picture 352" descr="gateway with joysitck-al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56F8"/>
              </a:clrFrom>
              <a:clrTo>
                <a:srgbClr val="B25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6525" y="2129908"/>
            <a:ext cx="9763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4" name="Picture 353" descr="gateway with joysitck-al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56F8"/>
              </a:clrFrom>
              <a:clrTo>
                <a:srgbClr val="B25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5813" y="1967983"/>
            <a:ext cx="9779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5" name="Picture 354" descr="gateway with joysitck-al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56F8"/>
              </a:clrFrom>
              <a:clrTo>
                <a:srgbClr val="B25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35250" y="1809233"/>
            <a:ext cx="976313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6" name="Picture 355" descr="gateway with joysitck-al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56F8"/>
              </a:clrFrom>
              <a:clrTo>
                <a:srgbClr val="B25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24013" y="2855396"/>
            <a:ext cx="976312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7" name="Picture 356" descr="gateway with joysitck-al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56F8"/>
              </a:clrFrom>
              <a:clrTo>
                <a:srgbClr val="B25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73300" y="2693471"/>
            <a:ext cx="976313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" name="Picture 357" descr="gateway with joysitck-al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56F8"/>
              </a:clrFrom>
              <a:clrTo>
                <a:srgbClr val="B25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1000" y="2531546"/>
            <a:ext cx="9779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9" name="Picture 358" descr="gateway with joysitck-al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256F8"/>
              </a:clrFrom>
              <a:clrTo>
                <a:srgbClr val="B256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8850" y="2372796"/>
            <a:ext cx="979488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0" name="Text Box 359"/>
          <p:cNvSpPr txBox="1">
            <a:spLocks noChangeArrowheads="1"/>
          </p:cNvSpPr>
          <p:nvPr/>
        </p:nvSpPr>
        <p:spPr bwMode="auto">
          <a:xfrm>
            <a:off x="179512" y="3544370"/>
            <a:ext cx="2482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200" b="1" dirty="0" err="1" smtClean="0">
                <a:latin typeface="맑은 고딕" pitchFamily="50" charset="-127"/>
                <a:ea typeface="맑은 고딕" pitchFamily="50" charset="-127"/>
              </a:rPr>
              <a:t>AionDisk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Client SW</a:t>
            </a:r>
          </a:p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(mount –t </a:t>
            </a:r>
            <a:r>
              <a:rPr lang="en-US" altLang="ko-K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gfs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mds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:/</a:t>
            </a:r>
            <a:r>
              <a:rPr lang="en-US" altLang="ko-K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vol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/</a:t>
            </a:r>
            <a:r>
              <a:rPr lang="en-US" altLang="ko-K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mnt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1" name="Text Box 360"/>
          <p:cNvSpPr txBox="1">
            <a:spLocks noChangeArrowheads="1"/>
          </p:cNvSpPr>
          <p:nvPr/>
        </p:nvSpPr>
        <p:spPr bwMode="auto">
          <a:xfrm>
            <a:off x="6205842" y="3311802"/>
            <a:ext cx="17012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b="1" dirty="0" err="1" smtClean="0">
                <a:latin typeface="맑은 고딕" pitchFamily="50" charset="-127"/>
                <a:ea typeface="맑은 고딕" pitchFamily="50" charset="-127"/>
              </a:rPr>
              <a:t>AionDisk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b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Metadata Server SW</a:t>
            </a:r>
          </a:p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gfs_mds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start)</a:t>
            </a:r>
          </a:p>
        </p:txBody>
      </p:sp>
      <p:pic>
        <p:nvPicPr>
          <p:cNvPr id="362" name="Picture 36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3950" y="3766621"/>
            <a:ext cx="785813" cy="5111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miter lim="800000"/>
            <a:headEnd/>
            <a:tailEnd/>
          </a:ln>
        </p:spPr>
      </p:pic>
      <p:cxnSp>
        <p:nvCxnSpPr>
          <p:cNvPr id="363" name="AutoShape 362"/>
          <p:cNvCxnSpPr>
            <a:cxnSpLocks noChangeShapeType="1"/>
            <a:stCxn id="8" idx="0"/>
          </p:cNvCxnSpPr>
          <p:nvPr/>
        </p:nvCxnSpPr>
        <p:spPr bwMode="auto">
          <a:xfrm>
            <a:off x="2486025" y="3769796"/>
            <a:ext cx="1177925" cy="254000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cxnSp>
        <p:nvCxnSpPr>
          <p:cNvPr id="364" name="AutoShape 363"/>
          <p:cNvCxnSpPr>
            <a:cxnSpLocks noChangeShapeType="1"/>
            <a:stCxn id="9" idx="0"/>
          </p:cNvCxnSpPr>
          <p:nvPr/>
        </p:nvCxnSpPr>
        <p:spPr bwMode="auto">
          <a:xfrm>
            <a:off x="2976563" y="3666608"/>
            <a:ext cx="687387" cy="357188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cxnSp>
        <p:nvCxnSpPr>
          <p:cNvPr id="365" name="AutoShape 364"/>
          <p:cNvCxnSpPr>
            <a:cxnSpLocks noChangeShapeType="1"/>
            <a:stCxn id="10" idx="0"/>
          </p:cNvCxnSpPr>
          <p:nvPr/>
        </p:nvCxnSpPr>
        <p:spPr bwMode="auto">
          <a:xfrm>
            <a:off x="3565525" y="3463408"/>
            <a:ext cx="98425" cy="560388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cxnSp>
        <p:nvCxnSpPr>
          <p:cNvPr id="366" name="AutoShape 365"/>
          <p:cNvCxnSpPr>
            <a:cxnSpLocks noChangeShapeType="1"/>
            <a:stCxn id="11" idx="0"/>
          </p:cNvCxnSpPr>
          <p:nvPr/>
        </p:nvCxnSpPr>
        <p:spPr bwMode="auto">
          <a:xfrm flipH="1">
            <a:off x="3663950" y="3258621"/>
            <a:ext cx="490538" cy="765175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cxnSp>
        <p:nvCxnSpPr>
          <p:cNvPr id="367" name="AutoShape 366"/>
          <p:cNvCxnSpPr>
            <a:cxnSpLocks noChangeShapeType="1"/>
            <a:endCxn id="12" idx="1"/>
          </p:cNvCxnSpPr>
          <p:nvPr/>
        </p:nvCxnSpPr>
        <p:spPr bwMode="auto">
          <a:xfrm flipH="1">
            <a:off x="3760788" y="4277796"/>
            <a:ext cx="296862" cy="306387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cxnSp>
        <p:nvCxnSpPr>
          <p:cNvPr id="368" name="AutoShape 367"/>
          <p:cNvCxnSpPr>
            <a:cxnSpLocks noChangeShapeType="1"/>
            <a:endCxn id="13" idx="1"/>
          </p:cNvCxnSpPr>
          <p:nvPr/>
        </p:nvCxnSpPr>
        <p:spPr bwMode="auto">
          <a:xfrm>
            <a:off x="4057650" y="4277796"/>
            <a:ext cx="292100" cy="204787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cxnSp>
        <p:nvCxnSpPr>
          <p:cNvPr id="369" name="AutoShape 368"/>
          <p:cNvCxnSpPr>
            <a:cxnSpLocks noChangeShapeType="1"/>
            <a:endCxn id="14" idx="1"/>
          </p:cNvCxnSpPr>
          <p:nvPr/>
        </p:nvCxnSpPr>
        <p:spPr bwMode="auto">
          <a:xfrm>
            <a:off x="4057650" y="4277796"/>
            <a:ext cx="784225" cy="103187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cxnSp>
        <p:nvCxnSpPr>
          <p:cNvPr id="370" name="AutoShape 369"/>
          <p:cNvCxnSpPr>
            <a:cxnSpLocks noChangeShapeType="1"/>
            <a:endCxn id="15" idx="1"/>
          </p:cNvCxnSpPr>
          <p:nvPr/>
        </p:nvCxnSpPr>
        <p:spPr bwMode="auto">
          <a:xfrm>
            <a:off x="4057650" y="4277796"/>
            <a:ext cx="1276350" cy="0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cxnSp>
        <p:nvCxnSpPr>
          <p:cNvPr id="371" name="AutoShape 370"/>
          <p:cNvCxnSpPr>
            <a:cxnSpLocks noChangeShapeType="1"/>
          </p:cNvCxnSpPr>
          <p:nvPr/>
        </p:nvCxnSpPr>
        <p:spPr bwMode="auto">
          <a:xfrm flipV="1">
            <a:off x="4449763" y="3838058"/>
            <a:ext cx="1074737" cy="184150"/>
          </a:xfrm>
          <a:prstGeom prst="straightConnector1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</p:cxnSp>
      <p:sp>
        <p:nvSpPr>
          <p:cNvPr id="372" name="Text Box 371"/>
          <p:cNvSpPr txBox="1">
            <a:spLocks noChangeArrowheads="1"/>
          </p:cNvSpPr>
          <p:nvPr/>
        </p:nvSpPr>
        <p:spPr bwMode="auto">
          <a:xfrm>
            <a:off x="4225934" y="4078147"/>
            <a:ext cx="15684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1/10Gbps 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Ethernet</a:t>
            </a:r>
          </a:p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Switch</a:t>
            </a:r>
          </a:p>
        </p:txBody>
      </p:sp>
      <p:sp>
        <p:nvSpPr>
          <p:cNvPr id="373" name="Line 372"/>
          <p:cNvSpPr>
            <a:spLocks noChangeShapeType="1"/>
          </p:cNvSpPr>
          <p:nvPr/>
        </p:nvSpPr>
        <p:spPr bwMode="auto">
          <a:xfrm flipV="1">
            <a:off x="5292725" y="5039796"/>
            <a:ext cx="1819275" cy="48260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4" name="Line 373"/>
          <p:cNvSpPr>
            <a:spLocks noChangeShapeType="1"/>
          </p:cNvSpPr>
          <p:nvPr/>
        </p:nvSpPr>
        <p:spPr bwMode="auto">
          <a:xfrm flipV="1">
            <a:off x="6011863" y="5543033"/>
            <a:ext cx="1906587" cy="43815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75" name="Group 374"/>
          <p:cNvGrpSpPr>
            <a:grpSpLocks/>
          </p:cNvGrpSpPr>
          <p:nvPr/>
        </p:nvGrpSpPr>
        <p:grpSpPr bwMode="auto">
          <a:xfrm flipH="1">
            <a:off x="5651500" y="3239571"/>
            <a:ext cx="490538" cy="817562"/>
            <a:chOff x="1292" y="2060"/>
            <a:chExt cx="235" cy="250"/>
          </a:xfrm>
        </p:grpSpPr>
        <p:sp>
          <p:nvSpPr>
            <p:cNvPr id="376" name="Freeform 375"/>
            <p:cNvSpPr>
              <a:spLocks/>
            </p:cNvSpPr>
            <p:nvPr/>
          </p:nvSpPr>
          <p:spPr bwMode="auto">
            <a:xfrm>
              <a:off x="1292" y="2187"/>
              <a:ext cx="148" cy="26"/>
            </a:xfrm>
            <a:custGeom>
              <a:avLst/>
              <a:gdLst>
                <a:gd name="T0" fmla="*/ 153 w 5501"/>
                <a:gd name="T1" fmla="*/ 0 h 1491"/>
                <a:gd name="T2" fmla="*/ 5501 w 5501"/>
                <a:gd name="T3" fmla="*/ 1358 h 1491"/>
                <a:gd name="T4" fmla="*/ 5348 w 5501"/>
                <a:gd name="T5" fmla="*/ 1491 h 1491"/>
                <a:gd name="T6" fmla="*/ 0 w 5501"/>
                <a:gd name="T7" fmla="*/ 76 h 1491"/>
                <a:gd name="T8" fmla="*/ 153 w 5501"/>
                <a:gd name="T9" fmla="*/ 0 h 14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01"/>
                <a:gd name="T16" fmla="*/ 0 h 1491"/>
                <a:gd name="T17" fmla="*/ 5501 w 5501"/>
                <a:gd name="T18" fmla="*/ 1491 h 14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01" h="1491">
                  <a:moveTo>
                    <a:pt x="153" y="0"/>
                  </a:moveTo>
                  <a:lnTo>
                    <a:pt x="5501" y="1358"/>
                  </a:lnTo>
                  <a:lnTo>
                    <a:pt x="5348" y="1491"/>
                  </a:lnTo>
                  <a:lnTo>
                    <a:pt x="0" y="7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77" name="Freeform 376"/>
            <p:cNvSpPr>
              <a:spLocks/>
            </p:cNvSpPr>
            <p:nvPr/>
          </p:nvSpPr>
          <p:spPr bwMode="auto">
            <a:xfrm>
              <a:off x="1296" y="2185"/>
              <a:ext cx="144" cy="26"/>
            </a:xfrm>
            <a:custGeom>
              <a:avLst/>
              <a:gdLst>
                <a:gd name="T0" fmla="*/ 5 w 5353"/>
                <a:gd name="T1" fmla="*/ 168 h 1527"/>
                <a:gd name="T2" fmla="*/ 5353 w 5353"/>
                <a:gd name="T3" fmla="*/ 1527 h 1527"/>
                <a:gd name="T4" fmla="*/ 5348 w 5353"/>
                <a:gd name="T5" fmla="*/ 1374 h 1527"/>
                <a:gd name="T6" fmla="*/ 0 w 5353"/>
                <a:gd name="T7" fmla="*/ 0 h 1527"/>
                <a:gd name="T8" fmla="*/ 5 w 5353"/>
                <a:gd name="T9" fmla="*/ 168 h 1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53"/>
                <a:gd name="T16" fmla="*/ 0 h 1527"/>
                <a:gd name="T17" fmla="*/ 5353 w 5353"/>
                <a:gd name="T18" fmla="*/ 1527 h 1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53" h="1527">
                  <a:moveTo>
                    <a:pt x="5" y="168"/>
                  </a:moveTo>
                  <a:lnTo>
                    <a:pt x="5353" y="1527"/>
                  </a:lnTo>
                  <a:lnTo>
                    <a:pt x="5348" y="1374"/>
                  </a:lnTo>
                  <a:lnTo>
                    <a:pt x="0" y="0"/>
                  </a:lnTo>
                  <a:lnTo>
                    <a:pt x="5" y="16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78" name="Freeform 377"/>
            <p:cNvSpPr>
              <a:spLocks/>
            </p:cNvSpPr>
            <p:nvPr/>
          </p:nvSpPr>
          <p:spPr bwMode="auto">
            <a:xfrm>
              <a:off x="1439" y="2244"/>
              <a:ext cx="82" cy="66"/>
            </a:xfrm>
            <a:custGeom>
              <a:avLst/>
              <a:gdLst>
                <a:gd name="T0" fmla="*/ 0 w 3048"/>
                <a:gd name="T1" fmla="*/ 3810 h 3810"/>
                <a:gd name="T2" fmla="*/ 0 w 3048"/>
                <a:gd name="T3" fmla="*/ 2010 h 3810"/>
                <a:gd name="T4" fmla="*/ 3048 w 3048"/>
                <a:gd name="T5" fmla="*/ 0 h 3810"/>
                <a:gd name="T6" fmla="*/ 3048 w 3048"/>
                <a:gd name="T7" fmla="*/ 1801 h 3810"/>
                <a:gd name="T8" fmla="*/ 0 w 3048"/>
                <a:gd name="T9" fmla="*/ 3810 h 38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"/>
                <a:gd name="T16" fmla="*/ 0 h 3810"/>
                <a:gd name="T17" fmla="*/ 3048 w 3048"/>
                <a:gd name="T18" fmla="*/ 3810 h 38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" h="3810">
                  <a:moveTo>
                    <a:pt x="0" y="3810"/>
                  </a:moveTo>
                  <a:lnTo>
                    <a:pt x="0" y="2010"/>
                  </a:lnTo>
                  <a:lnTo>
                    <a:pt x="3048" y="0"/>
                  </a:lnTo>
                  <a:lnTo>
                    <a:pt x="3048" y="1801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79" name="Freeform 378"/>
            <p:cNvSpPr>
              <a:spLocks/>
            </p:cNvSpPr>
            <p:nvPr/>
          </p:nvSpPr>
          <p:spPr bwMode="auto">
            <a:xfrm>
              <a:off x="1299" y="2255"/>
              <a:ext cx="140" cy="55"/>
            </a:xfrm>
            <a:custGeom>
              <a:avLst/>
              <a:gdLst>
                <a:gd name="T0" fmla="*/ 0 w 5170"/>
                <a:gd name="T1" fmla="*/ 0 h 3209"/>
                <a:gd name="T2" fmla="*/ 5170 w 5170"/>
                <a:gd name="T3" fmla="*/ 1409 h 3209"/>
                <a:gd name="T4" fmla="*/ 5170 w 5170"/>
                <a:gd name="T5" fmla="*/ 3209 h 3209"/>
                <a:gd name="T6" fmla="*/ 0 w 5170"/>
                <a:gd name="T7" fmla="*/ 1800 h 3209"/>
                <a:gd name="T8" fmla="*/ 0 w 5170"/>
                <a:gd name="T9" fmla="*/ 0 h 3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0"/>
                <a:gd name="T16" fmla="*/ 0 h 3209"/>
                <a:gd name="T17" fmla="*/ 5170 w 5170"/>
                <a:gd name="T18" fmla="*/ 3209 h 3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0" h="3209">
                  <a:moveTo>
                    <a:pt x="0" y="0"/>
                  </a:moveTo>
                  <a:lnTo>
                    <a:pt x="5170" y="1409"/>
                  </a:lnTo>
                  <a:lnTo>
                    <a:pt x="5170" y="3209"/>
                  </a:lnTo>
                  <a:lnTo>
                    <a:pt x="0" y="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0" name="Freeform 379"/>
            <p:cNvSpPr>
              <a:spLocks/>
            </p:cNvSpPr>
            <p:nvPr/>
          </p:nvSpPr>
          <p:spPr bwMode="auto">
            <a:xfrm>
              <a:off x="1292" y="2060"/>
              <a:ext cx="235" cy="60"/>
            </a:xfrm>
            <a:custGeom>
              <a:avLst/>
              <a:gdLst>
                <a:gd name="T0" fmla="*/ 0 w 8709"/>
                <a:gd name="T1" fmla="*/ 2084 h 3498"/>
                <a:gd name="T2" fmla="*/ 5348 w 8709"/>
                <a:gd name="T3" fmla="*/ 3498 h 3498"/>
                <a:gd name="T4" fmla="*/ 8709 w 8709"/>
                <a:gd name="T5" fmla="*/ 1415 h 3498"/>
                <a:gd name="T6" fmla="*/ 3361 w 8709"/>
                <a:gd name="T7" fmla="*/ 0 h 3498"/>
                <a:gd name="T8" fmla="*/ 0 w 8709"/>
                <a:gd name="T9" fmla="*/ 2084 h 3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09"/>
                <a:gd name="T16" fmla="*/ 0 h 3498"/>
                <a:gd name="T17" fmla="*/ 8709 w 8709"/>
                <a:gd name="T18" fmla="*/ 3498 h 34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09" h="3498">
                  <a:moveTo>
                    <a:pt x="0" y="2084"/>
                  </a:moveTo>
                  <a:lnTo>
                    <a:pt x="5348" y="3498"/>
                  </a:lnTo>
                  <a:lnTo>
                    <a:pt x="8709" y="1415"/>
                  </a:lnTo>
                  <a:lnTo>
                    <a:pt x="3361" y="0"/>
                  </a:lnTo>
                  <a:lnTo>
                    <a:pt x="0" y="2084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1" name="Freeform 380"/>
            <p:cNvSpPr>
              <a:spLocks/>
            </p:cNvSpPr>
            <p:nvPr/>
          </p:nvSpPr>
          <p:spPr bwMode="auto">
            <a:xfrm>
              <a:off x="1436" y="2084"/>
              <a:ext cx="91" cy="124"/>
            </a:xfrm>
            <a:custGeom>
              <a:avLst/>
              <a:gdLst>
                <a:gd name="T0" fmla="*/ 0 w 3361"/>
                <a:gd name="T1" fmla="*/ 7152 h 7152"/>
                <a:gd name="T2" fmla="*/ 0 w 3361"/>
                <a:gd name="T3" fmla="*/ 2083 h 7152"/>
                <a:gd name="T4" fmla="*/ 3361 w 3361"/>
                <a:gd name="T5" fmla="*/ 0 h 7152"/>
                <a:gd name="T6" fmla="*/ 3361 w 3361"/>
                <a:gd name="T7" fmla="*/ 5069 h 7152"/>
                <a:gd name="T8" fmla="*/ 0 w 3361"/>
                <a:gd name="T9" fmla="*/ 7152 h 7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52"/>
                <a:gd name="T17" fmla="*/ 3361 w 3361"/>
                <a:gd name="T18" fmla="*/ 7152 h 7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52">
                  <a:moveTo>
                    <a:pt x="0" y="7152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69"/>
                  </a:lnTo>
                  <a:lnTo>
                    <a:pt x="0" y="7152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2" name="Freeform 381"/>
            <p:cNvSpPr>
              <a:spLocks/>
            </p:cNvSpPr>
            <p:nvPr/>
          </p:nvSpPr>
          <p:spPr bwMode="auto">
            <a:xfrm>
              <a:off x="1436" y="2177"/>
              <a:ext cx="91" cy="123"/>
            </a:xfrm>
            <a:custGeom>
              <a:avLst/>
              <a:gdLst>
                <a:gd name="T0" fmla="*/ 0 w 3361"/>
                <a:gd name="T1" fmla="*/ 7111 h 7111"/>
                <a:gd name="T2" fmla="*/ 0 w 3361"/>
                <a:gd name="T3" fmla="*/ 2083 h 7111"/>
                <a:gd name="T4" fmla="*/ 3361 w 3361"/>
                <a:gd name="T5" fmla="*/ 0 h 7111"/>
                <a:gd name="T6" fmla="*/ 3361 w 3361"/>
                <a:gd name="T7" fmla="*/ 5028 h 7111"/>
                <a:gd name="T8" fmla="*/ 0 w 3361"/>
                <a:gd name="T9" fmla="*/ 7111 h 71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7111"/>
                <a:gd name="T17" fmla="*/ 3361 w 3361"/>
                <a:gd name="T18" fmla="*/ 7111 h 71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7111">
                  <a:moveTo>
                    <a:pt x="0" y="7111"/>
                  </a:moveTo>
                  <a:lnTo>
                    <a:pt x="0" y="2083"/>
                  </a:lnTo>
                  <a:lnTo>
                    <a:pt x="3361" y="0"/>
                  </a:lnTo>
                  <a:lnTo>
                    <a:pt x="3361" y="5028"/>
                  </a:lnTo>
                  <a:lnTo>
                    <a:pt x="0" y="7111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3" name="Freeform 382"/>
            <p:cNvSpPr>
              <a:spLocks/>
            </p:cNvSpPr>
            <p:nvPr/>
          </p:nvSpPr>
          <p:spPr bwMode="auto">
            <a:xfrm>
              <a:off x="1436" y="2176"/>
              <a:ext cx="91" cy="37"/>
            </a:xfrm>
            <a:custGeom>
              <a:avLst/>
              <a:gdLst>
                <a:gd name="T0" fmla="*/ 0 w 3361"/>
                <a:gd name="T1" fmla="*/ 2128 h 2128"/>
                <a:gd name="T2" fmla="*/ 0 w 3361"/>
                <a:gd name="T3" fmla="*/ 1973 h 2128"/>
                <a:gd name="T4" fmla="*/ 3182 w 3361"/>
                <a:gd name="T5" fmla="*/ 0 h 2128"/>
                <a:gd name="T6" fmla="*/ 3361 w 3361"/>
                <a:gd name="T7" fmla="*/ 45 h 2128"/>
                <a:gd name="T8" fmla="*/ 0 w 3361"/>
                <a:gd name="T9" fmla="*/ 2128 h 2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1"/>
                <a:gd name="T16" fmla="*/ 0 h 2128"/>
                <a:gd name="T17" fmla="*/ 3361 w 3361"/>
                <a:gd name="T18" fmla="*/ 2128 h 2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1" h="2128">
                  <a:moveTo>
                    <a:pt x="0" y="2128"/>
                  </a:moveTo>
                  <a:lnTo>
                    <a:pt x="0" y="1973"/>
                  </a:lnTo>
                  <a:lnTo>
                    <a:pt x="3182" y="0"/>
                  </a:lnTo>
                  <a:lnTo>
                    <a:pt x="3361" y="45"/>
                  </a:lnTo>
                  <a:lnTo>
                    <a:pt x="0" y="2128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4" name="Freeform 383"/>
            <p:cNvSpPr>
              <a:spLocks/>
            </p:cNvSpPr>
            <p:nvPr/>
          </p:nvSpPr>
          <p:spPr bwMode="auto">
            <a:xfrm>
              <a:off x="1436" y="2174"/>
              <a:ext cx="86" cy="36"/>
            </a:xfrm>
            <a:custGeom>
              <a:avLst/>
              <a:gdLst>
                <a:gd name="T0" fmla="*/ 0 w 3178"/>
                <a:gd name="T1" fmla="*/ 2108 h 2108"/>
                <a:gd name="T2" fmla="*/ 0 w 3178"/>
                <a:gd name="T3" fmla="*/ 1978 h 2108"/>
                <a:gd name="T4" fmla="*/ 3178 w 3178"/>
                <a:gd name="T5" fmla="*/ 0 h 2108"/>
                <a:gd name="T6" fmla="*/ 3178 w 3178"/>
                <a:gd name="T7" fmla="*/ 130 h 2108"/>
                <a:gd name="T8" fmla="*/ 0 w 3178"/>
                <a:gd name="T9" fmla="*/ 2108 h 2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8"/>
                <a:gd name="T16" fmla="*/ 0 h 2108"/>
                <a:gd name="T17" fmla="*/ 3178 w 3178"/>
                <a:gd name="T18" fmla="*/ 2108 h 2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8" h="2108">
                  <a:moveTo>
                    <a:pt x="0" y="2108"/>
                  </a:moveTo>
                  <a:lnTo>
                    <a:pt x="0" y="1978"/>
                  </a:lnTo>
                  <a:lnTo>
                    <a:pt x="3178" y="0"/>
                  </a:lnTo>
                  <a:lnTo>
                    <a:pt x="3178" y="130"/>
                  </a:lnTo>
                  <a:lnTo>
                    <a:pt x="0" y="2108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5" name="Freeform 384"/>
            <p:cNvSpPr>
              <a:spLocks/>
            </p:cNvSpPr>
            <p:nvPr/>
          </p:nvSpPr>
          <p:spPr bwMode="auto">
            <a:xfrm>
              <a:off x="1292" y="2096"/>
              <a:ext cx="144" cy="112"/>
            </a:xfrm>
            <a:custGeom>
              <a:avLst/>
              <a:gdLst>
                <a:gd name="T0" fmla="*/ 0 w 5348"/>
                <a:gd name="T1" fmla="*/ 5118 h 6476"/>
                <a:gd name="T2" fmla="*/ 5348 w 5348"/>
                <a:gd name="T3" fmla="*/ 6476 h 6476"/>
                <a:gd name="T4" fmla="*/ 5348 w 5348"/>
                <a:gd name="T5" fmla="*/ 1414 h 6476"/>
                <a:gd name="T6" fmla="*/ 0 w 5348"/>
                <a:gd name="T7" fmla="*/ 0 h 6476"/>
                <a:gd name="T8" fmla="*/ 0 w 5348"/>
                <a:gd name="T9" fmla="*/ 5118 h 6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76"/>
                <a:gd name="T17" fmla="*/ 5348 w 5348"/>
                <a:gd name="T18" fmla="*/ 6476 h 64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76">
                  <a:moveTo>
                    <a:pt x="0" y="5118"/>
                  </a:moveTo>
                  <a:lnTo>
                    <a:pt x="5348" y="6476"/>
                  </a:lnTo>
                  <a:lnTo>
                    <a:pt x="5348" y="1414"/>
                  </a:lnTo>
                  <a:lnTo>
                    <a:pt x="0" y="0"/>
                  </a:lnTo>
                  <a:lnTo>
                    <a:pt x="0" y="5118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6" name="Freeform 385"/>
            <p:cNvSpPr>
              <a:spLocks/>
            </p:cNvSpPr>
            <p:nvPr/>
          </p:nvSpPr>
          <p:spPr bwMode="auto">
            <a:xfrm>
              <a:off x="1292" y="2188"/>
              <a:ext cx="144" cy="112"/>
            </a:xfrm>
            <a:custGeom>
              <a:avLst/>
              <a:gdLst>
                <a:gd name="T0" fmla="*/ 0 w 5348"/>
                <a:gd name="T1" fmla="*/ 5101 h 6459"/>
                <a:gd name="T2" fmla="*/ 5348 w 5348"/>
                <a:gd name="T3" fmla="*/ 6459 h 6459"/>
                <a:gd name="T4" fmla="*/ 5348 w 5348"/>
                <a:gd name="T5" fmla="*/ 1415 h 6459"/>
                <a:gd name="T6" fmla="*/ 0 w 5348"/>
                <a:gd name="T7" fmla="*/ 0 h 6459"/>
                <a:gd name="T8" fmla="*/ 0 w 5348"/>
                <a:gd name="T9" fmla="*/ 5101 h 64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48"/>
                <a:gd name="T16" fmla="*/ 0 h 6459"/>
                <a:gd name="T17" fmla="*/ 5348 w 5348"/>
                <a:gd name="T18" fmla="*/ 6459 h 64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48" h="6459">
                  <a:moveTo>
                    <a:pt x="0" y="5101"/>
                  </a:moveTo>
                  <a:lnTo>
                    <a:pt x="5348" y="6459"/>
                  </a:lnTo>
                  <a:lnTo>
                    <a:pt x="5348" y="1415"/>
                  </a:lnTo>
                  <a:lnTo>
                    <a:pt x="0" y="0"/>
                  </a:lnTo>
                  <a:lnTo>
                    <a:pt x="0" y="5101"/>
                  </a:lnTo>
                  <a:close/>
                </a:path>
              </a:pathLst>
            </a:custGeom>
            <a:solidFill>
              <a:srgbClr val="E5E5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7" name="Freeform 386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0 w 3911"/>
                <a:gd name="T1" fmla="*/ 0 h 1530"/>
                <a:gd name="T2" fmla="*/ 0 w 3911"/>
                <a:gd name="T3" fmla="*/ 495 h 1530"/>
                <a:gd name="T4" fmla="*/ 3911 w 3911"/>
                <a:gd name="T5" fmla="*/ 1530 h 1530"/>
                <a:gd name="T6" fmla="*/ 3911 w 3911"/>
                <a:gd name="T7" fmla="*/ 1034 h 1530"/>
                <a:gd name="T8" fmla="*/ 0 w 3911"/>
                <a:gd name="T9" fmla="*/ 0 h 15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11"/>
                <a:gd name="T16" fmla="*/ 0 h 1530"/>
                <a:gd name="T17" fmla="*/ 3911 w 3911"/>
                <a:gd name="T18" fmla="*/ 1530 h 15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11" h="1530">
                  <a:moveTo>
                    <a:pt x="0" y="0"/>
                  </a:moveTo>
                  <a:lnTo>
                    <a:pt x="0" y="495"/>
                  </a:lnTo>
                  <a:lnTo>
                    <a:pt x="3911" y="1530"/>
                  </a:lnTo>
                  <a:lnTo>
                    <a:pt x="3911" y="1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8" name="Freeform 387"/>
            <p:cNvSpPr>
              <a:spLocks/>
            </p:cNvSpPr>
            <p:nvPr/>
          </p:nvSpPr>
          <p:spPr bwMode="auto">
            <a:xfrm>
              <a:off x="1309" y="2107"/>
              <a:ext cx="106" cy="26"/>
            </a:xfrm>
            <a:custGeom>
              <a:avLst/>
              <a:gdLst>
                <a:gd name="T0" fmla="*/ 79 w 3911"/>
                <a:gd name="T1" fmla="*/ 20 h 1530"/>
                <a:gd name="T2" fmla="*/ 0 w 3911"/>
                <a:gd name="T3" fmla="*/ 0 h 1530"/>
                <a:gd name="T4" fmla="*/ 0 w 3911"/>
                <a:gd name="T5" fmla="*/ 495 h 1530"/>
                <a:gd name="T6" fmla="*/ 3911 w 3911"/>
                <a:gd name="T7" fmla="*/ 1530 h 1530"/>
                <a:gd name="T8" fmla="*/ 3911 w 3911"/>
                <a:gd name="T9" fmla="*/ 1455 h 1530"/>
                <a:gd name="T10" fmla="*/ 79 w 3911"/>
                <a:gd name="T11" fmla="*/ 441 h 1530"/>
                <a:gd name="T12" fmla="*/ 79 w 3911"/>
                <a:gd name="T13" fmla="*/ 20 h 15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11"/>
                <a:gd name="T22" fmla="*/ 0 h 1530"/>
                <a:gd name="T23" fmla="*/ 3911 w 3911"/>
                <a:gd name="T24" fmla="*/ 1530 h 15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11" h="1530">
                  <a:moveTo>
                    <a:pt x="79" y="20"/>
                  </a:moveTo>
                  <a:lnTo>
                    <a:pt x="0" y="0"/>
                  </a:lnTo>
                  <a:lnTo>
                    <a:pt x="0" y="495"/>
                  </a:lnTo>
                  <a:lnTo>
                    <a:pt x="3911" y="1530"/>
                  </a:lnTo>
                  <a:lnTo>
                    <a:pt x="3911" y="1455"/>
                  </a:lnTo>
                  <a:lnTo>
                    <a:pt x="79" y="441"/>
                  </a:lnTo>
                  <a:lnTo>
                    <a:pt x="79" y="2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89" name="Freeform 388"/>
            <p:cNvSpPr>
              <a:spLocks/>
            </p:cNvSpPr>
            <p:nvPr/>
          </p:nvSpPr>
          <p:spPr bwMode="auto">
            <a:xfrm>
              <a:off x="1386" y="2138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2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0" name="Freeform 389"/>
            <p:cNvSpPr>
              <a:spLocks/>
            </p:cNvSpPr>
            <p:nvPr/>
          </p:nvSpPr>
          <p:spPr bwMode="auto">
            <a:xfrm>
              <a:off x="1395" y="214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1" name="Freeform 390"/>
            <p:cNvSpPr>
              <a:spLocks/>
            </p:cNvSpPr>
            <p:nvPr/>
          </p:nvSpPr>
          <p:spPr bwMode="auto">
            <a:xfrm>
              <a:off x="1404" y="2141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2" name="Freeform 391"/>
            <p:cNvSpPr>
              <a:spLocks/>
            </p:cNvSpPr>
            <p:nvPr/>
          </p:nvSpPr>
          <p:spPr bwMode="auto">
            <a:xfrm>
              <a:off x="1376" y="2136"/>
              <a:ext cx="5" cy="17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3" name="Freeform 392"/>
            <p:cNvSpPr>
              <a:spLocks/>
            </p:cNvSpPr>
            <p:nvPr/>
          </p:nvSpPr>
          <p:spPr bwMode="auto">
            <a:xfrm>
              <a:off x="1358" y="2133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4" name="Freeform 393"/>
            <p:cNvSpPr>
              <a:spLocks/>
            </p:cNvSpPr>
            <p:nvPr/>
          </p:nvSpPr>
          <p:spPr bwMode="auto">
            <a:xfrm>
              <a:off x="1330" y="2129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5" name="Freeform 394"/>
            <p:cNvSpPr>
              <a:spLocks/>
            </p:cNvSpPr>
            <p:nvPr/>
          </p:nvSpPr>
          <p:spPr bwMode="auto">
            <a:xfrm>
              <a:off x="1367" y="2135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6" name="Freeform 395"/>
            <p:cNvSpPr>
              <a:spLocks/>
            </p:cNvSpPr>
            <p:nvPr/>
          </p:nvSpPr>
          <p:spPr bwMode="auto">
            <a:xfrm>
              <a:off x="1339" y="2130"/>
              <a:ext cx="4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7" name="Freeform 396"/>
            <p:cNvSpPr>
              <a:spLocks/>
            </p:cNvSpPr>
            <p:nvPr/>
          </p:nvSpPr>
          <p:spPr bwMode="auto">
            <a:xfrm>
              <a:off x="1348" y="2132"/>
              <a:ext cx="5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8" name="Freeform 397"/>
            <p:cNvSpPr>
              <a:spLocks/>
            </p:cNvSpPr>
            <p:nvPr/>
          </p:nvSpPr>
          <p:spPr bwMode="auto">
            <a:xfrm>
              <a:off x="1386" y="2159"/>
              <a:ext cx="4" cy="16"/>
            </a:xfrm>
            <a:custGeom>
              <a:avLst/>
              <a:gdLst>
                <a:gd name="T0" fmla="*/ 0 w 158"/>
                <a:gd name="T1" fmla="*/ 897 h 938"/>
                <a:gd name="T2" fmla="*/ 158 w 158"/>
                <a:gd name="T3" fmla="*/ 938 h 938"/>
                <a:gd name="T4" fmla="*/ 158 w 158"/>
                <a:gd name="T5" fmla="*/ 41 h 938"/>
                <a:gd name="T6" fmla="*/ 0 w 158"/>
                <a:gd name="T7" fmla="*/ 0 h 938"/>
                <a:gd name="T8" fmla="*/ 0 w 158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8"/>
                <a:gd name="T17" fmla="*/ 158 w 158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8">
                  <a:moveTo>
                    <a:pt x="0" y="897"/>
                  </a:moveTo>
                  <a:lnTo>
                    <a:pt x="158" y="938"/>
                  </a:lnTo>
                  <a:lnTo>
                    <a:pt x="158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99" name="Freeform 398"/>
            <p:cNvSpPr>
              <a:spLocks/>
            </p:cNvSpPr>
            <p:nvPr/>
          </p:nvSpPr>
          <p:spPr bwMode="auto">
            <a:xfrm>
              <a:off x="1395" y="2161"/>
              <a:ext cx="4" cy="16"/>
            </a:xfrm>
            <a:custGeom>
              <a:avLst/>
              <a:gdLst>
                <a:gd name="T0" fmla="*/ 0 w 157"/>
                <a:gd name="T1" fmla="*/ 897 h 939"/>
                <a:gd name="T2" fmla="*/ 157 w 157"/>
                <a:gd name="T3" fmla="*/ 939 h 939"/>
                <a:gd name="T4" fmla="*/ 157 w 157"/>
                <a:gd name="T5" fmla="*/ 42 h 939"/>
                <a:gd name="T6" fmla="*/ 0 w 157"/>
                <a:gd name="T7" fmla="*/ 0 h 939"/>
                <a:gd name="T8" fmla="*/ 0 w 157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9"/>
                <a:gd name="T17" fmla="*/ 157 w 157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9">
                  <a:moveTo>
                    <a:pt x="0" y="897"/>
                  </a:moveTo>
                  <a:lnTo>
                    <a:pt x="157" y="939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0" name="Freeform 399"/>
            <p:cNvSpPr>
              <a:spLocks/>
            </p:cNvSpPr>
            <p:nvPr/>
          </p:nvSpPr>
          <p:spPr bwMode="auto">
            <a:xfrm>
              <a:off x="1404" y="2162"/>
              <a:ext cx="5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1" name="Freeform 400"/>
            <p:cNvSpPr>
              <a:spLocks/>
            </p:cNvSpPr>
            <p:nvPr/>
          </p:nvSpPr>
          <p:spPr bwMode="auto">
            <a:xfrm>
              <a:off x="1376" y="2158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1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1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2" name="Freeform 401"/>
            <p:cNvSpPr>
              <a:spLocks/>
            </p:cNvSpPr>
            <p:nvPr/>
          </p:nvSpPr>
          <p:spPr bwMode="auto">
            <a:xfrm>
              <a:off x="1358" y="2154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3" name="Freeform 402"/>
            <p:cNvSpPr>
              <a:spLocks/>
            </p:cNvSpPr>
            <p:nvPr/>
          </p:nvSpPr>
          <p:spPr bwMode="auto">
            <a:xfrm>
              <a:off x="1330" y="2150"/>
              <a:ext cx="4" cy="16"/>
            </a:xfrm>
            <a:custGeom>
              <a:avLst/>
              <a:gdLst>
                <a:gd name="T0" fmla="*/ 0 w 157"/>
                <a:gd name="T1" fmla="*/ 896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6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6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4" name="Freeform 403"/>
            <p:cNvSpPr>
              <a:spLocks/>
            </p:cNvSpPr>
            <p:nvPr/>
          </p:nvSpPr>
          <p:spPr bwMode="auto">
            <a:xfrm>
              <a:off x="1367" y="2156"/>
              <a:ext cx="4" cy="16"/>
            </a:xfrm>
            <a:custGeom>
              <a:avLst/>
              <a:gdLst>
                <a:gd name="T0" fmla="*/ 0 w 158"/>
                <a:gd name="T1" fmla="*/ 897 h 939"/>
                <a:gd name="T2" fmla="*/ 158 w 158"/>
                <a:gd name="T3" fmla="*/ 939 h 939"/>
                <a:gd name="T4" fmla="*/ 158 w 158"/>
                <a:gd name="T5" fmla="*/ 42 h 939"/>
                <a:gd name="T6" fmla="*/ 0 w 158"/>
                <a:gd name="T7" fmla="*/ 0 h 939"/>
                <a:gd name="T8" fmla="*/ 0 w 158"/>
                <a:gd name="T9" fmla="*/ 897 h 9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939"/>
                <a:gd name="T17" fmla="*/ 158 w 158"/>
                <a:gd name="T18" fmla="*/ 939 h 9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939">
                  <a:moveTo>
                    <a:pt x="0" y="897"/>
                  </a:moveTo>
                  <a:lnTo>
                    <a:pt x="158" y="939"/>
                  </a:lnTo>
                  <a:lnTo>
                    <a:pt x="158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5" name="Freeform 404"/>
            <p:cNvSpPr>
              <a:spLocks/>
            </p:cNvSpPr>
            <p:nvPr/>
          </p:nvSpPr>
          <p:spPr bwMode="auto">
            <a:xfrm>
              <a:off x="1339" y="2151"/>
              <a:ext cx="4" cy="17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3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3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6" name="Freeform 405"/>
            <p:cNvSpPr>
              <a:spLocks/>
            </p:cNvSpPr>
            <p:nvPr/>
          </p:nvSpPr>
          <p:spPr bwMode="auto">
            <a:xfrm>
              <a:off x="1348" y="2153"/>
              <a:ext cx="5" cy="16"/>
            </a:xfrm>
            <a:custGeom>
              <a:avLst/>
              <a:gdLst>
                <a:gd name="T0" fmla="*/ 0 w 157"/>
                <a:gd name="T1" fmla="*/ 897 h 938"/>
                <a:gd name="T2" fmla="*/ 157 w 157"/>
                <a:gd name="T3" fmla="*/ 938 h 938"/>
                <a:gd name="T4" fmla="*/ 157 w 157"/>
                <a:gd name="T5" fmla="*/ 42 h 938"/>
                <a:gd name="T6" fmla="*/ 0 w 157"/>
                <a:gd name="T7" fmla="*/ 0 h 938"/>
                <a:gd name="T8" fmla="*/ 0 w 157"/>
                <a:gd name="T9" fmla="*/ 897 h 9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938"/>
                <a:gd name="T17" fmla="*/ 157 w 157"/>
                <a:gd name="T18" fmla="*/ 938 h 9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938">
                  <a:moveTo>
                    <a:pt x="0" y="897"/>
                  </a:moveTo>
                  <a:lnTo>
                    <a:pt x="157" y="938"/>
                  </a:lnTo>
                  <a:lnTo>
                    <a:pt x="157" y="42"/>
                  </a:lnTo>
                  <a:lnTo>
                    <a:pt x="0" y="0"/>
                  </a:lnTo>
                  <a:lnTo>
                    <a:pt x="0" y="897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7" name="Freeform 406"/>
            <p:cNvSpPr>
              <a:spLocks/>
            </p:cNvSpPr>
            <p:nvPr/>
          </p:nvSpPr>
          <p:spPr bwMode="auto">
            <a:xfrm>
              <a:off x="1397" y="2185"/>
              <a:ext cx="22" cy="20"/>
            </a:xfrm>
            <a:custGeom>
              <a:avLst/>
              <a:gdLst>
                <a:gd name="T0" fmla="*/ 822 w 822"/>
                <a:gd name="T1" fmla="*/ 218 h 1133"/>
                <a:gd name="T2" fmla="*/ 0 w 822"/>
                <a:gd name="T3" fmla="*/ 0 h 1133"/>
                <a:gd name="T4" fmla="*/ 0 w 822"/>
                <a:gd name="T5" fmla="*/ 924 h 1133"/>
                <a:gd name="T6" fmla="*/ 822 w 822"/>
                <a:gd name="T7" fmla="*/ 1133 h 1133"/>
                <a:gd name="T8" fmla="*/ 822 w 822"/>
                <a:gd name="T9" fmla="*/ 218 h 1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2"/>
                <a:gd name="T16" fmla="*/ 0 h 1133"/>
                <a:gd name="T17" fmla="*/ 822 w 822"/>
                <a:gd name="T18" fmla="*/ 1133 h 1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2" h="1133">
                  <a:moveTo>
                    <a:pt x="822" y="218"/>
                  </a:moveTo>
                  <a:lnTo>
                    <a:pt x="0" y="0"/>
                  </a:lnTo>
                  <a:lnTo>
                    <a:pt x="0" y="924"/>
                  </a:lnTo>
                  <a:lnTo>
                    <a:pt x="822" y="1133"/>
                  </a:lnTo>
                  <a:lnTo>
                    <a:pt x="822" y="218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8" name="Freeform 407"/>
            <p:cNvSpPr>
              <a:spLocks/>
            </p:cNvSpPr>
            <p:nvPr/>
          </p:nvSpPr>
          <p:spPr bwMode="auto">
            <a:xfrm>
              <a:off x="1299" y="2224"/>
              <a:ext cx="10" cy="17"/>
            </a:xfrm>
            <a:custGeom>
              <a:avLst/>
              <a:gdLst>
                <a:gd name="T0" fmla="*/ 0 w 362"/>
                <a:gd name="T1" fmla="*/ 0 h 1014"/>
                <a:gd name="T2" fmla="*/ 0 w 362"/>
                <a:gd name="T3" fmla="*/ 923 h 1014"/>
                <a:gd name="T4" fmla="*/ 362 w 362"/>
                <a:gd name="T5" fmla="*/ 1014 h 1014"/>
                <a:gd name="T6" fmla="*/ 362 w 362"/>
                <a:gd name="T7" fmla="*/ 95 h 1014"/>
                <a:gd name="T8" fmla="*/ 0 w 362"/>
                <a:gd name="T9" fmla="*/ 0 h 10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2"/>
                <a:gd name="T16" fmla="*/ 0 h 1014"/>
                <a:gd name="T17" fmla="*/ 362 w 362"/>
                <a:gd name="T18" fmla="*/ 1014 h 10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2" h="1014">
                  <a:moveTo>
                    <a:pt x="0" y="0"/>
                  </a:moveTo>
                  <a:lnTo>
                    <a:pt x="0" y="923"/>
                  </a:lnTo>
                  <a:lnTo>
                    <a:pt x="362" y="1014"/>
                  </a:lnTo>
                  <a:lnTo>
                    <a:pt x="362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3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09" name="Freeform 408"/>
            <p:cNvSpPr>
              <a:spLocks/>
            </p:cNvSpPr>
            <p:nvPr/>
          </p:nvSpPr>
          <p:spPr bwMode="auto">
            <a:xfrm>
              <a:off x="1303" y="2225"/>
              <a:ext cx="6" cy="15"/>
            </a:xfrm>
            <a:custGeom>
              <a:avLst/>
              <a:gdLst>
                <a:gd name="T0" fmla="*/ 0 w 220"/>
                <a:gd name="T1" fmla="*/ 823 h 880"/>
                <a:gd name="T2" fmla="*/ 220 w 220"/>
                <a:gd name="T3" fmla="*/ 880 h 880"/>
                <a:gd name="T4" fmla="*/ 220 w 220"/>
                <a:gd name="T5" fmla="*/ 58 h 880"/>
                <a:gd name="T6" fmla="*/ 0 w 220"/>
                <a:gd name="T7" fmla="*/ 0 h 880"/>
                <a:gd name="T8" fmla="*/ 0 w 220"/>
                <a:gd name="T9" fmla="*/ 823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880"/>
                <a:gd name="T17" fmla="*/ 220 w 220"/>
                <a:gd name="T18" fmla="*/ 880 h 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880">
                  <a:moveTo>
                    <a:pt x="0" y="823"/>
                  </a:moveTo>
                  <a:lnTo>
                    <a:pt x="220" y="880"/>
                  </a:lnTo>
                  <a:lnTo>
                    <a:pt x="220" y="58"/>
                  </a:lnTo>
                  <a:lnTo>
                    <a:pt x="0" y="0"/>
                  </a:lnTo>
                  <a:lnTo>
                    <a:pt x="0" y="823"/>
                  </a:lnTo>
                  <a:close/>
                </a:path>
              </a:pathLst>
            </a:custGeom>
            <a:solidFill>
              <a:srgbClr val="CCCC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0" name="Freeform 409"/>
            <p:cNvSpPr>
              <a:spLocks/>
            </p:cNvSpPr>
            <p:nvPr/>
          </p:nvSpPr>
          <p:spPr bwMode="auto">
            <a:xfrm>
              <a:off x="1313" y="2065"/>
              <a:ext cx="194" cy="49"/>
            </a:xfrm>
            <a:custGeom>
              <a:avLst/>
              <a:gdLst>
                <a:gd name="T0" fmla="*/ 0 w 7177"/>
                <a:gd name="T1" fmla="*/ 1663 h 2862"/>
                <a:gd name="T2" fmla="*/ 4474 w 7177"/>
                <a:gd name="T3" fmla="*/ 2862 h 2862"/>
                <a:gd name="T4" fmla="*/ 7177 w 7177"/>
                <a:gd name="T5" fmla="*/ 1200 h 2862"/>
                <a:gd name="T6" fmla="*/ 2704 w 7177"/>
                <a:gd name="T7" fmla="*/ 0 h 2862"/>
                <a:gd name="T8" fmla="*/ 0 w 7177"/>
                <a:gd name="T9" fmla="*/ 1663 h 2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77"/>
                <a:gd name="T16" fmla="*/ 0 h 2862"/>
                <a:gd name="T17" fmla="*/ 7177 w 7177"/>
                <a:gd name="T18" fmla="*/ 2862 h 28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77" h="2862">
                  <a:moveTo>
                    <a:pt x="0" y="1663"/>
                  </a:moveTo>
                  <a:lnTo>
                    <a:pt x="4474" y="2862"/>
                  </a:ln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1" name="Freeform 410"/>
            <p:cNvSpPr>
              <a:spLocks/>
            </p:cNvSpPr>
            <p:nvPr/>
          </p:nvSpPr>
          <p:spPr bwMode="auto">
            <a:xfrm>
              <a:off x="1313" y="2065"/>
              <a:ext cx="194" cy="29"/>
            </a:xfrm>
            <a:custGeom>
              <a:avLst/>
              <a:gdLst>
                <a:gd name="T0" fmla="*/ 7032 w 7177"/>
                <a:gd name="T1" fmla="*/ 1285 h 1701"/>
                <a:gd name="T2" fmla="*/ 7177 w 7177"/>
                <a:gd name="T3" fmla="*/ 1200 h 1701"/>
                <a:gd name="T4" fmla="*/ 2704 w 7177"/>
                <a:gd name="T5" fmla="*/ 0 h 1701"/>
                <a:gd name="T6" fmla="*/ 0 w 7177"/>
                <a:gd name="T7" fmla="*/ 1663 h 1701"/>
                <a:gd name="T8" fmla="*/ 145 w 7177"/>
                <a:gd name="T9" fmla="*/ 1701 h 1701"/>
                <a:gd name="T10" fmla="*/ 2704 w 7177"/>
                <a:gd name="T11" fmla="*/ 124 h 1701"/>
                <a:gd name="T12" fmla="*/ 7032 w 7177"/>
                <a:gd name="T13" fmla="*/ 1285 h 17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177"/>
                <a:gd name="T22" fmla="*/ 0 h 1701"/>
                <a:gd name="T23" fmla="*/ 7177 w 7177"/>
                <a:gd name="T24" fmla="*/ 1701 h 17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177" h="1701">
                  <a:moveTo>
                    <a:pt x="7032" y="1285"/>
                  </a:moveTo>
                  <a:lnTo>
                    <a:pt x="7177" y="1200"/>
                  </a:lnTo>
                  <a:lnTo>
                    <a:pt x="2704" y="0"/>
                  </a:lnTo>
                  <a:lnTo>
                    <a:pt x="0" y="1663"/>
                  </a:lnTo>
                  <a:lnTo>
                    <a:pt x="145" y="1701"/>
                  </a:lnTo>
                  <a:lnTo>
                    <a:pt x="2704" y="124"/>
                  </a:lnTo>
                  <a:lnTo>
                    <a:pt x="7032" y="128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12" name="Text Box 411"/>
          <p:cNvSpPr txBox="1">
            <a:spLocks noChangeArrowheads="1"/>
          </p:cNvSpPr>
          <p:nvPr/>
        </p:nvSpPr>
        <p:spPr bwMode="auto">
          <a:xfrm>
            <a:off x="6948488" y="972621"/>
            <a:ext cx="713658" cy="276999"/>
          </a:xfrm>
          <a:prstGeom prst="rect">
            <a:avLst/>
          </a:prstGeom>
          <a:solidFill>
            <a:srgbClr val="DDDDDD">
              <a:alpha val="7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Volume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13" name="Group 412"/>
          <p:cNvGrpSpPr>
            <a:grpSpLocks/>
          </p:cNvGrpSpPr>
          <p:nvPr/>
        </p:nvGrpSpPr>
        <p:grpSpPr bwMode="auto">
          <a:xfrm>
            <a:off x="6516688" y="1261546"/>
            <a:ext cx="1279525" cy="1152525"/>
            <a:chOff x="4105" y="618"/>
            <a:chExt cx="806" cy="726"/>
          </a:xfrm>
        </p:grpSpPr>
        <p:grpSp>
          <p:nvGrpSpPr>
            <p:cNvPr id="414" name="Group 413"/>
            <p:cNvGrpSpPr>
              <a:grpSpLocks/>
            </p:cNvGrpSpPr>
            <p:nvPr/>
          </p:nvGrpSpPr>
          <p:grpSpPr bwMode="auto">
            <a:xfrm>
              <a:off x="4245" y="618"/>
              <a:ext cx="671" cy="454"/>
              <a:chOff x="3117" y="1706"/>
              <a:chExt cx="936" cy="645"/>
            </a:xfrm>
          </p:grpSpPr>
          <p:sp>
            <p:nvSpPr>
              <p:cNvPr id="417" name="File"/>
              <p:cNvSpPr>
                <a:spLocks noEditPoints="1" noChangeArrowheads="1"/>
              </p:cNvSpPr>
              <p:nvPr/>
            </p:nvSpPr>
            <p:spPr bwMode="auto">
              <a:xfrm>
                <a:off x="3424" y="1706"/>
                <a:ext cx="360" cy="216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lIns="0" tIns="0" rIns="0" bIns="0"/>
              <a:lstStyle/>
              <a:p>
                <a:pPr algn="ctr">
                  <a:defRPr/>
                </a:pPr>
                <a:r>
                  <a:rPr lang="en-US" altLang="ko-KR" sz="1000">
                    <a:latin typeface="맑은 고딕" pitchFamily="50" charset="-127"/>
                    <a:ea typeface="맑은 고딕" pitchFamily="50" charset="-127"/>
                  </a:rPr>
                  <a:t>/</a:t>
                </a:r>
                <a:endParaRPr lang="en-US" altLang="ko-KR" sz="180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18" name="File"/>
              <p:cNvSpPr>
                <a:spLocks noEditPoints="1" noChangeArrowheads="1"/>
              </p:cNvSpPr>
              <p:nvPr/>
            </p:nvSpPr>
            <p:spPr bwMode="auto">
              <a:xfrm>
                <a:off x="3117" y="2135"/>
                <a:ext cx="360" cy="216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lIns="0" tIns="0" rIns="0" bIns="0"/>
              <a:lstStyle/>
              <a:p>
                <a:pPr algn="ctr">
                  <a:defRPr/>
                </a:pPr>
                <a:r>
                  <a:rPr lang="en-US" altLang="ko-KR" sz="1000">
                    <a:latin typeface="맑은 고딕" pitchFamily="50" charset="-127"/>
                    <a:ea typeface="맑은 고딕" pitchFamily="50" charset="-127"/>
                  </a:rPr>
                  <a:t>home</a:t>
                </a:r>
                <a:endParaRPr lang="en-US" altLang="ko-KR" sz="180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19" name="File"/>
              <p:cNvSpPr>
                <a:spLocks noEditPoints="1" noChangeArrowheads="1"/>
              </p:cNvSpPr>
              <p:nvPr/>
            </p:nvSpPr>
            <p:spPr bwMode="auto">
              <a:xfrm>
                <a:off x="3693" y="2135"/>
                <a:ext cx="360" cy="216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lIns="0" tIns="0" rIns="0" bIns="0"/>
              <a:lstStyle/>
              <a:p>
                <a:pPr algn="ctr">
                  <a:defRPr/>
                </a:pPr>
                <a:r>
                  <a:rPr lang="en-US" altLang="ko-KR" sz="1000">
                    <a:latin typeface="맑은 고딕" pitchFamily="50" charset="-127"/>
                    <a:ea typeface="맑은 고딕" pitchFamily="50" charset="-127"/>
                  </a:rPr>
                  <a:t>share</a:t>
                </a:r>
                <a:endParaRPr lang="en-US" altLang="ko-KR" sz="180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420" name="AutoShape 417"/>
              <p:cNvCxnSpPr>
                <a:cxnSpLocks noChangeShapeType="1"/>
                <a:stCxn id="417" idx="2"/>
                <a:endCxn id="418" idx="0"/>
              </p:cNvCxnSpPr>
              <p:nvPr/>
            </p:nvCxnSpPr>
            <p:spPr bwMode="auto">
              <a:xfrm rot="5400000">
                <a:off x="3329" y="1893"/>
                <a:ext cx="245" cy="304"/>
              </a:xfrm>
              <a:prstGeom prst="curvedConnector3">
                <a:avLst>
                  <a:gd name="adj1" fmla="val 43264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21" name="AutoShape 418"/>
              <p:cNvCxnSpPr>
                <a:cxnSpLocks noChangeShapeType="1"/>
                <a:stCxn id="417" idx="2"/>
                <a:endCxn id="419" idx="0"/>
              </p:cNvCxnSpPr>
              <p:nvPr/>
            </p:nvCxnSpPr>
            <p:spPr bwMode="auto">
              <a:xfrm rot="16200000" flipH="1">
                <a:off x="3617" y="1909"/>
                <a:ext cx="245" cy="272"/>
              </a:xfrm>
              <a:prstGeom prst="curvedConnector3">
                <a:avLst>
                  <a:gd name="adj1" fmla="val 43264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415" name="AutoShape 419"/>
            <p:cNvCxnSpPr>
              <a:cxnSpLocks noChangeShapeType="1"/>
              <a:stCxn id="418" idx="2"/>
              <a:endCxn id="416" idx="0"/>
            </p:cNvCxnSpPr>
            <p:nvPr/>
          </p:nvCxnSpPr>
          <p:spPr bwMode="auto">
            <a:xfrm rot="5400000">
              <a:off x="4249" y="1087"/>
              <a:ext cx="136" cy="10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16" name="Rectangle 420"/>
            <p:cNvSpPr>
              <a:spLocks noChangeArrowheads="1"/>
            </p:cNvSpPr>
            <p:nvPr/>
          </p:nvSpPr>
          <p:spPr bwMode="auto">
            <a:xfrm>
              <a:off x="4105" y="1208"/>
              <a:ext cx="318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000">
                  <a:latin typeface="맑은 고딕" pitchFamily="50" charset="-127"/>
                  <a:ea typeface="맑은 고딕" pitchFamily="50" charset="-127"/>
                </a:rPr>
                <a:t>big.avi</a:t>
              </a:r>
            </a:p>
          </p:txBody>
        </p:sp>
      </p:grpSp>
      <p:sp>
        <p:nvSpPr>
          <p:cNvPr id="422" name="Rectangle 421"/>
          <p:cNvSpPr>
            <a:spLocks noChangeArrowheads="1"/>
          </p:cNvSpPr>
          <p:nvPr/>
        </p:nvSpPr>
        <p:spPr bwMode="auto">
          <a:xfrm>
            <a:off x="6659563" y="2556946"/>
            <a:ext cx="115252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1000">
                <a:latin typeface="맑은 고딕" pitchFamily="50" charset="-127"/>
                <a:ea typeface="맑은 고딕" pitchFamily="50" charset="-127"/>
              </a:rPr>
              <a:t>Data</a:t>
            </a:r>
          </a:p>
        </p:txBody>
      </p:sp>
      <p:sp>
        <p:nvSpPr>
          <p:cNvPr id="423" name="Rectangle 422"/>
          <p:cNvSpPr>
            <a:spLocks noChangeArrowheads="1"/>
          </p:cNvSpPr>
          <p:nvPr/>
        </p:nvSpPr>
        <p:spPr bwMode="auto">
          <a:xfrm>
            <a:off x="6659563" y="255694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4" name="Rectangle 423"/>
          <p:cNvSpPr>
            <a:spLocks noChangeArrowheads="1"/>
          </p:cNvSpPr>
          <p:nvPr/>
        </p:nvSpPr>
        <p:spPr bwMode="auto">
          <a:xfrm>
            <a:off x="6802438" y="255694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5" name="Rectangle 424"/>
          <p:cNvSpPr>
            <a:spLocks noChangeArrowheads="1"/>
          </p:cNvSpPr>
          <p:nvPr/>
        </p:nvSpPr>
        <p:spPr bwMode="auto">
          <a:xfrm>
            <a:off x="6946900" y="255694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6" name="Rectangle 425"/>
          <p:cNvSpPr>
            <a:spLocks noChangeArrowheads="1"/>
          </p:cNvSpPr>
          <p:nvPr/>
        </p:nvSpPr>
        <p:spPr bwMode="auto">
          <a:xfrm>
            <a:off x="7091363" y="255694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7" name="Rectangle 426"/>
          <p:cNvSpPr>
            <a:spLocks noChangeArrowheads="1"/>
          </p:cNvSpPr>
          <p:nvPr/>
        </p:nvSpPr>
        <p:spPr bwMode="auto">
          <a:xfrm>
            <a:off x="7235825" y="255694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8" name="Rectangle 427"/>
          <p:cNvSpPr>
            <a:spLocks noChangeArrowheads="1"/>
          </p:cNvSpPr>
          <p:nvPr/>
        </p:nvSpPr>
        <p:spPr bwMode="auto">
          <a:xfrm>
            <a:off x="7378700" y="2556946"/>
            <a:ext cx="146050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29" name="Rectangle 428"/>
          <p:cNvSpPr>
            <a:spLocks noChangeArrowheads="1"/>
          </p:cNvSpPr>
          <p:nvPr/>
        </p:nvSpPr>
        <p:spPr bwMode="auto">
          <a:xfrm>
            <a:off x="7524750" y="255694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0" name="Rectangle 429"/>
          <p:cNvSpPr>
            <a:spLocks noChangeArrowheads="1"/>
          </p:cNvSpPr>
          <p:nvPr/>
        </p:nvSpPr>
        <p:spPr bwMode="auto">
          <a:xfrm>
            <a:off x="7667625" y="255694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31" name="Group 430"/>
          <p:cNvGrpSpPr>
            <a:grpSpLocks/>
          </p:cNvGrpSpPr>
          <p:nvPr/>
        </p:nvGrpSpPr>
        <p:grpSpPr bwMode="auto">
          <a:xfrm>
            <a:off x="5435600" y="3239571"/>
            <a:ext cx="576263" cy="503237"/>
            <a:chOff x="4105" y="618"/>
            <a:chExt cx="806" cy="726"/>
          </a:xfrm>
        </p:grpSpPr>
        <p:grpSp>
          <p:nvGrpSpPr>
            <p:cNvPr id="432" name="Group 431"/>
            <p:cNvGrpSpPr>
              <a:grpSpLocks/>
            </p:cNvGrpSpPr>
            <p:nvPr/>
          </p:nvGrpSpPr>
          <p:grpSpPr bwMode="auto">
            <a:xfrm>
              <a:off x="4241" y="614"/>
              <a:ext cx="669" cy="452"/>
              <a:chOff x="3117" y="1706"/>
              <a:chExt cx="935" cy="644"/>
            </a:xfrm>
          </p:grpSpPr>
          <p:sp>
            <p:nvSpPr>
              <p:cNvPr id="435" name="File"/>
              <p:cNvSpPr>
                <a:spLocks noEditPoints="1" noChangeArrowheads="1"/>
              </p:cNvSpPr>
              <p:nvPr/>
            </p:nvSpPr>
            <p:spPr bwMode="auto">
              <a:xfrm>
                <a:off x="3423" y="1706"/>
                <a:ext cx="359" cy="215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lIns="0" tIns="0" rIns="0" bIns="0"/>
              <a:lstStyle/>
              <a:p>
                <a:pPr algn="ctr">
                  <a:defRPr/>
                </a:pPr>
                <a:endParaRPr lang="ko-KR" altLang="ko-KR" sz="180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36" name="File"/>
              <p:cNvSpPr>
                <a:spLocks noEditPoints="1" noChangeArrowheads="1"/>
              </p:cNvSpPr>
              <p:nvPr/>
            </p:nvSpPr>
            <p:spPr bwMode="auto">
              <a:xfrm>
                <a:off x="3117" y="2135"/>
                <a:ext cx="359" cy="215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lIns="0" tIns="0" rIns="0" bIns="0"/>
              <a:lstStyle/>
              <a:p>
                <a:pPr algn="ctr">
                  <a:defRPr/>
                </a:pPr>
                <a:endParaRPr lang="ko-KR" altLang="ko-KR" sz="180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437" name="File"/>
              <p:cNvSpPr>
                <a:spLocks noEditPoints="1" noChangeArrowheads="1"/>
              </p:cNvSpPr>
              <p:nvPr/>
            </p:nvSpPr>
            <p:spPr bwMode="auto">
              <a:xfrm>
                <a:off x="3693" y="2135"/>
                <a:ext cx="359" cy="215"/>
              </a:xfrm>
              <a:custGeom>
                <a:avLst/>
                <a:gdLst>
                  <a:gd name="T0" fmla="*/ 10981 w 21600"/>
                  <a:gd name="T1" fmla="*/ 3240 h 21600"/>
                  <a:gd name="T2" fmla="*/ 0 w 21600"/>
                  <a:gd name="T3" fmla="*/ 10800 h 21600"/>
                  <a:gd name="T4" fmla="*/ 10800 w 21600"/>
                  <a:gd name="T5" fmla="*/ 21600 h 21600"/>
                  <a:gd name="T6" fmla="*/ 21600 w 21600"/>
                  <a:gd name="T7" fmla="*/ 10800 h 21600"/>
                  <a:gd name="T8" fmla="*/ 0 w 21600"/>
                  <a:gd name="T9" fmla="*/ 21600 h 21600"/>
                  <a:gd name="T10" fmla="*/ 21600 w 21600"/>
                  <a:gd name="T11" fmla="*/ 21600 h 21600"/>
                  <a:gd name="T12" fmla="*/ 1086 w 21600"/>
                  <a:gd name="T13" fmla="*/ 4628 h 21600"/>
                  <a:gd name="T14" fmla="*/ 20635 w 21600"/>
                  <a:gd name="T15" fmla="*/ 20289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21600" h="21600">
                    <a:moveTo>
                      <a:pt x="19790" y="3240"/>
                    </a:moveTo>
                    <a:cubicBezTo>
                      <a:pt x="10981" y="3240"/>
                      <a:pt x="9171" y="3240"/>
                      <a:pt x="9050" y="3086"/>
                    </a:cubicBezTo>
                    <a:cubicBezTo>
                      <a:pt x="9050" y="2931"/>
                      <a:pt x="8930" y="2777"/>
                      <a:pt x="8930" y="2469"/>
                    </a:cubicBezTo>
                    <a:cubicBezTo>
                      <a:pt x="8930" y="2160"/>
                      <a:pt x="8809" y="1851"/>
                      <a:pt x="8688" y="1389"/>
                    </a:cubicBezTo>
                    <a:cubicBezTo>
                      <a:pt x="8568" y="1080"/>
                      <a:pt x="8326" y="771"/>
                      <a:pt x="8085" y="463"/>
                    </a:cubicBezTo>
                    <a:cubicBezTo>
                      <a:pt x="7723" y="154"/>
                      <a:pt x="7361" y="0"/>
                      <a:pt x="7361" y="0"/>
                    </a:cubicBezTo>
                    <a:cubicBezTo>
                      <a:pt x="7361" y="0"/>
                      <a:pt x="2293" y="0"/>
                      <a:pt x="2051" y="154"/>
                    </a:cubicBezTo>
                    <a:cubicBezTo>
                      <a:pt x="1689" y="309"/>
                      <a:pt x="1448" y="463"/>
                      <a:pt x="1327" y="771"/>
                    </a:cubicBezTo>
                    <a:cubicBezTo>
                      <a:pt x="1207" y="1080"/>
                      <a:pt x="1086" y="1389"/>
                      <a:pt x="965" y="1697"/>
                    </a:cubicBezTo>
                    <a:cubicBezTo>
                      <a:pt x="845" y="2160"/>
                      <a:pt x="724" y="2314"/>
                      <a:pt x="724" y="2469"/>
                    </a:cubicBezTo>
                    <a:cubicBezTo>
                      <a:pt x="603" y="2623"/>
                      <a:pt x="603" y="2777"/>
                      <a:pt x="483" y="2931"/>
                    </a:cubicBezTo>
                    <a:cubicBezTo>
                      <a:pt x="483" y="3086"/>
                      <a:pt x="362" y="3240"/>
                      <a:pt x="241" y="3240"/>
                    </a:cubicBezTo>
                    <a:lnTo>
                      <a:pt x="0" y="3394"/>
                    </a:lnTo>
                    <a:lnTo>
                      <a:pt x="0" y="3703"/>
                    </a:lnTo>
                    <a:lnTo>
                      <a:pt x="0" y="10800"/>
                    </a:lnTo>
                    <a:lnTo>
                      <a:pt x="0" y="21600"/>
                    </a:lnTo>
                    <a:lnTo>
                      <a:pt x="10981" y="21600"/>
                    </a:lnTo>
                    <a:lnTo>
                      <a:pt x="21600" y="21600"/>
                    </a:lnTo>
                    <a:lnTo>
                      <a:pt x="21600" y="10800"/>
                    </a:lnTo>
                    <a:lnTo>
                      <a:pt x="21600" y="5246"/>
                    </a:lnTo>
                    <a:lnTo>
                      <a:pt x="21600" y="4783"/>
                    </a:lnTo>
                    <a:cubicBezTo>
                      <a:pt x="21479" y="4320"/>
                      <a:pt x="21359" y="4011"/>
                      <a:pt x="21117" y="3703"/>
                    </a:cubicBezTo>
                    <a:cubicBezTo>
                      <a:pt x="20876" y="3549"/>
                      <a:pt x="20514" y="3394"/>
                      <a:pt x="20152" y="3240"/>
                    </a:cubicBezTo>
                    <a:close/>
                  </a:path>
                </a:pathLst>
              </a:custGeom>
              <a:solidFill>
                <a:srgbClr val="FF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lIns="0" tIns="0" rIns="0" bIns="0"/>
              <a:lstStyle/>
              <a:p>
                <a:pPr algn="ctr">
                  <a:defRPr/>
                </a:pPr>
                <a:endParaRPr lang="ko-KR" altLang="ko-KR" sz="1800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cxnSp>
            <p:nvCxnSpPr>
              <p:cNvPr id="438" name="AutoShape 435"/>
              <p:cNvCxnSpPr>
                <a:cxnSpLocks noChangeShapeType="1"/>
                <a:stCxn id="435" idx="2"/>
                <a:endCxn id="436" idx="0"/>
              </p:cNvCxnSpPr>
              <p:nvPr/>
            </p:nvCxnSpPr>
            <p:spPr bwMode="auto">
              <a:xfrm rot="5400000">
                <a:off x="3329" y="1893"/>
                <a:ext cx="245" cy="304"/>
              </a:xfrm>
              <a:prstGeom prst="curvedConnector3">
                <a:avLst>
                  <a:gd name="adj1" fmla="val 43264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39" name="AutoShape 436"/>
              <p:cNvCxnSpPr>
                <a:cxnSpLocks noChangeShapeType="1"/>
                <a:stCxn id="435" idx="2"/>
                <a:endCxn id="437" idx="0"/>
              </p:cNvCxnSpPr>
              <p:nvPr/>
            </p:nvCxnSpPr>
            <p:spPr bwMode="auto">
              <a:xfrm rot="16200000" flipH="1">
                <a:off x="3617" y="1909"/>
                <a:ext cx="245" cy="272"/>
              </a:xfrm>
              <a:prstGeom prst="curvedConnector3">
                <a:avLst>
                  <a:gd name="adj1" fmla="val 43264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433" name="AutoShape 437"/>
            <p:cNvCxnSpPr>
              <a:cxnSpLocks noChangeShapeType="1"/>
              <a:stCxn id="436" idx="2"/>
              <a:endCxn id="434" idx="0"/>
            </p:cNvCxnSpPr>
            <p:nvPr/>
          </p:nvCxnSpPr>
          <p:spPr bwMode="auto">
            <a:xfrm rot="5400000">
              <a:off x="4249" y="1087"/>
              <a:ext cx="136" cy="10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34" name="Rectangle 438"/>
            <p:cNvSpPr>
              <a:spLocks noChangeArrowheads="1"/>
            </p:cNvSpPr>
            <p:nvPr/>
          </p:nvSpPr>
          <p:spPr bwMode="auto">
            <a:xfrm>
              <a:off x="4105" y="1208"/>
              <a:ext cx="318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ko-KR" sz="100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40" name="Oval 439"/>
          <p:cNvSpPr>
            <a:spLocks noChangeArrowheads="1"/>
          </p:cNvSpPr>
          <p:nvPr/>
        </p:nvSpPr>
        <p:spPr bwMode="auto">
          <a:xfrm>
            <a:off x="3203575" y="2950646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1" name="Oval 440"/>
          <p:cNvSpPr>
            <a:spLocks noChangeArrowheads="1"/>
          </p:cNvSpPr>
          <p:nvPr/>
        </p:nvSpPr>
        <p:spPr bwMode="auto">
          <a:xfrm>
            <a:off x="3276600" y="2950646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2" name="Oval 441"/>
          <p:cNvSpPr>
            <a:spLocks noChangeArrowheads="1"/>
          </p:cNvSpPr>
          <p:nvPr/>
        </p:nvSpPr>
        <p:spPr bwMode="auto">
          <a:xfrm>
            <a:off x="3348038" y="2950646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3" name="Oval 442"/>
          <p:cNvSpPr>
            <a:spLocks noChangeArrowheads="1"/>
          </p:cNvSpPr>
          <p:nvPr/>
        </p:nvSpPr>
        <p:spPr bwMode="auto">
          <a:xfrm>
            <a:off x="3419475" y="2950646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4" name="Oval 443"/>
          <p:cNvSpPr>
            <a:spLocks noChangeArrowheads="1"/>
          </p:cNvSpPr>
          <p:nvPr/>
        </p:nvSpPr>
        <p:spPr bwMode="auto">
          <a:xfrm>
            <a:off x="3492500" y="2950646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5" name="Rectangle 444"/>
          <p:cNvSpPr>
            <a:spLocks noChangeArrowheads="1"/>
          </p:cNvSpPr>
          <p:nvPr/>
        </p:nvSpPr>
        <p:spPr bwMode="auto">
          <a:xfrm>
            <a:off x="5297488" y="5054083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6" name="Rectangle 445"/>
          <p:cNvSpPr>
            <a:spLocks noChangeArrowheads="1"/>
          </p:cNvSpPr>
          <p:nvPr/>
        </p:nvSpPr>
        <p:spPr bwMode="auto">
          <a:xfrm>
            <a:off x="5867400" y="495724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7" name="Rectangle 446"/>
          <p:cNvSpPr>
            <a:spLocks noChangeArrowheads="1"/>
          </p:cNvSpPr>
          <p:nvPr/>
        </p:nvSpPr>
        <p:spPr bwMode="auto">
          <a:xfrm>
            <a:off x="6372225" y="478579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8" name="Rectangle 447"/>
          <p:cNvSpPr>
            <a:spLocks noChangeArrowheads="1"/>
          </p:cNvSpPr>
          <p:nvPr/>
        </p:nvSpPr>
        <p:spPr bwMode="auto">
          <a:xfrm>
            <a:off x="6865938" y="4688958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9" name="Oval 448"/>
          <p:cNvSpPr>
            <a:spLocks noChangeArrowheads="1"/>
          </p:cNvSpPr>
          <p:nvPr/>
        </p:nvSpPr>
        <p:spPr bwMode="auto">
          <a:xfrm>
            <a:off x="1979613" y="3239571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0" name="Oval 449"/>
          <p:cNvSpPr>
            <a:spLocks noChangeArrowheads="1"/>
          </p:cNvSpPr>
          <p:nvPr/>
        </p:nvSpPr>
        <p:spPr bwMode="auto">
          <a:xfrm>
            <a:off x="2555875" y="3095108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1" name="Oval 450"/>
          <p:cNvSpPr>
            <a:spLocks noChangeArrowheads="1"/>
          </p:cNvSpPr>
          <p:nvPr/>
        </p:nvSpPr>
        <p:spPr bwMode="auto">
          <a:xfrm>
            <a:off x="3779838" y="2734746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2" name="Rectangle 451"/>
          <p:cNvSpPr>
            <a:spLocks noChangeArrowheads="1"/>
          </p:cNvSpPr>
          <p:nvPr/>
        </p:nvSpPr>
        <p:spPr bwMode="auto">
          <a:xfrm>
            <a:off x="6084888" y="547159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3" name="Rectangle 452"/>
          <p:cNvSpPr>
            <a:spLocks noChangeArrowheads="1"/>
          </p:cNvSpPr>
          <p:nvPr/>
        </p:nvSpPr>
        <p:spPr bwMode="auto">
          <a:xfrm>
            <a:off x="6659563" y="5327133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4" name="Rectangle 453"/>
          <p:cNvSpPr>
            <a:spLocks noChangeArrowheads="1"/>
          </p:cNvSpPr>
          <p:nvPr/>
        </p:nvSpPr>
        <p:spPr bwMode="auto">
          <a:xfrm>
            <a:off x="7164388" y="5255696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5" name="Rectangle 454"/>
          <p:cNvSpPr>
            <a:spLocks noChangeArrowheads="1"/>
          </p:cNvSpPr>
          <p:nvPr/>
        </p:nvSpPr>
        <p:spPr bwMode="auto">
          <a:xfrm>
            <a:off x="7667625" y="5111233"/>
            <a:ext cx="142875" cy="215900"/>
          </a:xfrm>
          <a:prstGeom prst="rect">
            <a:avLst/>
          </a:prstGeom>
          <a:solidFill>
            <a:srgbClr val="00EE6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0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6" name="Oval 455"/>
          <p:cNvSpPr>
            <a:spLocks noChangeArrowheads="1"/>
          </p:cNvSpPr>
          <p:nvPr/>
        </p:nvSpPr>
        <p:spPr bwMode="auto">
          <a:xfrm>
            <a:off x="994232" y="2747446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7" name="Oval 456"/>
          <p:cNvSpPr>
            <a:spLocks noChangeArrowheads="1"/>
          </p:cNvSpPr>
          <p:nvPr/>
        </p:nvSpPr>
        <p:spPr bwMode="auto">
          <a:xfrm>
            <a:off x="1763713" y="2591871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8" name="Oval 457"/>
          <p:cNvSpPr>
            <a:spLocks noChangeArrowheads="1"/>
          </p:cNvSpPr>
          <p:nvPr/>
        </p:nvSpPr>
        <p:spPr bwMode="auto">
          <a:xfrm>
            <a:off x="2411413" y="2375971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9" name="Oval 458"/>
          <p:cNvSpPr>
            <a:spLocks noChangeArrowheads="1"/>
          </p:cNvSpPr>
          <p:nvPr/>
        </p:nvSpPr>
        <p:spPr bwMode="auto">
          <a:xfrm>
            <a:off x="2987675" y="2231508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 latinLnBrk="0">
              <a:spcBef>
                <a:spcPct val="50000"/>
              </a:spcBef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60" name="Group 459"/>
          <p:cNvGrpSpPr>
            <a:grpSpLocks/>
          </p:cNvGrpSpPr>
          <p:nvPr/>
        </p:nvGrpSpPr>
        <p:grpSpPr bwMode="auto">
          <a:xfrm>
            <a:off x="7885113" y="1261546"/>
            <a:ext cx="1111250" cy="1152525"/>
            <a:chOff x="4967" y="618"/>
            <a:chExt cx="700" cy="726"/>
          </a:xfrm>
        </p:grpSpPr>
        <p:sp>
          <p:nvSpPr>
            <p:cNvPr id="461" name="AutoShape 460"/>
            <p:cNvSpPr>
              <a:spLocks/>
            </p:cNvSpPr>
            <p:nvPr/>
          </p:nvSpPr>
          <p:spPr bwMode="auto">
            <a:xfrm>
              <a:off x="4967" y="618"/>
              <a:ext cx="181" cy="726"/>
            </a:xfrm>
            <a:prstGeom prst="rightBrace">
              <a:avLst>
                <a:gd name="adj1" fmla="val 3342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62" name="Text Box 461"/>
            <p:cNvSpPr txBox="1">
              <a:spLocks noChangeArrowheads="1"/>
            </p:cNvSpPr>
            <p:nvPr/>
          </p:nvSpPr>
          <p:spPr bwMode="auto">
            <a:xfrm>
              <a:off x="5134" y="896"/>
              <a:ext cx="53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200" dirty="0">
                  <a:latin typeface="맑은 고딕" pitchFamily="50" charset="-127"/>
                  <a:ea typeface="맑은 고딕" pitchFamily="50" charset="-127"/>
                </a:rPr>
                <a:t>Metadata</a:t>
              </a:r>
            </a:p>
          </p:txBody>
        </p:sp>
      </p:grpSp>
      <p:grpSp>
        <p:nvGrpSpPr>
          <p:cNvPr id="463" name="Group 462"/>
          <p:cNvGrpSpPr>
            <a:grpSpLocks/>
          </p:cNvGrpSpPr>
          <p:nvPr/>
        </p:nvGrpSpPr>
        <p:grpSpPr bwMode="auto">
          <a:xfrm>
            <a:off x="7885123" y="2485508"/>
            <a:ext cx="792163" cy="360363"/>
            <a:chOff x="4967" y="1389"/>
            <a:chExt cx="499" cy="227"/>
          </a:xfrm>
        </p:grpSpPr>
        <p:sp>
          <p:nvSpPr>
            <p:cNvPr id="464" name="AutoShape 463"/>
            <p:cNvSpPr>
              <a:spLocks/>
            </p:cNvSpPr>
            <p:nvPr/>
          </p:nvSpPr>
          <p:spPr bwMode="auto">
            <a:xfrm>
              <a:off x="4967" y="1389"/>
              <a:ext cx="181" cy="227"/>
            </a:xfrm>
            <a:prstGeom prst="rightBrace">
              <a:avLst>
                <a:gd name="adj1" fmla="val 1045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0">
                <a:spcBef>
                  <a:spcPct val="50000"/>
                </a:spcBef>
              </a:pPr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65" name="Text Box 464"/>
            <p:cNvSpPr txBox="1">
              <a:spLocks noChangeArrowheads="1"/>
            </p:cNvSpPr>
            <p:nvPr/>
          </p:nvSpPr>
          <p:spPr bwMode="auto">
            <a:xfrm>
              <a:off x="5143" y="1405"/>
              <a:ext cx="32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1200" dirty="0">
                  <a:latin typeface="맑은 고딕" pitchFamily="50" charset="-127"/>
                  <a:ea typeface="맑은 고딕" pitchFamily="50" charset="-127"/>
                </a:rPr>
                <a:t>Data</a:t>
              </a:r>
            </a:p>
          </p:txBody>
        </p:sp>
      </p:grpSp>
      <p:sp>
        <p:nvSpPr>
          <p:cNvPr id="466" name="왼쪽/오른쪽 화살표 465"/>
          <p:cNvSpPr/>
          <p:nvPr/>
        </p:nvSpPr>
        <p:spPr bwMode="auto">
          <a:xfrm rot="682067">
            <a:off x="6010907" y="5752108"/>
            <a:ext cx="2315055" cy="767475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scene3d>
            <a:camera prst="isometricTopUp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762000"/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Unbounded capacity,</a:t>
            </a:r>
            <a:b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performance scalability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7" name="굽은 화살표 466"/>
          <p:cNvSpPr/>
          <p:nvPr/>
        </p:nvSpPr>
        <p:spPr bwMode="auto">
          <a:xfrm rot="18540067" flipV="1">
            <a:off x="4335967" y="2826781"/>
            <a:ext cx="800694" cy="1037688"/>
          </a:xfrm>
          <a:prstGeom prst="bentArrow">
            <a:avLst/>
          </a:prstGeom>
          <a:solidFill>
            <a:srgbClr val="FFFF00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isometricLeftDown"/>
            <a:lightRig rig="threePt" dir="t"/>
          </a:scene3d>
        </p:spPr>
        <p:txBody>
          <a:bodyPr wrap="none" anchor="ctr"/>
          <a:lstStyle/>
          <a:p>
            <a:pPr algn="ctr" defTabSz="762000">
              <a:spcBef>
                <a:spcPct val="50000"/>
              </a:spcBef>
              <a:defRPr/>
            </a:pPr>
            <a:r>
              <a:rPr lang="en-US" altLang="ko-KR" sz="14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Metadata</a:t>
            </a:r>
            <a:br>
              <a:rPr lang="en-US" altLang="ko-KR" sz="14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sz="14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Access</a:t>
            </a:r>
            <a:endParaRPr lang="en-US" altLang="ko-KR" sz="14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8" name="왼쪽/오른쪽 화살표 467"/>
          <p:cNvSpPr/>
          <p:nvPr/>
        </p:nvSpPr>
        <p:spPr bwMode="auto">
          <a:xfrm rot="965614">
            <a:off x="727839" y="1424005"/>
            <a:ext cx="1694872" cy="79939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scene3d>
            <a:camera prst="isometricTopUp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762000" latinLnBrk="0">
              <a:spcBef>
                <a:spcPct val="50000"/>
              </a:spcBef>
              <a:defRPr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Unbounded</a:t>
            </a:r>
            <a:b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client scalability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6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5401758"/>
            <a:ext cx="1440386" cy="42862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470" name="Picture 23" descr="55773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5" y="5041396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" name="Text Box 24"/>
          <p:cNvSpPr txBox="1">
            <a:spLocks noChangeArrowheads="1"/>
          </p:cNvSpPr>
          <p:nvPr/>
        </p:nvSpPr>
        <p:spPr bwMode="auto">
          <a:xfrm>
            <a:off x="395536" y="5920064"/>
            <a:ext cx="1529586" cy="40011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PC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용 </a:t>
            </a:r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HDD</a:t>
            </a:r>
          </a:p>
          <a:p>
            <a:pPr defTabSz="762000"/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(7200rpm 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SATA 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HDD)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2" name="Rectangle 25"/>
          <p:cNvSpPr>
            <a:spLocks noChangeArrowheads="1"/>
          </p:cNvSpPr>
          <p:nvPr/>
        </p:nvSpPr>
        <p:spPr bwMode="auto">
          <a:xfrm>
            <a:off x="294546" y="5165691"/>
            <a:ext cx="1630576" cy="36933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800" b="1" dirty="0" smtClean="0">
                <a:solidFill>
                  <a:srgbClr val="00E266"/>
                </a:solidFill>
                <a:latin typeface="맑은 고딕" pitchFamily="50" charset="-127"/>
                <a:ea typeface="맑은 고딕" pitchFamily="50" charset="-127"/>
              </a:rPr>
              <a:t>3TB, 60MBps</a:t>
            </a:r>
            <a:endParaRPr lang="en-US" altLang="ko-KR" sz="1800" b="1" dirty="0">
              <a:solidFill>
                <a:srgbClr val="00E26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3" name="AutoShape 26"/>
          <p:cNvSpPr>
            <a:spLocks noChangeArrowheads="1"/>
          </p:cNvSpPr>
          <p:nvPr/>
        </p:nvSpPr>
        <p:spPr bwMode="auto">
          <a:xfrm>
            <a:off x="1911744" y="547319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chemeClr val="bg1">
              <a:lumMod val="85000"/>
            </a:schemeClr>
          </a:solidFill>
          <a:ln w="317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4" name="Rectangle 28"/>
          <p:cNvSpPr>
            <a:spLocks noChangeArrowheads="1"/>
          </p:cNvSpPr>
          <p:nvPr/>
        </p:nvSpPr>
        <p:spPr bwMode="auto">
          <a:xfrm>
            <a:off x="2484384" y="5146896"/>
            <a:ext cx="1571264" cy="36933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800" b="1" dirty="0" smtClean="0">
                <a:solidFill>
                  <a:srgbClr val="00E266"/>
                </a:solidFill>
                <a:latin typeface="맑은 고딕" pitchFamily="50" charset="-127"/>
                <a:ea typeface="맑은 고딕" pitchFamily="50" charset="-127"/>
              </a:rPr>
              <a:t>36TB</a:t>
            </a:r>
            <a:r>
              <a:rPr lang="en-US" altLang="ko-KR" sz="1800" b="1" dirty="0">
                <a:solidFill>
                  <a:srgbClr val="00E266"/>
                </a:solidFill>
                <a:latin typeface="맑은 고딕" pitchFamily="50" charset="-127"/>
                <a:ea typeface="맑은 고딕" pitchFamily="50" charset="-127"/>
              </a:rPr>
              <a:t>, 2Gbps</a:t>
            </a:r>
          </a:p>
        </p:txBody>
      </p:sp>
      <p:sp>
        <p:nvSpPr>
          <p:cNvPr id="475" name="AutoShape 26"/>
          <p:cNvSpPr>
            <a:spLocks noChangeArrowheads="1"/>
          </p:cNvSpPr>
          <p:nvPr/>
        </p:nvSpPr>
        <p:spPr bwMode="auto">
          <a:xfrm>
            <a:off x="4130926" y="5473196"/>
            <a:ext cx="431800" cy="287338"/>
          </a:xfrm>
          <a:prstGeom prst="rightArrow">
            <a:avLst>
              <a:gd name="adj1" fmla="val 50000"/>
              <a:gd name="adj2" fmla="val 37569"/>
            </a:avLst>
          </a:prstGeom>
          <a:solidFill>
            <a:schemeClr val="bg1">
              <a:lumMod val="85000"/>
            </a:schemeClr>
          </a:solidFill>
          <a:ln w="317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6" name="Text Box 24"/>
          <p:cNvSpPr txBox="1">
            <a:spLocks noChangeArrowheads="1"/>
          </p:cNvSpPr>
          <p:nvPr/>
        </p:nvSpPr>
        <p:spPr bwMode="auto">
          <a:xfrm>
            <a:off x="2611581" y="5905469"/>
            <a:ext cx="1319592" cy="55399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US" altLang="ko-KR" sz="1000" b="1" dirty="0" smtClean="0">
                <a:latin typeface="맑은 고딕" pitchFamily="50" charset="-127"/>
                <a:ea typeface="맑은 고딕" pitchFamily="50" charset="-127"/>
              </a:rPr>
              <a:t>X86 </a:t>
            </a:r>
            <a:r>
              <a:rPr lang="ko-KR" altLang="en-US" sz="1000" b="1" dirty="0" smtClean="0">
                <a:latin typeface="맑은 고딕" pitchFamily="50" charset="-127"/>
                <a:ea typeface="맑은 고딕" pitchFamily="50" charset="-127"/>
              </a:rPr>
              <a:t>기반 서버 박스</a:t>
            </a:r>
            <a:endParaRPr lang="en-US" altLang="ko-KR" sz="1000" b="1" dirty="0" smtClean="0">
              <a:latin typeface="맑은 고딕" pitchFamily="50" charset="-127"/>
              <a:ea typeface="맑은 고딕" pitchFamily="50" charset="-127"/>
            </a:endParaRPr>
          </a:p>
          <a:p>
            <a:pPr defTabSz="762000"/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(HDD 12bay </a:t>
            </a:r>
            <a:r>
              <a:rPr lang="ko-KR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defTabSz="762000"/>
            <a:endParaRPr lang="en-US" altLang="ko-KR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7" name="왼쪽/오른쪽 화살표 476"/>
          <p:cNvSpPr/>
          <p:nvPr/>
        </p:nvSpPr>
        <p:spPr bwMode="auto">
          <a:xfrm rot="2985555">
            <a:off x="2719113" y="3988884"/>
            <a:ext cx="1832524" cy="534269"/>
          </a:xfrm>
          <a:prstGeom prst="leftRightArrow">
            <a:avLst/>
          </a:prstGeom>
          <a:solidFill>
            <a:srgbClr val="47FF9A"/>
          </a:solidFill>
          <a:ln w="9525" cap="flat" cmpd="sng" algn="ctr">
            <a:solidFill>
              <a:srgbClr val="00EE6C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ContrastingRightFacing"/>
            <a:lightRig rig="threePt" dir="t"/>
          </a:scene3d>
        </p:spPr>
        <p:txBody>
          <a:bodyPr wrap="none" anchor="ctr"/>
          <a:lstStyle/>
          <a:p>
            <a:pPr algn="ctr" defTabSz="762000">
              <a:spcBef>
                <a:spcPct val="50000"/>
              </a:spcBef>
              <a:defRPr/>
            </a:pPr>
            <a:r>
              <a:rPr lang="en-US" altLang="ko-KR" sz="14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High throughput I/O</a:t>
            </a:r>
            <a:endParaRPr lang="ko-KR" altLang="en-US" sz="14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8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19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0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3.26549E-6 L -0.1566 0.23081 " pathEditMode="relative" ptsTypes="AA">
                                      <p:cBhvr>
                                        <p:cTn id="33" dur="2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4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"/>
                            </p:stCondLst>
                            <p:childTnLst>
                              <p:par>
                                <p:cTn id="6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4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4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4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00"/>
                            </p:stCondLst>
                            <p:childTnLst>
                              <p:par>
                                <p:cTn id="9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81481E-6 L -0.14948 0.37291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18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0243 0.35695 " pathEditMode="relative" ptsTypes="AA">
                                      <p:cBhvr>
                                        <p:cTn id="93" dur="2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6302 0.33588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168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5227E-6 L -0.02343 0.32008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16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2605 0.44097 " pathEditMode="relative" ptsTypes="AA">
                                      <p:cBhvr>
                                        <p:cTn id="99" dur="20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7865 0.41991 " pathEditMode="relative" ptsTypes="AA">
                                      <p:cBhvr>
                                        <p:cTn id="101" dur="20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941 0.40949 " pathEditMode="relative" ptsTypes="AA">
                                      <p:cBhvr>
                                        <p:cTn id="103" dur="20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38843 " pathEditMode="relative" ptsTypes="AA">
                                      <p:cBhvr>
                                        <p:cTn id="105" dur="20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0611E-6 C -0.00989 0.00694 -0.01961 0.01411 -0.01423 0.02451 C -0.00885 0.03492 0.02292 0.04255 0.0323 0.06198 C 0.04167 0.08141 0.025 0.12766 0.04219 0.14084 C 0.05938 0.15402 0.09723 0.14616 0.13507 0.14084 C 0.17292 0.13552 0.2474 0.11425 0.26893 0.10893 " pathEditMode="relative" ptsTypes="aaaaaA">
                                      <p:cBhvr>
                                        <p:cTn id="111" dur="2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0"/>
                                            </p:cond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54487E-6 C -0.00886 0.0148 -0.01754 0.02961 -0.0408 0.03955 C -0.06406 0.04949 -0.10938 0.05713 -0.13941 0.06013 C -0.16945 0.06314 -0.20573 0.07193 -0.22118 0.05828 C -0.23663 0.04464 -0.22188 -0.00254 -0.23247 -0.02243 C -0.24306 -0.04232 -0.2809 -0.04926 -0.28455 -0.06175 C -0.2882 -0.07423 -0.27153 -0.08603 -0.25486 -0.09759 " pathEditMode="relative" ptsTypes="aaaaaaA">
                                      <p:cBhvr>
                                        <p:cTn id="116" dur="20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5"/>
                                            </p:cond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4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C -0.01632 0.0081 -0.03247 0.01643 -0.02969 0.02638 C -0.02691 0.03634 0.00729 0.0405 0.01684 0.06018 C 0.02639 0.07986 0.01875 0.1243 0.02813 0.14467 C 0.0375 0.16481 0.07135 0.16851 0.07326 0.18194 C 0.07517 0.19537 0.01875 0.19606 0.03941 0.22523 C 0.06007 0.25439 0.16858 0.3405 0.19722 0.35671 C 0.22587 0.37291 0.21858 0.34791 0.21128 0.32291 " pathEditMode="relative" rAng="0" ptsTypes="aaaaaaaA">
                                      <p:cBhvr>
                                        <p:cTn id="136" dur="20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18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5"/>
                                            </p:cond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7" presetID="0" presetClass="path" presetSubtype="0" repeatCount="4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8.51852E-6 C -0.01059 0.01274 -0.02101 0.0257 -0.01736 0.03612 C -0.01372 0.04653 0.01423 0.04561 0.02222 0.06297 C 0.03021 0.08033 0.02222 0.12014 0.03055 0.13982 C 0.03889 0.1595 0.0335 0.14746 0.07222 0.18149 C 0.11094 0.21551 0.22778 0.32362 0.2625 0.34352 C 0.29722 0.36343 0.28889 0.33218 0.28055 0.30093 " pathEditMode="relative" ptsTypes="aaaaaaA">
                                      <p:cBhvr>
                                        <p:cTn id="138" dur="20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9" presetID="0" presetClass="path" presetSubtype="0" repeatCount="4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C -0.01285 0.01227 -0.0257 0.02477 -0.02361 0.03519 C -0.02153 0.0456 0.00469 0.04421 0.0125 0.06204 C 0.02031 0.07986 0.01475 0.12199 0.02291 0.14167 C 0.03107 0.16157 0.04045 0.17107 0.0618 0.18079 C 0.08316 0.19051 0.11111 0.17662 0.15069 0.20023 C 0.19028 0.22384 0.27118 0.3081 0.2993 0.32245 C 0.32743 0.33681 0.32344 0.31157 0.31944 0.28634 " pathEditMode="relative" rAng="0" ptsTypes="aaaaaaaA">
                                      <p:cBhvr>
                                        <p:cTn id="140" dur="20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" y="16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9"/>
                                            </p:cond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1" presetID="0" presetClass="path" presetSubtype="0" repeatCount="4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C -0.01701 0.00949 -0.03386 0.01921 -0.03333 0.02963 C -0.03281 0.04005 -0.00451 0.04468 0.00347 0.06296 C 0.01146 0.08125 0.00538 0.11898 0.01458 0.13889 C 0.02378 0.1588 0.02934 0.17523 0.05903 0.18241 C 0.08871 0.18958 0.14462 0.16134 0.19305 0.18241 C 0.24149 0.20347 0.31996 0.29537 0.3493 0.30926 C 0.37864 0.32315 0.37396 0.29445 0.36944 0.26574 " pathEditMode="relative" rAng="0" ptsTypes="aaaaaaaA">
                                      <p:cBhvr>
                                        <p:cTn id="142" dur="2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1"/>
                                            </p:cond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3" presetID="0" presetClass="path" presetSubtype="0" repeatCount="400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0.01215 0.03194 0.02431 0.06389 -0.00555 0.05 C -0.03542 0.03611 -0.15573 -0.05324 -0.17917 -0.08333 C -0.2026 -0.11343 -0.14462 -0.11597 -0.14583 -0.13056 C -0.14705 -0.14514 -0.17864 -0.14931 -0.1868 -0.17037 C -0.19496 -0.19144 -0.18733 -0.23796 -0.19514 -0.25648 C -0.20295 -0.275 -0.22986 -0.2706 -0.23403 -0.28148 C -0.23819 -0.29236 -0.22239 -0.31551 -0.22014 -0.32222 " pathEditMode="relative" ptsTypes="aaaaaaaA">
                                      <p:cBhvr>
                                        <p:cTn id="144" dur="2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5" presetID="0" presetClass="path" presetSubtype="0" repeatCount="400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0.01093 0.03264 0.02187 0.06551 -0.01181 0.04629 C -0.04549 0.02708 -0.16285 -0.08264 -0.20209 -0.11574 C -0.24132 -0.14884 -0.23802 -0.13079 -0.24723 -0.15185 C -0.25643 -0.17292 -0.24931 -0.22338 -0.25764 -0.24259 C -0.26598 -0.26181 -0.29323 -0.25533 -0.29723 -0.26759 C -0.30122 -0.27986 -0.29132 -0.29792 -0.28125 -0.31574 " pathEditMode="relative" ptsTypes="aaaaaaA">
                                      <p:cBhvr>
                                        <p:cTn id="146" dur="20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5"/>
                                            </p:cond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7" presetID="0" presetClass="path" presetSubtype="0" repeatCount="400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0.00573 0.03218 0.01163 0.06436 -0.01736 0.05186 C -0.04636 0.03936 -0.13386 -0.05115 -0.17431 -0.075 C -0.21476 -0.09884 -0.23802 -0.08125 -0.25973 -0.09074 C -0.28143 -0.10023 -0.29532 -0.10995 -0.30417 -0.13148 C -0.31302 -0.15301 -0.30469 -0.20162 -0.3132 -0.22037 C -0.3217 -0.23912 -0.35122 -0.23125 -0.35486 -0.24351 C -0.35851 -0.25578 -0.3467 -0.27476 -0.33473 -0.29351 " pathEditMode="relative" ptsTypes="aaaaaaaA">
                                      <p:cBhvr>
                                        <p:cTn id="148" dur="2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7"/>
                                            </p:cond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9" presetID="0" presetClass="path" presetSubtype="0" repeatCount="400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0.00451 0.02963 0.00903 0.05949 -0.02014 0.0463 C -0.04931 0.0331 -0.12674 -0.05856 -0.175 -0.07963 C -0.22326 -0.10069 -0.27934 -0.07291 -0.30972 -0.07963 C -0.34011 -0.08634 -0.3474 -0.0993 -0.35695 -0.12037 C -0.36649 -0.14143 -0.35851 -0.18773 -0.36667 -0.20648 C -0.37483 -0.22523 -0.40243 -0.22014 -0.40625 -0.23333 C -0.41007 -0.24653 -0.39983 -0.26597 -0.38958 -0.28518 " pathEditMode="relative" ptsTypes="aaaaaaaA">
                                      <p:cBhvr>
                                        <p:cTn id="150" dur="2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9"/>
                                            </p:cond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-3.7037E-6 C -0.00348 0.00857 -0.00695 0.01736 0.00104 0.02778 C 0.00902 0.0382 0.01805 0.05093 0.04791 0.0625 C 0.07777 0.07408 0.15191 0.08496 0.1802 0.09723 C 0.2085 0.10949 0.21684 0.12269 0.2177 0.13611 C 0.21857 0.14954 0.15138 0.13704 0.18541 0.17778 C 0.21944 0.21852 0.37743 0.35 0.42152 0.38033 C 0.46545 0.41065 0.44375 0.36389 0.4493 0.35949 " pathEditMode="relative" rAng="0" ptsTypes="aaaaaaaa">
                                      <p:cBhvr>
                                        <p:cTn id="170" dur="2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205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61111E-6 1.11111E-6 C -0.01337 0.00648 -0.02674 0.01319 -0.00625 0.03472 C 0.01423 0.05625 0.09566 0.1088 0.12291 0.12917 C 0.15017 0.14954 0.1085 0.11551 0.15729 0.15694 C 0.20607 0.19838 0.3677 0.34583 0.4158 0.37778 C 0.46389 0.40972 0.43958 0.35463 0.44583 0.34861 " pathEditMode="relative" rAng="0" ptsTypes="aaaaaa">
                                      <p:cBhvr>
                                        <p:cTn id="172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" y="205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accel="50000" decel="50000" fill="hold" grpId="3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6.38889E-6 1.85185E-6 C -0.02067 0.00579 -0.04133 0.01181 -0.04063 0.02084 C -0.03994 0.02986 -0.00417 0.03496 0.00416 0.05417 C 0.01249 0.07338 -0.00053 0.11505 0.00937 0.13611 C 0.01926 0.15718 0.04149 0.17107 0.06354 0.18056 C 0.08558 0.19005 0.09131 0.15949 0.14166 0.19306 C 0.19201 0.22662 0.32291 0.35463 0.36562 0.38195 C 0.40833 0.40926 0.39288 0.36111 0.39791 0.35695 " pathEditMode="relative" ptsTypes="aaaaaaaA">
                                      <p:cBhvr>
                                        <p:cTn id="174" dur="20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6 3.7037E-6 C -0.00208 0.01227 -0.00416 0.02454 0.00105 0.03472 C 0.00625 0.04491 0.03403 0.03842 0.03125 0.06111 C 0.02848 0.0838 -0.01441 0.1456 -0.01562 0.17083 C -0.01684 0.19606 -0.0052 0.20625 0.02396 0.2125 C 0.05313 0.21875 0.09896 0.17801 0.15938 0.20833 C 0.2198 0.23866 0.34289 0.3669 0.38646 0.39444 C 0.43004 0.42199 0.42535 0.39768 0.42084 0.37361 " pathEditMode="relative" ptsTypes="aaaaaaaA">
                                      <p:cBhvr>
                                        <p:cTn id="176" dur="2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1649 0.03704 0.03298 0.0743 -0.01042 0.04861 C -0.05382 0.02292 -0.22309 -0.11273 -0.26042 -0.15417 C -0.29775 -0.1956 -0.2316 -0.18472 -0.23438 -0.2 C -0.23716 -0.21528 -0.24931 -0.2338 -0.27709 -0.24583 C -0.30486 -0.25787 -0.37275 -0.26158 -0.40104 -0.27222 C -0.42934 -0.28287 -0.43907 -0.29722 -0.44688 -0.30972 C -0.45469 -0.32222 -0.45139 -0.33472 -0.44792 -0.34722 " pathEditMode="relative" ptsTypes="aaaaaaaA">
                                      <p:cBhvr>
                                        <p:cTn id="178" dur="20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1666 0.03888 0.0335 0.07777 -0.01563 0.04722 C -0.06476 0.01666 -0.24115 -0.13889 -0.2948 -0.18334 C -0.34844 -0.22778 -0.31112 -0.19885 -0.3375 -0.21945 C -0.36389 -0.24005 -0.43525 -0.28542 -0.45313 -0.30695 C -0.47101 -0.32848 -0.45799 -0.33866 -0.4448 -0.34862 " pathEditMode="relative" ptsTypes="aaaaaA">
                                      <p:cBhvr>
                                        <p:cTn id="180" dur="2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accel="50000" decel="50000" fill="hold" grpId="1" nodeType="withEffect">
                                  <p:stCondLst>
                                    <p:cond delay="3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885 0.03218 0.0177 0.06459 -0.02605 0.03889 C -0.0698 0.0132 -0.20851 -0.1199 -0.2625 -0.15416 C -0.3165 -0.18842 -0.32865 -0.1574 -0.35 -0.16666 C -0.37136 -0.17592 -0.38212 -0.18796 -0.39063 -0.20972 C -0.39914 -0.23148 -0.39306 -0.27847 -0.40105 -0.29722 C -0.40903 -0.31597 -0.4349 -0.30972 -0.43855 -0.32222 C -0.44219 -0.33472 -0.43264 -0.35347 -0.42292 -0.37222 " pathEditMode="relative" ptsTypes="aaaaaaaA">
                                      <p:cBhvr>
                                        <p:cTn id="182" dur="2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1337 0.03889 0.02691 0.07778 -0.01666 0.05416 C -0.06024 0.03055 -0.19791 -0.10972 -0.26146 -0.14167 C -0.325 -0.17361 -0.36684 -0.13102 -0.39791 -0.1375 C -0.42899 -0.14398 -0.4493 -0.1544 -0.44791 -0.18056 C -0.44653 -0.20672 -0.39288 -0.27176 -0.38958 -0.29445 C -0.38628 -0.31713 -0.42222 -0.30672 -0.42812 -0.31667 C -0.43403 -0.32662 -0.42951 -0.34051 -0.425 -0.35417 " pathEditMode="relative" ptsTypes="aaaaaaaA">
                                      <p:cBhvr>
                                        <p:cTn id="184" dur="2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3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3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3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3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accel="50000" decel="50000" fill="hold" grpId="1" nodeType="withEffect">
                                  <p:stCondLst>
                                    <p:cond delay="8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3.7037E-6 C -0.00607 0.0037 -0.01215 0.00741 0.0125 0.03055 C 0.03715 0.0537 0.10399 0.11481 0.14792 0.13889 C 0.19184 0.16296 0.24809 0.16296 0.27604 0.175 C 0.30399 0.18704 0.31441 0.19745 0.31563 0.21111 C 0.31684 0.22477 0.26285 0.22801 0.28334 0.25694 C 0.30382 0.28588 0.40851 0.36898 0.43854 0.38472 C 0.46858 0.40046 0.46597 0.37592 0.46354 0.35139 " pathEditMode="relative" ptsTypes="aaaaaaaA">
                                      <p:cBhvr>
                                        <p:cTn id="202" dur="2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accel="50000" decel="50000" fill="hold" grpId="1" nodeType="withEffect">
                                  <p:stCondLst>
                                    <p:cond delay="8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-5.18519E-6 C -0.02292 -0.00255 -0.04566 -0.0051 -0.01146 0.02777 C 0.02274 0.06064 0.16181 0.16342 0.20521 0.19722 C 0.24861 0.23101 0.21233 0.19953 0.24896 0.23055 C 0.28559 0.26157 0.39149 0.36319 0.425 0.38333 C 0.45851 0.40347 0.45417 0.37731 0.45 0.35138 " pathEditMode="relative" ptsTypes="aaaaaA">
                                      <p:cBhvr>
                                        <p:cTn id="204" dur="2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accel="50000" decel="50000" fill="hold" grpId="1" nodeType="withEffect">
                                  <p:stCondLst>
                                    <p:cond delay="9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18 -0.01413 C -0.01632 -0.00556 -0.03229 0.003 -0.01268 0.02615 C 0.00694 0.0493 0.09375 0.09328 0.11753 0.12476 C 0.14132 0.15624 0.11909 0.19305 0.13003 0.21504 C 0.14097 0.23703 0.16267 0.24999 0.18316 0.25671 C 0.20364 0.26342 0.21423 0.2324 0.25295 0.25532 C 0.29166 0.27823 0.38541 0.37731 0.41545 0.39421 C 0.44548 0.4111 0.43923 0.38379 0.43316 0.35671 " pathEditMode="relative" ptsTypes="aaaaaaaA">
                                      <p:cBhvr>
                                        <p:cTn id="206" dur="2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0" presetClass="path" presetSubtype="0" repeatCount="indefinite" accel="50000" decel="50000" fill="hold" grpId="1" nodeType="withEffect">
                                  <p:stCondLst>
                                    <p:cond delay="9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8889E-6 5.18519E-6 C -0.01198 0.00371 -0.02396 0.00765 -0.00312 0.03056 C 0.01771 0.05348 0.11233 0.10325 0.125 0.13751 C 0.13767 0.17177 0.07378 0.21158 0.07292 0.23612 C 0.07205 0.26066 0.09184 0.27802 0.11979 0.28473 C 0.14774 0.29144 0.19236 0.25649 0.24063 0.2764 C 0.28889 0.2963 0.37847 0.3882 0.40938 0.40417 C 0.44028 0.42015 0.43316 0.39607 0.42604 0.37223 " pathEditMode="relative" ptsTypes="aaaaaaaA">
                                      <p:cBhvr>
                                        <p:cTn id="208" dur="2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accel="50000" decel="50000" fill="hold" grpId="2" nodeType="withEffect">
                                  <p:stCondLst>
                                    <p:cond delay="10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1111 0.03287 0.02257 0.06597 -0.00642 0.05139 C -0.03524 0.03681 -0.15173 -0.05602 -0.17395 -0.0875 C -0.19618 -0.11898 -0.13802 -0.12291 -0.13958 -0.1375 C -0.14114 -0.15208 -0.15468 -0.16342 -0.18333 -0.175 C -0.21198 -0.18657 -0.26527 -0.18125 -0.31145 -0.20694 C -0.35781 -0.23264 -0.43958 -0.30208 -0.46145 -0.32916 C -0.48333 -0.35625 -0.46302 -0.36296 -0.4427 -0.36944 " pathEditMode="relative" ptsTypes="aaaaaaaA">
                                      <p:cBhvr>
                                        <p:cTn id="210" dur="20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0" presetClass="path" presetSubtype="0" repeatCount="indefinite" accel="50000" decel="50000" fill="hold" grpId="2" nodeType="withEffect">
                                  <p:stCondLst>
                                    <p:cond delay="10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816 0.03055 0.01632 0.06134 -0.01771 0.04166 C -0.05174 0.02199 -0.16493 -0.08426 -0.20417 -0.11806 C -0.2434 -0.15186 -0.20903 -0.12616 -0.25312 -0.16111 C -0.29722 -0.19607 -0.43351 -0.29283 -0.46875 -0.32778 C -0.50399 -0.36273 -0.48437 -0.3669 -0.46458 -0.37084 " pathEditMode="relative" ptsTypes="aaaaaA">
                                      <p:cBhvr>
                                        <p:cTn id="212" dur="20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accel="50000" decel="50000" fill="hold" grpId="2" nodeType="withEffect">
                                  <p:stCondLst>
                                    <p:cond delay="1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556 0.02893 0.01111 0.05787 -0.0177 0.04444 C -0.04652 0.03101 -0.1335 -0.05834 -0.17291 -0.08056 C -0.21232 -0.10278 -0.23229 -0.0794 -0.25416 -0.08889 C -0.27604 -0.09838 -0.29392 -0.11412 -0.30416 -0.1375 C -0.31441 -0.16088 -0.2908 -0.19746 -0.31562 -0.22917 C -0.34045 -0.26088 -0.43159 -0.30325 -0.45312 -0.32778 C -0.47465 -0.35232 -0.45972 -0.36436 -0.44479 -0.37639 " pathEditMode="relative" ptsTypes="aaaaaaaA">
                                      <p:cBhvr>
                                        <p:cTn id="214" dur="2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accel="50000" decel="50000" fill="hold" grpId="2" nodeType="withEffect">
                                  <p:stCondLst>
                                    <p:cond delay="1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937 0.02731 0.01875 0.05486 -0.01146 0.04028 C -0.04167 0.02569 -0.13108 -0.0662 -0.18125 -0.0875 C -0.23143 -0.1088 -0.28334 -0.07986 -0.3125 -0.0875 C -0.34167 -0.09514 -0.3573 -0.10787 -0.35625 -0.13333 C -0.35521 -0.1588 -0.29341 -0.20579 -0.30625 -0.24028 C -0.3191 -0.27477 -0.41146 -0.31481 -0.43334 -0.34028 C -0.45521 -0.36574 -0.43837 -0.38218 -0.4375 -0.39306 " pathEditMode="relative" ptsTypes="aaaaaaaA">
                                      <p:cBhvr>
                                        <p:cTn id="216" dur="2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" grpId="0" animBg="1"/>
      <p:bldP spid="412" grpId="1" animBg="1"/>
      <p:bldP spid="422" grpId="0" animBg="1"/>
      <p:bldP spid="422" grpId="1" animBg="1"/>
      <p:bldP spid="423" grpId="0" animBg="1"/>
      <p:bldP spid="423" grpId="1" animBg="1"/>
      <p:bldP spid="423" grpId="2" animBg="1"/>
      <p:bldP spid="424" grpId="0" animBg="1"/>
      <p:bldP spid="424" grpId="1" animBg="1"/>
      <p:bldP spid="424" grpId="2" animBg="1"/>
      <p:bldP spid="425" grpId="0" animBg="1"/>
      <p:bldP spid="425" grpId="1" animBg="1"/>
      <p:bldP spid="425" grpId="2" animBg="1"/>
      <p:bldP spid="426" grpId="0" animBg="1"/>
      <p:bldP spid="426" grpId="1" animBg="1"/>
      <p:bldP spid="426" grpId="2" animBg="1"/>
      <p:bldP spid="427" grpId="0" animBg="1"/>
      <p:bldP spid="427" grpId="1" animBg="1"/>
      <p:bldP spid="427" grpId="2" animBg="1"/>
      <p:bldP spid="428" grpId="0" animBg="1"/>
      <p:bldP spid="428" grpId="1" animBg="1"/>
      <p:bldP spid="428" grpId="2" animBg="1"/>
      <p:bldP spid="429" grpId="0" animBg="1"/>
      <p:bldP spid="429" grpId="1" animBg="1"/>
      <p:bldP spid="429" grpId="2" animBg="1"/>
      <p:bldP spid="430" grpId="0" animBg="1"/>
      <p:bldP spid="430" grpId="1" animBg="1"/>
      <p:bldP spid="430" grpId="2" animBg="1"/>
      <p:bldP spid="440" grpId="0" animBg="1"/>
      <p:bldP spid="440" grpId="1" animBg="1"/>
      <p:bldP spid="441" grpId="0" animBg="1"/>
      <p:bldP spid="441" grpId="1" animBg="1"/>
      <p:bldP spid="442" grpId="0" animBg="1"/>
      <p:bldP spid="442" grpId="1" animBg="1"/>
      <p:bldP spid="443" grpId="0" animBg="1"/>
      <p:bldP spid="443" grpId="1" animBg="1"/>
      <p:bldP spid="444" grpId="0" animBg="1"/>
      <p:bldP spid="444" grpId="1" animBg="1"/>
      <p:bldP spid="444" grpId="2" animBg="1"/>
      <p:bldP spid="444" grpId="3" animBg="1"/>
      <p:bldP spid="445" grpId="0" animBg="1"/>
      <p:bldP spid="445" grpId="1" animBg="1"/>
      <p:bldP spid="445" grpId="2" animBg="1"/>
      <p:bldP spid="445" grpId="3" animBg="1"/>
      <p:bldP spid="446" grpId="0" animBg="1"/>
      <p:bldP spid="446" grpId="1" animBg="1"/>
      <p:bldP spid="446" grpId="2" animBg="1"/>
      <p:bldP spid="446" grpId="3" animBg="1"/>
      <p:bldP spid="447" grpId="0" animBg="1"/>
      <p:bldP spid="447" grpId="1" animBg="1"/>
      <p:bldP spid="447" grpId="2" animBg="1"/>
      <p:bldP spid="447" grpId="3" animBg="1"/>
      <p:bldP spid="448" grpId="0" animBg="1"/>
      <p:bldP spid="448" grpId="1" animBg="1"/>
      <p:bldP spid="448" grpId="2" animBg="1"/>
      <p:bldP spid="448" grpId="3" animBg="1"/>
      <p:bldP spid="449" grpId="0" animBg="1"/>
      <p:bldP spid="449" grpId="1" animBg="1"/>
      <p:bldP spid="450" grpId="0" animBg="1"/>
      <p:bldP spid="450" grpId="1" animBg="1"/>
      <p:bldP spid="451" grpId="0" animBg="1"/>
      <p:bldP spid="451" grpId="1" animBg="1"/>
      <p:bldP spid="452" grpId="0" animBg="1"/>
      <p:bldP spid="452" grpId="1" animBg="1"/>
      <p:bldP spid="453" grpId="0" animBg="1"/>
      <p:bldP spid="453" grpId="1" animBg="1"/>
      <p:bldP spid="454" grpId="0" animBg="1"/>
      <p:bldP spid="454" grpId="1" animBg="1"/>
      <p:bldP spid="455" grpId="0" animBg="1"/>
      <p:bldP spid="455" grpId="1" animBg="1"/>
      <p:bldP spid="456" grpId="0" animBg="1"/>
      <p:bldP spid="456" grpId="1" animBg="1"/>
      <p:bldP spid="457" grpId="0" animBg="1"/>
      <p:bldP spid="457" grpId="1" animBg="1"/>
      <p:bldP spid="458" grpId="0" animBg="1"/>
      <p:bldP spid="458" grpId="1" animBg="1"/>
      <p:bldP spid="459" grpId="0" animBg="1"/>
      <p:bldP spid="45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Linear Scalability in Capacity &amp; Performance</a:t>
            </a:r>
            <a:endParaRPr lang="ko-KR" altLang="en-US" sz="2400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sz="1400" dirty="0" smtClean="0"/>
              <a:t>데이터 서버의 </a:t>
            </a:r>
            <a:r>
              <a:rPr lang="ko-KR" altLang="en-US" sz="1400" dirty="0"/>
              <a:t>증설로 </a:t>
            </a:r>
            <a:r>
              <a:rPr lang="ko-KR" altLang="en-US" sz="1400" dirty="0" err="1"/>
              <a:t>스토리지의</a:t>
            </a:r>
            <a:r>
              <a:rPr lang="ko-KR" altLang="en-US" sz="1400" dirty="0"/>
              <a:t> </a:t>
            </a:r>
            <a:r>
              <a:rPr lang="ko-KR" altLang="en-US" sz="1400" dirty="0" smtClean="0">
                <a:solidFill>
                  <a:srgbClr val="FF0000"/>
                </a:solidFill>
              </a:rPr>
              <a:t>저장 </a:t>
            </a:r>
            <a:r>
              <a:rPr lang="ko-KR" altLang="en-US" sz="1400" dirty="0">
                <a:solidFill>
                  <a:srgbClr val="FF0000"/>
                </a:solidFill>
              </a:rPr>
              <a:t>용량 및 </a:t>
            </a:r>
            <a:r>
              <a:rPr lang="en-US" altLang="ko-KR" sz="1400" dirty="0">
                <a:solidFill>
                  <a:srgbClr val="FF0000"/>
                </a:solidFill>
              </a:rPr>
              <a:t>I/O </a:t>
            </a:r>
            <a:r>
              <a:rPr lang="ko-KR" altLang="en-US" sz="1400" dirty="0">
                <a:solidFill>
                  <a:srgbClr val="FF0000"/>
                </a:solidFill>
              </a:rPr>
              <a:t>성능이 선형적으로 증가</a:t>
            </a:r>
          </a:p>
          <a:p>
            <a:endParaRPr lang="ko-KR" altLang="en-US" sz="1400" dirty="0"/>
          </a:p>
        </p:txBody>
      </p:sp>
      <p:pic>
        <p:nvPicPr>
          <p:cNvPr id="5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4326087"/>
            <a:ext cx="1800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1844824"/>
            <a:ext cx="18161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2084537"/>
            <a:ext cx="18161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2329012"/>
            <a:ext cx="18161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2568724"/>
            <a:ext cx="18161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2808437"/>
            <a:ext cx="18161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3052912"/>
            <a:ext cx="18161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3291037"/>
            <a:ext cx="18161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3530749"/>
            <a:ext cx="18161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server_single"/>
          <p:cNvPicPr>
            <a:picLocks noChangeAspect="1" noChangeArrowheads="1"/>
          </p:cNvPicPr>
          <p:nvPr/>
        </p:nvPicPr>
        <p:blipFill>
          <a:blip r:embed="rId4" cstate="print"/>
          <a:srcRect t="33882" b="37646"/>
          <a:stretch>
            <a:fillRect/>
          </a:stretch>
        </p:blipFill>
        <p:spPr bwMode="auto">
          <a:xfrm>
            <a:off x="928688" y="3775224"/>
            <a:ext cx="18161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72"/>
          <p:cNvSpPr txBox="1">
            <a:spLocks noChangeArrowheads="1"/>
          </p:cNvSpPr>
          <p:nvPr/>
        </p:nvSpPr>
        <p:spPr bwMode="auto">
          <a:xfrm>
            <a:off x="1363663" y="4040337"/>
            <a:ext cx="976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ahoma" pitchFamily="34" charset="0"/>
                <a:cs typeface="Tahoma" pitchFamily="34" charset="0"/>
              </a:rPr>
              <a:t>Clients</a:t>
            </a:r>
            <a:endParaRPr lang="ko-KR" altLang="en-US" b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6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3949849"/>
            <a:ext cx="1800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5"/>
          <p:cNvSpPr txBox="1">
            <a:spLocks noChangeArrowheads="1"/>
          </p:cNvSpPr>
          <p:nvPr/>
        </p:nvSpPr>
        <p:spPr bwMode="auto">
          <a:xfrm>
            <a:off x="6600825" y="4916637"/>
            <a:ext cx="1470025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 latinLnBrk="0">
              <a:spcBef>
                <a:spcPct val="20000"/>
              </a:spcBef>
            </a:pPr>
            <a:r>
              <a:rPr lang="en-US" altLang="ko-KR" sz="1400" b="1" dirty="0" err="1">
                <a:latin typeface="Tahoma" pitchFamily="34" charset="0"/>
                <a:cs typeface="Tahoma" pitchFamily="34" charset="0"/>
              </a:rPr>
              <a:t>StorageServer</a:t>
            </a:r>
            <a:endParaRPr lang="ko-KR" altLang="en-US" sz="1400" b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8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3235474"/>
            <a:ext cx="1800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2878287"/>
            <a:ext cx="1800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2540149"/>
            <a:ext cx="1800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2181374"/>
            <a:ext cx="1800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1844824"/>
            <a:ext cx="1800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863" y="4845199"/>
            <a:ext cx="1800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98"/>
          <p:cNvSpPr txBox="1">
            <a:spLocks noChangeArrowheads="1"/>
          </p:cNvSpPr>
          <p:nvPr/>
        </p:nvSpPr>
        <p:spPr bwMode="auto">
          <a:xfrm>
            <a:off x="931863" y="5354787"/>
            <a:ext cx="35540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latin typeface="Tahoma" pitchFamily="34" charset="0"/>
                <a:cs typeface="Tahoma" pitchFamily="34" charset="0"/>
              </a:rPr>
              <a:t>각 데이터 서버 </a:t>
            </a:r>
            <a:r>
              <a:rPr lang="ko-KR" altLang="en-US" sz="1200" dirty="0" err="1" smtClean="0">
                <a:latin typeface="Tahoma" pitchFamily="34" charset="0"/>
                <a:cs typeface="Tahoma" pitchFamily="34" charset="0"/>
              </a:rPr>
              <a:t>노드가</a:t>
            </a:r>
            <a:endParaRPr lang="en-US" altLang="ko-KR" sz="1200" dirty="0">
              <a:latin typeface="Tahoma" pitchFamily="34" charset="0"/>
              <a:cs typeface="Tahoma" pitchFamily="34" charset="0"/>
            </a:endParaRPr>
          </a:p>
          <a:p>
            <a:r>
              <a:rPr lang="en-US" altLang="ko-KR" sz="1200" dirty="0" smtClean="0">
                <a:latin typeface="Tahoma" pitchFamily="34" charset="0"/>
                <a:cs typeface="Tahoma" pitchFamily="34" charset="0"/>
              </a:rPr>
              <a:t>32TB (3TB X 12bay </a:t>
            </a:r>
            <a:r>
              <a:rPr lang="ko-KR" altLang="en-US" sz="1200" dirty="0" smtClean="0">
                <a:latin typeface="Tahoma" pitchFamily="34" charset="0"/>
                <a:cs typeface="Tahoma" pitchFamily="34" charset="0"/>
              </a:rPr>
              <a:t>기준</a:t>
            </a:r>
            <a:r>
              <a:rPr lang="ko-KR" altLang="en-US" sz="1200" dirty="0">
                <a:latin typeface="Tahoma" pitchFamily="34" charset="0"/>
                <a:cs typeface="Tahoma" pitchFamily="34" charset="0"/>
              </a:rPr>
              <a:t>시</a:t>
            </a:r>
            <a:r>
              <a:rPr lang="en-US" altLang="ko-KR" sz="1200" dirty="0" smtClean="0">
                <a:latin typeface="Tahoma" pitchFamily="34" charset="0"/>
                <a:cs typeface="Tahoma" pitchFamily="34" charset="0"/>
              </a:rPr>
              <a:t>) </a:t>
            </a:r>
            <a:r>
              <a:rPr lang="ko-KR" altLang="en-US" sz="1200" dirty="0" smtClean="0">
                <a:latin typeface="Tahoma" pitchFamily="34" charset="0"/>
                <a:cs typeface="Tahoma" pitchFamily="34" charset="0"/>
              </a:rPr>
              <a:t>스토리지 용량과</a:t>
            </a:r>
            <a:r>
              <a:rPr lang="en-US" altLang="ko-KR" sz="12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en-US" altLang="ko-KR" sz="1200" dirty="0" smtClean="0">
                <a:latin typeface="Tahoma" pitchFamily="34" charset="0"/>
                <a:cs typeface="Tahoma" pitchFamily="34" charset="0"/>
              </a:rPr>
              <a:t>Dual </a:t>
            </a:r>
            <a:r>
              <a:rPr lang="en-US" altLang="ko-KR" sz="1200" dirty="0">
                <a:latin typeface="Tahoma" pitchFamily="34" charset="0"/>
                <a:cs typeface="Tahoma" pitchFamily="34" charset="0"/>
              </a:rPr>
              <a:t>Gigabit </a:t>
            </a:r>
            <a:r>
              <a:rPr lang="en-US" altLang="ko-KR" sz="1200" dirty="0" smtClean="0">
                <a:latin typeface="Tahoma" pitchFamily="34" charset="0"/>
                <a:cs typeface="Tahoma" pitchFamily="34" charset="0"/>
              </a:rPr>
              <a:t>Ethernet </a:t>
            </a:r>
            <a:r>
              <a:rPr lang="ko-KR" altLang="en-US" sz="1200" dirty="0" smtClean="0">
                <a:latin typeface="Tahoma" pitchFamily="34" charset="0"/>
                <a:cs typeface="Tahoma" pitchFamily="34" charset="0"/>
              </a:rPr>
              <a:t>제공할 경우를 가정</a:t>
            </a:r>
            <a:endParaRPr lang="en-US" altLang="ko-KR" sz="1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5" name="아래쪽 화살표 24"/>
          <p:cNvSpPr>
            <a:spLocks noChangeArrowheads="1"/>
          </p:cNvSpPr>
          <p:nvPr/>
        </p:nvSpPr>
        <p:spPr bwMode="auto">
          <a:xfrm rot="10800000">
            <a:off x="3683000" y="4229249"/>
            <a:ext cx="500063" cy="492125"/>
          </a:xfrm>
          <a:prstGeom prst="downArrow">
            <a:avLst>
              <a:gd name="adj1" fmla="val 50000"/>
              <a:gd name="adj2" fmla="val 50065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26" name="TextBox 100"/>
          <p:cNvSpPr txBox="1">
            <a:spLocks noChangeArrowheads="1"/>
          </p:cNvSpPr>
          <p:nvPr/>
        </p:nvSpPr>
        <p:spPr bwMode="auto">
          <a:xfrm>
            <a:off x="3162300" y="4846787"/>
            <a:ext cx="1668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ahoma" pitchFamily="34" charset="0"/>
                <a:cs typeface="Tahoma" pitchFamily="34" charset="0"/>
              </a:rPr>
              <a:t>Performance</a:t>
            </a:r>
            <a:endParaRPr lang="ko-KR" altLang="en-US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7" name="TextBox 101"/>
          <p:cNvSpPr txBox="1">
            <a:spLocks noChangeArrowheads="1"/>
          </p:cNvSpPr>
          <p:nvPr/>
        </p:nvSpPr>
        <p:spPr bwMode="auto">
          <a:xfrm>
            <a:off x="4678363" y="4845199"/>
            <a:ext cx="11795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latin typeface="Tahoma" pitchFamily="34" charset="0"/>
                <a:cs typeface="Tahoma" pitchFamily="34" charset="0"/>
              </a:rPr>
              <a:t>Capacity</a:t>
            </a:r>
            <a:endParaRPr lang="ko-KR" altLang="en-US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28" name="아래쪽 화살표 27"/>
          <p:cNvSpPr>
            <a:spLocks noChangeArrowheads="1"/>
          </p:cNvSpPr>
          <p:nvPr/>
        </p:nvSpPr>
        <p:spPr bwMode="auto">
          <a:xfrm rot="10800000">
            <a:off x="4976813" y="4229249"/>
            <a:ext cx="500062" cy="492125"/>
          </a:xfrm>
          <a:prstGeom prst="downArrow">
            <a:avLst>
              <a:gd name="adj1" fmla="val 50000"/>
              <a:gd name="adj2" fmla="val 50065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571750" y="4278462"/>
            <a:ext cx="823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dirty="0">
                <a:latin typeface="Tahoma" pitchFamily="34" charset="0"/>
                <a:cs typeface="Tahoma" pitchFamily="34" charset="0"/>
              </a:rPr>
              <a:t>4Gbps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545520" y="4318149"/>
            <a:ext cx="7088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>
                <a:latin typeface="Tahoma" pitchFamily="34" charset="0"/>
                <a:cs typeface="Tahoma" pitchFamily="34" charset="0"/>
              </a:rPr>
              <a:t>72TB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1" name="아래쪽 화살표 30"/>
          <p:cNvSpPr>
            <a:spLocks noChangeArrowheads="1"/>
          </p:cNvSpPr>
          <p:nvPr/>
        </p:nvSpPr>
        <p:spPr bwMode="auto">
          <a:xfrm rot="10800000">
            <a:off x="3682996" y="3643462"/>
            <a:ext cx="500062" cy="492125"/>
          </a:xfrm>
          <a:prstGeom prst="downArrow">
            <a:avLst>
              <a:gd name="adj1" fmla="val 50000"/>
              <a:gd name="adj2" fmla="val 50014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32" name="아래쪽 화살표 31"/>
          <p:cNvSpPr>
            <a:spLocks noChangeArrowheads="1"/>
          </p:cNvSpPr>
          <p:nvPr/>
        </p:nvSpPr>
        <p:spPr bwMode="auto">
          <a:xfrm rot="10800000">
            <a:off x="4976808" y="3643462"/>
            <a:ext cx="500063" cy="492125"/>
          </a:xfrm>
          <a:prstGeom prst="downArrow">
            <a:avLst>
              <a:gd name="adj1" fmla="val 50000"/>
              <a:gd name="adj2" fmla="val 50014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571750" y="3630762"/>
            <a:ext cx="823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Tahoma" pitchFamily="34" charset="0"/>
                <a:cs typeface="Tahoma" pitchFamily="34" charset="0"/>
              </a:rPr>
              <a:t>6Gbps</a:t>
            </a:r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482201" y="3670449"/>
            <a:ext cx="8354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>
                <a:latin typeface="Tahoma" pitchFamily="34" charset="0"/>
                <a:cs typeface="Tahoma" pitchFamily="34" charset="0"/>
              </a:rPr>
              <a:t>108TB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5" name="아래쪽 화살표 34"/>
          <p:cNvSpPr>
            <a:spLocks noChangeArrowheads="1"/>
          </p:cNvSpPr>
          <p:nvPr/>
        </p:nvSpPr>
        <p:spPr bwMode="auto">
          <a:xfrm rot="10800000">
            <a:off x="3682997" y="3291037"/>
            <a:ext cx="500063" cy="490537"/>
          </a:xfrm>
          <a:prstGeom prst="downArrow">
            <a:avLst>
              <a:gd name="adj1" fmla="val 50000"/>
              <a:gd name="adj2" fmla="val 49991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36" name="아래쪽 화살표 35"/>
          <p:cNvSpPr>
            <a:spLocks noChangeArrowheads="1"/>
          </p:cNvSpPr>
          <p:nvPr/>
        </p:nvSpPr>
        <p:spPr bwMode="auto">
          <a:xfrm rot="10800000">
            <a:off x="4976810" y="3291037"/>
            <a:ext cx="500062" cy="490537"/>
          </a:xfrm>
          <a:prstGeom prst="downArrow">
            <a:avLst>
              <a:gd name="adj1" fmla="val 50000"/>
              <a:gd name="adj2" fmla="val 49991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2571750" y="3273574"/>
            <a:ext cx="823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Tahoma" pitchFamily="34" charset="0"/>
                <a:cs typeface="Tahoma" pitchFamily="34" charset="0"/>
              </a:rPr>
              <a:t>8Gbps</a:t>
            </a:r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482201" y="3313262"/>
            <a:ext cx="8354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>
                <a:latin typeface="Tahoma" pitchFamily="34" charset="0"/>
                <a:cs typeface="Tahoma" pitchFamily="34" charset="0"/>
              </a:rPr>
              <a:t>144TB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9" name="아래쪽 화살표 38"/>
          <p:cNvSpPr>
            <a:spLocks noChangeArrowheads="1"/>
          </p:cNvSpPr>
          <p:nvPr/>
        </p:nvSpPr>
        <p:spPr bwMode="auto">
          <a:xfrm rot="10800000">
            <a:off x="3682998" y="2913212"/>
            <a:ext cx="500063" cy="492125"/>
          </a:xfrm>
          <a:prstGeom prst="downArrow">
            <a:avLst>
              <a:gd name="adj1" fmla="val 50000"/>
              <a:gd name="adj2" fmla="val 50005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40" name="아래쪽 화살표 39"/>
          <p:cNvSpPr>
            <a:spLocks noChangeArrowheads="1"/>
          </p:cNvSpPr>
          <p:nvPr/>
        </p:nvSpPr>
        <p:spPr bwMode="auto">
          <a:xfrm rot="10800000">
            <a:off x="4976811" y="2913212"/>
            <a:ext cx="500062" cy="492125"/>
          </a:xfrm>
          <a:prstGeom prst="downArrow">
            <a:avLst>
              <a:gd name="adj1" fmla="val 50000"/>
              <a:gd name="adj2" fmla="val 50005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2571750" y="2916387"/>
            <a:ext cx="950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dirty="0">
                <a:latin typeface="Tahoma" pitchFamily="34" charset="0"/>
                <a:cs typeface="Tahoma" pitchFamily="34" charset="0"/>
              </a:rPr>
              <a:t>10Gbps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5482201" y="2956074"/>
            <a:ext cx="8354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>
                <a:latin typeface="Tahoma" pitchFamily="34" charset="0"/>
                <a:cs typeface="Tahoma" pitchFamily="34" charset="0"/>
              </a:rPr>
              <a:t>180TB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2571750" y="2543324"/>
            <a:ext cx="950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Tahoma" pitchFamily="34" charset="0"/>
                <a:cs typeface="Tahoma" pitchFamily="34" charset="0"/>
              </a:rPr>
              <a:t>12Gbps</a:t>
            </a:r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482201" y="2583012"/>
            <a:ext cx="8354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>
                <a:latin typeface="Tahoma" pitchFamily="34" charset="0"/>
                <a:cs typeface="Tahoma" pitchFamily="34" charset="0"/>
              </a:rPr>
              <a:t>216TB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5" name="아래쪽 화살표 44"/>
          <p:cNvSpPr>
            <a:spLocks noChangeArrowheads="1"/>
          </p:cNvSpPr>
          <p:nvPr/>
        </p:nvSpPr>
        <p:spPr bwMode="auto">
          <a:xfrm rot="10800000">
            <a:off x="3682999" y="2543324"/>
            <a:ext cx="500062" cy="490537"/>
          </a:xfrm>
          <a:prstGeom prst="downArrow">
            <a:avLst>
              <a:gd name="adj1" fmla="val 50000"/>
              <a:gd name="adj2" fmla="val 50009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46" name="아래쪽 화살표 45"/>
          <p:cNvSpPr>
            <a:spLocks noChangeArrowheads="1"/>
          </p:cNvSpPr>
          <p:nvPr/>
        </p:nvSpPr>
        <p:spPr bwMode="auto">
          <a:xfrm rot="10800000">
            <a:off x="4976811" y="2543324"/>
            <a:ext cx="500063" cy="490537"/>
          </a:xfrm>
          <a:prstGeom prst="downArrow">
            <a:avLst>
              <a:gd name="adj1" fmla="val 50000"/>
              <a:gd name="adj2" fmla="val 50009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2571750" y="2130574"/>
            <a:ext cx="950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dirty="0">
                <a:latin typeface="Tahoma" pitchFamily="34" charset="0"/>
                <a:cs typeface="Tahoma" pitchFamily="34" charset="0"/>
              </a:rPr>
              <a:t>14Gbps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482201" y="2170262"/>
            <a:ext cx="8354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dirty="0" smtClean="0">
                <a:latin typeface="Tahoma" pitchFamily="34" charset="0"/>
                <a:cs typeface="Tahoma" pitchFamily="34" charset="0"/>
              </a:rPr>
              <a:t>252TB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9" name="아래쪽 화살표 48"/>
          <p:cNvSpPr>
            <a:spLocks noChangeArrowheads="1"/>
          </p:cNvSpPr>
          <p:nvPr/>
        </p:nvSpPr>
        <p:spPr bwMode="auto">
          <a:xfrm rot="10800000">
            <a:off x="3690938" y="2130574"/>
            <a:ext cx="500062" cy="490538"/>
          </a:xfrm>
          <a:prstGeom prst="downArrow">
            <a:avLst>
              <a:gd name="adj1" fmla="val 50000"/>
              <a:gd name="adj2" fmla="val 49986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50" name="아래쪽 화살표 49"/>
          <p:cNvSpPr>
            <a:spLocks noChangeArrowheads="1"/>
          </p:cNvSpPr>
          <p:nvPr/>
        </p:nvSpPr>
        <p:spPr bwMode="auto">
          <a:xfrm rot="10800000">
            <a:off x="4976812" y="2130574"/>
            <a:ext cx="500063" cy="490538"/>
          </a:xfrm>
          <a:prstGeom prst="downArrow">
            <a:avLst>
              <a:gd name="adj1" fmla="val 50000"/>
              <a:gd name="adj2" fmla="val 49986"/>
            </a:avLst>
          </a:prstGeom>
          <a:solidFill>
            <a:srgbClr val="47FF9A"/>
          </a:solidFill>
          <a:ln w="101600" algn="ctr">
            <a:solidFill>
              <a:srgbClr val="00EE6C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ko-KR" altLang="en-US">
              <a:latin typeface="Tahoma" pitchFamily="34" charset="0"/>
              <a:cs typeface="Tahoma" pitchFamily="34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326187" y="5585768"/>
            <a:ext cx="2019300" cy="470297"/>
          </a:xfrm>
          <a:prstGeom prst="roundRect">
            <a:avLst/>
          </a:prstGeom>
          <a:solidFill>
            <a:schemeClr val="accent5">
              <a:lumMod val="60000"/>
              <a:lumOff val="40000"/>
              <a:alpha val="8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prstClr val="white"/>
                </a:solidFill>
                <a:latin typeface="맑은 고딕"/>
              </a:rPr>
              <a:t>Scale Free</a:t>
            </a:r>
            <a:endParaRPr lang="ko-KR" altLang="en-US" b="1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51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20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43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8" grpId="0" animBg="1"/>
      <p:bldP spid="28" grpId="1" animBg="1"/>
      <p:bldP spid="29" grpId="0"/>
      <p:bldP spid="29" grpId="1"/>
      <p:bldP spid="30" grpId="0"/>
      <p:bldP spid="30" grpId="1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4" grpId="0"/>
      <p:bldP spid="34" grpId="1"/>
      <p:bldP spid="35" grpId="0" animBg="1"/>
      <p:bldP spid="35" grpId="1" animBg="1"/>
      <p:bldP spid="36" grpId="0" animBg="1"/>
      <p:bldP spid="36" grpId="1" animBg="1"/>
      <p:bldP spid="37" grpId="0"/>
      <p:bldP spid="37" grpId="1"/>
      <p:bldP spid="38" grpId="0"/>
      <p:bldP spid="38" grpId="1"/>
      <p:bldP spid="39" grpId="0" animBg="1"/>
      <p:bldP spid="39" grpId="1" animBg="1"/>
      <p:bldP spid="40" grpId="0" animBg="1"/>
      <p:bldP spid="40" grpId="1" animBg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 animBg="1"/>
      <p:bldP spid="45" grpId="1" animBg="1"/>
      <p:bldP spid="46" grpId="0" animBg="1"/>
      <p:bldP spid="46" grpId="1" animBg="1"/>
      <p:bldP spid="47" grpId="0"/>
      <p:bldP spid="48" grpId="0"/>
      <p:bldP spid="49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Single-Volume Virtualization</a:t>
            </a:r>
            <a:endParaRPr lang="ko-KR" altLang="en-US" sz="2400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sz="1400" dirty="0"/>
              <a:t>네트워크로 연결된 </a:t>
            </a:r>
            <a:r>
              <a:rPr lang="ko-KR" altLang="en-US" sz="1400" dirty="0" smtClean="0"/>
              <a:t>리눅스 기반 </a:t>
            </a:r>
            <a:r>
              <a:rPr lang="ko-KR" altLang="en-US" sz="1400" dirty="0" err="1" smtClean="0"/>
              <a:t>이기종</a:t>
            </a:r>
            <a:r>
              <a:rPr lang="ko-KR" altLang="en-US" sz="1400" dirty="0" smtClean="0"/>
              <a:t> 스토리지 서</a:t>
            </a:r>
            <a:r>
              <a:rPr lang="ko-KR" altLang="en-US" sz="1400" dirty="0"/>
              <a:t>버</a:t>
            </a:r>
            <a:r>
              <a:rPr lang="ko-KR" altLang="en-US" sz="1400" dirty="0" smtClean="0"/>
              <a:t>들을 </a:t>
            </a:r>
            <a:r>
              <a:rPr lang="ko-KR" altLang="en-US" sz="1400" dirty="0">
                <a:solidFill>
                  <a:srgbClr val="FF0000"/>
                </a:solidFill>
              </a:rPr>
              <a:t>단일 볼륨</a:t>
            </a:r>
            <a:r>
              <a:rPr lang="ko-KR" altLang="en-US" sz="1400" dirty="0"/>
              <a:t>으로 </a:t>
            </a:r>
            <a:r>
              <a:rPr lang="ko-KR" altLang="en-US" sz="1400" dirty="0" smtClean="0"/>
              <a:t>가상화</a:t>
            </a:r>
            <a:endParaRPr lang="ko-KR" altLang="en-US" sz="1400" dirty="0"/>
          </a:p>
        </p:txBody>
      </p:sp>
      <p:sp>
        <p:nvSpPr>
          <p:cNvPr id="5" name="원통 4"/>
          <p:cNvSpPr/>
          <p:nvPr/>
        </p:nvSpPr>
        <p:spPr>
          <a:xfrm>
            <a:off x="1784476" y="5237839"/>
            <a:ext cx="5540172" cy="1119326"/>
          </a:xfrm>
          <a:prstGeom prst="can">
            <a:avLst>
              <a:gd name="adj" fmla="val 43750"/>
            </a:avLst>
          </a:prstGeom>
          <a:solidFill>
            <a:srgbClr val="00D05E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Single-Volume</a:t>
            </a:r>
            <a:endParaRPr lang="ko-KR" altLang="en-US" sz="2400" dirty="0"/>
          </a:p>
        </p:txBody>
      </p:sp>
      <p:sp>
        <p:nvSpPr>
          <p:cNvPr id="6" name="자유형 5"/>
          <p:cNvSpPr/>
          <p:nvPr/>
        </p:nvSpPr>
        <p:spPr>
          <a:xfrm>
            <a:off x="1190486" y="2850324"/>
            <a:ext cx="5997745" cy="2687184"/>
          </a:xfrm>
          <a:custGeom>
            <a:avLst/>
            <a:gdLst>
              <a:gd name="connsiteX0" fmla="*/ 160226 w 6522926"/>
              <a:gd name="connsiteY0" fmla="*/ 139449 h 3395481"/>
              <a:gd name="connsiteX1" fmla="*/ 293576 w 6522926"/>
              <a:gd name="connsiteY1" fmla="*/ 158499 h 3395481"/>
              <a:gd name="connsiteX2" fmla="*/ 2846276 w 6522926"/>
              <a:gd name="connsiteY2" fmla="*/ 1739649 h 3395481"/>
              <a:gd name="connsiteX3" fmla="*/ 2293826 w 6522926"/>
              <a:gd name="connsiteY3" fmla="*/ 3254124 h 3395481"/>
              <a:gd name="connsiteX4" fmla="*/ 2217626 w 6522926"/>
              <a:gd name="connsiteY4" fmla="*/ 3339849 h 3395481"/>
              <a:gd name="connsiteX5" fmla="*/ 5265626 w 6522926"/>
              <a:gd name="connsiteY5" fmla="*/ 3339849 h 3395481"/>
              <a:gd name="connsiteX6" fmla="*/ 5294201 w 6522926"/>
              <a:gd name="connsiteY6" fmla="*/ 3377949 h 3395481"/>
              <a:gd name="connsiteX7" fmla="*/ 4322651 w 6522926"/>
              <a:gd name="connsiteY7" fmla="*/ 1863474 h 3395481"/>
              <a:gd name="connsiteX8" fmla="*/ 6522926 w 6522926"/>
              <a:gd name="connsiteY8" fmla="*/ 101349 h 3395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22926" h="3395481">
                <a:moveTo>
                  <a:pt x="160226" y="139449"/>
                </a:moveTo>
                <a:cubicBezTo>
                  <a:pt x="3063" y="15624"/>
                  <a:pt x="-154099" y="-108201"/>
                  <a:pt x="293576" y="158499"/>
                </a:cubicBezTo>
                <a:cubicBezTo>
                  <a:pt x="741251" y="425199"/>
                  <a:pt x="2512901" y="1223712"/>
                  <a:pt x="2846276" y="1739649"/>
                </a:cubicBezTo>
                <a:cubicBezTo>
                  <a:pt x="3179651" y="2255586"/>
                  <a:pt x="2398601" y="2987424"/>
                  <a:pt x="2293826" y="3254124"/>
                </a:cubicBezTo>
                <a:cubicBezTo>
                  <a:pt x="2189051" y="3520824"/>
                  <a:pt x="1722326" y="3325562"/>
                  <a:pt x="2217626" y="3339849"/>
                </a:cubicBezTo>
                <a:cubicBezTo>
                  <a:pt x="2712926" y="3354137"/>
                  <a:pt x="4752864" y="3333499"/>
                  <a:pt x="5265626" y="3339849"/>
                </a:cubicBezTo>
                <a:cubicBezTo>
                  <a:pt x="5778388" y="3346199"/>
                  <a:pt x="5294201" y="3377949"/>
                  <a:pt x="5294201" y="3377949"/>
                </a:cubicBezTo>
                <a:cubicBezTo>
                  <a:pt x="5137039" y="3131887"/>
                  <a:pt x="4117864" y="2409574"/>
                  <a:pt x="4322651" y="1863474"/>
                </a:cubicBezTo>
                <a:cubicBezTo>
                  <a:pt x="4527438" y="1317374"/>
                  <a:pt x="6522926" y="101349"/>
                  <a:pt x="6522926" y="101349"/>
                </a:cubicBezTo>
              </a:path>
            </a:pathLst>
          </a:custGeom>
          <a:solidFill>
            <a:srgbClr val="B7F7C6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56805" y="1976050"/>
            <a:ext cx="7695970" cy="1476665"/>
            <a:chOff x="326162" y="1514903"/>
            <a:chExt cx="8369853" cy="1541406"/>
          </a:xfrm>
        </p:grpSpPr>
        <p:pic>
          <p:nvPicPr>
            <p:cNvPr id="8" name="Picture 5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6162" y="2110022"/>
              <a:ext cx="1436631" cy="440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 descr="https://encrypted-tbn0.google.com/images?q=tbn:ANd9GcTE1osC-MASkE2G9Pl7GOunhpe8iSOgWIH0BLiUnUWTtwAAbzd0z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778" b="79111" l="44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4910" y="1514903"/>
              <a:ext cx="1541406" cy="1541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9918" y="2239183"/>
              <a:ext cx="1402482" cy="243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5461" y="2110022"/>
              <a:ext cx="1514473" cy="405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090" y="2178782"/>
              <a:ext cx="1685925" cy="303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3" name="Picture 2" descr="\\vmware-host\Shared Folders\U2N data\로고\AionDisk_BI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08857" y="3351064"/>
            <a:ext cx="1548065" cy="1481014"/>
          </a:xfrm>
          <a:prstGeom prst="rect">
            <a:avLst/>
          </a:prstGeom>
          <a:noFill/>
        </p:spPr>
      </p:pic>
      <p:sp>
        <p:nvSpPr>
          <p:cNvPr id="14" name="모서리가 둥근 직사각형 13"/>
          <p:cNvSpPr/>
          <p:nvPr/>
        </p:nvSpPr>
        <p:spPr>
          <a:xfrm>
            <a:off x="1049408" y="2962992"/>
            <a:ext cx="1856720" cy="38807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8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prstClr val="white"/>
                </a:solidFill>
                <a:latin typeface="맑은 고딕"/>
              </a:rPr>
              <a:t>Device Free</a:t>
            </a:r>
            <a:endParaRPr lang="ko-KR" altLang="en-US" b="1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62073" y="5012567"/>
            <a:ext cx="1856720" cy="450544"/>
          </a:xfrm>
          <a:prstGeom prst="roundRect">
            <a:avLst/>
          </a:prstGeom>
          <a:solidFill>
            <a:schemeClr val="accent5">
              <a:lumMod val="60000"/>
              <a:lumOff val="40000"/>
              <a:alpha val="8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prstClr val="white"/>
                </a:solidFill>
                <a:latin typeface="맑은 고딕"/>
              </a:rPr>
              <a:t>Volume Free</a:t>
            </a:r>
            <a:endParaRPr lang="ko-KR" altLang="en-US" b="1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17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21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18" name="내용 개체 틀 3"/>
          <p:cNvSpPr>
            <a:spLocks noGrp="1"/>
          </p:cNvSpPr>
          <p:nvPr>
            <p:ph idx="1"/>
          </p:nvPr>
        </p:nvSpPr>
        <p:spPr>
          <a:xfrm>
            <a:off x="642137" y="1452112"/>
            <a:ext cx="8229600" cy="690033"/>
          </a:xfrm>
        </p:spPr>
        <p:txBody>
          <a:bodyPr>
            <a:norm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dirty="0" smtClean="0"/>
              <a:t>모든 </a:t>
            </a:r>
            <a:r>
              <a:rPr lang="ko-KR" altLang="en-US" dirty="0" err="1" smtClean="0"/>
              <a:t>노드들을</a:t>
            </a:r>
            <a:r>
              <a:rPr lang="ko-KR" altLang="en-US" dirty="0" smtClean="0"/>
              <a:t> 하나의 파일 시스템으로 구성하여</a:t>
            </a:r>
            <a:r>
              <a:rPr lang="en-US" altLang="ko-KR" dirty="0" smtClean="0"/>
              <a:t>, 20PB </a:t>
            </a:r>
            <a:r>
              <a:rPr lang="ko-KR" altLang="en-US" dirty="0" smtClean="0"/>
              <a:t>이상의 단일 볼륨을 제공</a:t>
            </a:r>
            <a:endParaRPr lang="en-US" altLang="ko-KR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dirty="0" smtClean="0"/>
              <a:t>용량의 증가나 서버 구성 변경이 발생하더라도 애플리케이션 수정이 불필요</a:t>
            </a:r>
            <a:endParaRPr lang="ko-KR" altLang="en-US" dirty="0">
              <a:solidFill>
                <a:srgbClr val="00C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52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AionDisk Configuration</a:t>
            </a:r>
            <a:endParaRPr lang="ko-KR" altLang="en-US" sz="2400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ko-KR" altLang="en-US" sz="1400" dirty="0"/>
              <a:t>일반적인 스토리지 활용에 최적화된 기본 </a:t>
            </a:r>
            <a:r>
              <a:rPr lang="ko-KR" altLang="en-US" sz="1400" dirty="0" smtClean="0"/>
              <a:t>구성은 물론 </a:t>
            </a:r>
            <a:r>
              <a:rPr lang="ko-KR" altLang="en-US" sz="1400" dirty="0"/>
              <a:t>대규모 파일 핸들링을 위한 </a:t>
            </a:r>
            <a:endParaRPr lang="en-US" altLang="ko-KR" sz="1400" dirty="0" smtClean="0"/>
          </a:p>
          <a:p>
            <a:r>
              <a:rPr lang="en-US" altLang="ko-KR" sz="1400" dirty="0" smtClean="0">
                <a:solidFill>
                  <a:srgbClr val="FF0000"/>
                </a:solidFill>
              </a:rPr>
              <a:t>MDS </a:t>
            </a:r>
            <a:r>
              <a:rPr lang="en-US" altLang="ko-KR" sz="1400" dirty="0">
                <a:solidFill>
                  <a:srgbClr val="FF0000"/>
                </a:solidFill>
              </a:rPr>
              <a:t>Clustering</a:t>
            </a:r>
            <a:r>
              <a:rPr lang="en-US" altLang="ko-KR" sz="1400" dirty="0"/>
              <a:t> </a:t>
            </a:r>
            <a:r>
              <a:rPr lang="ko-KR" altLang="en-US" sz="1400" dirty="0"/>
              <a:t>구성 지원</a:t>
            </a:r>
          </a:p>
          <a:p>
            <a:endParaRPr lang="ko-KR" altLang="en-US" sz="1400" dirty="0"/>
          </a:p>
        </p:txBody>
      </p:sp>
      <p:grpSp>
        <p:nvGrpSpPr>
          <p:cNvPr id="60" name="그룹 59"/>
          <p:cNvGrpSpPr/>
          <p:nvPr/>
        </p:nvGrpSpPr>
        <p:grpSpPr>
          <a:xfrm>
            <a:off x="809859" y="1577893"/>
            <a:ext cx="7687013" cy="4693922"/>
            <a:chOff x="479851" y="1451720"/>
            <a:chExt cx="8314896" cy="5050680"/>
          </a:xfrm>
        </p:grpSpPr>
        <p:sp>
          <p:nvSpPr>
            <p:cNvPr id="5" name="자유형 4"/>
            <p:cNvSpPr/>
            <p:nvPr/>
          </p:nvSpPr>
          <p:spPr>
            <a:xfrm>
              <a:off x="495300" y="2184400"/>
              <a:ext cx="8191500" cy="4318000"/>
            </a:xfrm>
            <a:custGeom>
              <a:avLst/>
              <a:gdLst>
                <a:gd name="connsiteX0" fmla="*/ 12700 w 8191500"/>
                <a:gd name="connsiteY0" fmla="*/ 1511300 h 4318000"/>
                <a:gd name="connsiteX1" fmla="*/ 4432300 w 8191500"/>
                <a:gd name="connsiteY1" fmla="*/ 1511300 h 4318000"/>
                <a:gd name="connsiteX2" fmla="*/ 4445000 w 8191500"/>
                <a:gd name="connsiteY2" fmla="*/ 0 h 4318000"/>
                <a:gd name="connsiteX3" fmla="*/ 8115300 w 8191500"/>
                <a:gd name="connsiteY3" fmla="*/ 12700 h 4318000"/>
                <a:gd name="connsiteX4" fmla="*/ 8191500 w 8191500"/>
                <a:gd name="connsiteY4" fmla="*/ 4305300 h 4318000"/>
                <a:gd name="connsiteX5" fmla="*/ 63500 w 8191500"/>
                <a:gd name="connsiteY5" fmla="*/ 4318000 h 4318000"/>
                <a:gd name="connsiteX6" fmla="*/ 38100 w 8191500"/>
                <a:gd name="connsiteY6" fmla="*/ 4318000 h 4318000"/>
                <a:gd name="connsiteX7" fmla="*/ 0 w 8191500"/>
                <a:gd name="connsiteY7" fmla="*/ 4318000 h 4318000"/>
                <a:gd name="connsiteX8" fmla="*/ 12700 w 8191500"/>
                <a:gd name="connsiteY8" fmla="*/ 1511300 h 431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91500" h="4318000">
                  <a:moveTo>
                    <a:pt x="12700" y="1511300"/>
                  </a:moveTo>
                  <a:lnTo>
                    <a:pt x="4432300" y="1511300"/>
                  </a:lnTo>
                  <a:lnTo>
                    <a:pt x="4445000" y="0"/>
                  </a:lnTo>
                  <a:lnTo>
                    <a:pt x="8115300" y="12700"/>
                  </a:lnTo>
                  <a:lnTo>
                    <a:pt x="8191500" y="4305300"/>
                  </a:lnTo>
                  <a:lnTo>
                    <a:pt x="63500" y="4318000"/>
                  </a:lnTo>
                  <a:lnTo>
                    <a:pt x="38100" y="4318000"/>
                  </a:lnTo>
                  <a:lnTo>
                    <a:pt x="0" y="4318000"/>
                  </a:lnTo>
                  <a:cubicBezTo>
                    <a:pt x="4233" y="3382433"/>
                    <a:pt x="8467" y="2446867"/>
                    <a:pt x="12700" y="1511300"/>
                  </a:cubicBezTo>
                  <a:close/>
                </a:path>
              </a:pathLst>
            </a:cu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6" name="타원 5"/>
            <p:cNvSpPr/>
            <p:nvPr/>
          </p:nvSpPr>
          <p:spPr>
            <a:xfrm>
              <a:off x="5044869" y="4705288"/>
              <a:ext cx="3122869" cy="992902"/>
            </a:xfrm>
            <a:prstGeom prst="ellipse">
              <a:avLst/>
            </a:prstGeom>
            <a:solidFill>
              <a:srgbClr val="FBFDFB"/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atin typeface="+mj-ea"/>
                  <a:ea typeface="+mj-ea"/>
                </a:rPr>
                <a:t>`</a:t>
              </a:r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7" name="타원 6"/>
            <p:cNvSpPr/>
            <p:nvPr/>
          </p:nvSpPr>
          <p:spPr>
            <a:xfrm>
              <a:off x="1703854" y="5588212"/>
              <a:ext cx="2602604" cy="853327"/>
            </a:xfrm>
            <a:prstGeom prst="ellipse">
              <a:avLst/>
            </a:prstGeom>
            <a:solidFill>
              <a:srgbClr val="FBFDFB"/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atin typeface="+mj-ea"/>
                  <a:ea typeface="+mj-ea"/>
                </a:rPr>
                <a:t>`</a:t>
              </a:r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8" name="직사각형 55"/>
            <p:cNvSpPr>
              <a:spLocks noChangeArrowheads="1"/>
            </p:cNvSpPr>
            <p:nvPr/>
          </p:nvSpPr>
          <p:spPr bwMode="auto">
            <a:xfrm>
              <a:off x="763228" y="5584090"/>
              <a:ext cx="1625047" cy="331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rgbClr val="00B050"/>
                  </a:solidFill>
                  <a:latin typeface="+mj-ea"/>
                  <a:ea typeface="+mj-ea"/>
                </a:rPr>
                <a:t>AionDisk</a:t>
              </a:r>
              <a:r>
                <a:rPr lang="en-US" altLang="ko-KR" sz="1400" b="1" dirty="0" smtClean="0">
                  <a:solidFill>
                    <a:srgbClr val="00B050"/>
                  </a:solidFill>
                  <a:latin typeface="+mj-ea"/>
                  <a:ea typeface="+mj-ea"/>
                </a:rPr>
                <a:t> Client</a:t>
              </a:r>
              <a:endParaRPr lang="ko-KR" altLang="en-US" sz="1400" b="1" dirty="0">
                <a:solidFill>
                  <a:srgbClr val="00B050"/>
                </a:solidFill>
                <a:latin typeface="+mj-ea"/>
                <a:ea typeface="+mj-ea"/>
              </a:endParaRPr>
            </a:p>
          </p:txBody>
        </p:sp>
        <p:sp>
          <p:nvSpPr>
            <p:cNvPr id="9" name="직사각형 55"/>
            <p:cNvSpPr>
              <a:spLocks noChangeArrowheads="1"/>
            </p:cNvSpPr>
            <p:nvPr/>
          </p:nvSpPr>
          <p:spPr bwMode="auto">
            <a:xfrm>
              <a:off x="5314873" y="5467540"/>
              <a:ext cx="2572817" cy="331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rgbClr val="00B050"/>
                  </a:solidFill>
                  <a:latin typeface="+mj-ea"/>
                  <a:ea typeface="+mj-ea"/>
                </a:rPr>
                <a:t>AionDisk</a:t>
              </a:r>
              <a:r>
                <a:rPr lang="en-US" altLang="ko-KR" sz="1400" b="1" dirty="0" smtClean="0">
                  <a:solidFill>
                    <a:srgbClr val="00B050"/>
                  </a:solidFill>
                  <a:latin typeface="+mj-ea"/>
                  <a:ea typeface="+mj-ea"/>
                </a:rPr>
                <a:t> Data Server(DS)</a:t>
              </a:r>
              <a:endParaRPr lang="ko-KR" altLang="en-US" sz="1400" b="1" dirty="0">
                <a:solidFill>
                  <a:srgbClr val="00B050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 rot="16200000">
              <a:off x="3717877" y="4211364"/>
              <a:ext cx="315212" cy="4571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45717" y="4380900"/>
              <a:ext cx="902410" cy="381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 rot="16200000">
              <a:off x="3768570" y="4846541"/>
              <a:ext cx="212405" cy="44304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351300" y="4974896"/>
              <a:ext cx="1836836" cy="129056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4" name="직사각형 55"/>
            <p:cNvSpPr>
              <a:spLocks noChangeArrowheads="1"/>
            </p:cNvSpPr>
            <p:nvPr/>
          </p:nvSpPr>
          <p:spPr bwMode="auto">
            <a:xfrm>
              <a:off x="3852622" y="4571695"/>
              <a:ext cx="1611540" cy="248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9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1~10Gbps Switch</a:t>
              </a:r>
              <a:endParaRPr lang="ko-KR" altLang="en-US" sz="9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직사각형 55"/>
            <p:cNvSpPr>
              <a:spLocks noChangeArrowheads="1"/>
            </p:cNvSpPr>
            <p:nvPr/>
          </p:nvSpPr>
          <p:spPr bwMode="auto">
            <a:xfrm>
              <a:off x="2143637" y="4937716"/>
              <a:ext cx="1868967" cy="248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9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1~10Gbps Ethernet</a:t>
              </a:r>
              <a:endParaRPr lang="ko-KR" altLang="en-US" sz="9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 rot="16200000">
              <a:off x="2452136" y="5291188"/>
              <a:ext cx="389102" cy="4430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 rot="16200000">
              <a:off x="3162058" y="5404788"/>
              <a:ext cx="616304" cy="4430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 rot="16200000">
              <a:off x="5692610" y="4205898"/>
              <a:ext cx="304282" cy="4571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 rot="16200000">
              <a:off x="6194626" y="4215471"/>
              <a:ext cx="323431" cy="4571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 rot="16200000">
              <a:off x="6673950" y="4205897"/>
              <a:ext cx="304287" cy="4571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 rot="16200000">
              <a:off x="7109131" y="4215861"/>
              <a:ext cx="324204" cy="4571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5448124" y="4204204"/>
              <a:ext cx="2311839" cy="1201382"/>
              <a:chOff x="5037220" y="3191818"/>
              <a:chExt cx="3730772" cy="1428760"/>
            </a:xfrm>
          </p:grpSpPr>
          <p:pic>
            <p:nvPicPr>
              <p:cNvPr id="23" name="Picture 3" descr="C:\Users\tonnoel\AppData\Local\Microsoft\Windows\Temporary Internet Files\Content.IE5\7B0G346Y\MC900434845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37220" y="3191818"/>
                <a:ext cx="1428761" cy="1428760"/>
              </a:xfrm>
              <a:prstGeom prst="rect">
                <a:avLst/>
              </a:prstGeom>
              <a:noFill/>
            </p:spPr>
          </p:pic>
          <p:pic>
            <p:nvPicPr>
              <p:cNvPr id="24" name="Picture 3" descr="C:\Users\tonnoel\AppData\Local\Microsoft\Windows\Temporary Internet Files\Content.IE5\7B0G346Y\MC900434845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831036" y="3191818"/>
                <a:ext cx="1428760" cy="1428760"/>
              </a:xfrm>
              <a:prstGeom prst="rect">
                <a:avLst/>
              </a:prstGeom>
              <a:noFill/>
            </p:spPr>
          </p:pic>
          <p:pic>
            <p:nvPicPr>
              <p:cNvPr id="25" name="Picture 3" descr="C:\Users\tonnoel\AppData\Local\Microsoft\Windows\Temporary Internet Files\Content.IE5\7B0G346Y\MC900434845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585134" y="3191818"/>
                <a:ext cx="1428761" cy="1428760"/>
              </a:xfrm>
              <a:prstGeom prst="rect">
                <a:avLst/>
              </a:prstGeom>
              <a:noFill/>
            </p:spPr>
          </p:pic>
          <p:pic>
            <p:nvPicPr>
              <p:cNvPr id="26" name="Picture 3" descr="C:\Users\tonnoel\AppData\Local\Microsoft\Windows\Temporary Internet Files\Content.IE5\7B0G346Y\MC900434845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339231" y="3191818"/>
                <a:ext cx="1428761" cy="1428760"/>
              </a:xfrm>
              <a:prstGeom prst="rect">
                <a:avLst/>
              </a:prstGeom>
              <a:noFill/>
            </p:spPr>
          </p:pic>
        </p:grpSp>
        <p:sp>
          <p:nvSpPr>
            <p:cNvPr id="27" name="직사각형 26"/>
            <p:cNvSpPr/>
            <p:nvPr/>
          </p:nvSpPr>
          <p:spPr>
            <a:xfrm rot="16200000">
              <a:off x="5393583" y="3623339"/>
              <a:ext cx="607311" cy="44302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5254465" y="2948313"/>
              <a:ext cx="2450559" cy="595281"/>
            </a:xfrm>
            <a:prstGeom prst="ellipse">
              <a:avLst/>
            </a:prstGeom>
            <a:solidFill>
              <a:srgbClr val="FBFDFB"/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atin typeface="+mj-ea"/>
                  <a:ea typeface="+mj-ea"/>
                </a:rPr>
                <a:t>`</a:t>
              </a:r>
              <a:endParaRPr lang="ko-KR" altLang="en-US" dirty="0">
                <a:latin typeface="+mj-ea"/>
                <a:ea typeface="+mj-ea"/>
              </a:endParaRPr>
            </a:p>
          </p:txBody>
        </p:sp>
        <p:sp>
          <p:nvSpPr>
            <p:cNvPr id="29" name="직사각형 55"/>
            <p:cNvSpPr>
              <a:spLocks noChangeArrowheads="1"/>
            </p:cNvSpPr>
            <p:nvPr/>
          </p:nvSpPr>
          <p:spPr bwMode="auto">
            <a:xfrm>
              <a:off x="5516216" y="3422279"/>
              <a:ext cx="3278531" cy="331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rgbClr val="00B050"/>
                  </a:solidFill>
                  <a:latin typeface="+mj-ea"/>
                  <a:ea typeface="+mj-ea"/>
                </a:rPr>
                <a:t>AionDisk</a:t>
              </a:r>
              <a:r>
                <a:rPr lang="en-US" altLang="ko-KR" sz="1400" b="1" dirty="0" smtClean="0">
                  <a:solidFill>
                    <a:srgbClr val="00B050"/>
                  </a:solidFill>
                  <a:latin typeface="+mj-ea"/>
                  <a:ea typeface="+mj-ea"/>
                </a:rPr>
                <a:t> Metadata Server (MDS)</a:t>
              </a:r>
              <a:endParaRPr lang="ko-KR" altLang="en-US" sz="1400" b="1" dirty="0">
                <a:solidFill>
                  <a:srgbClr val="00B050"/>
                </a:solidFill>
                <a:latin typeface="+mj-ea"/>
                <a:ea typeface="+mj-ea"/>
              </a:endParaRPr>
            </a:p>
          </p:txBody>
        </p:sp>
        <p:grpSp>
          <p:nvGrpSpPr>
            <p:cNvPr id="30" name="그룹 29"/>
            <p:cNvGrpSpPr/>
            <p:nvPr/>
          </p:nvGrpSpPr>
          <p:grpSpPr>
            <a:xfrm>
              <a:off x="5536367" y="2293536"/>
              <a:ext cx="1938968" cy="1190564"/>
              <a:chOff x="5726867" y="2293536"/>
              <a:chExt cx="1938968" cy="1190564"/>
            </a:xfrm>
          </p:grpSpPr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5726867" y="2293536"/>
                <a:ext cx="1261244" cy="11905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2" name="Picture 3"/>
              <p:cNvPicPr>
                <a:picLocks noChangeAspect="1" noChangeArrowheads="1"/>
              </p:cNvPicPr>
              <p:nvPr/>
            </p:nvPicPr>
            <p:blipFill>
              <a:blip r:embed="rId4">
                <a:grayscl/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405078" y="2293536"/>
                <a:ext cx="1260757" cy="1190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3" name="직사각형 55"/>
              <p:cNvSpPr>
                <a:spLocks noChangeArrowheads="1"/>
              </p:cNvSpPr>
              <p:nvPr/>
            </p:nvSpPr>
            <p:spPr bwMode="auto">
              <a:xfrm>
                <a:off x="6713631" y="2408145"/>
                <a:ext cx="942229" cy="6954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MDS</a:t>
                </a:r>
              </a:p>
              <a:p>
                <a:pPr algn="ctr"/>
                <a:r>
                  <a:rPr lang="en-US" altLang="ko-KR" sz="12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Master</a:t>
                </a:r>
              </a:p>
              <a:p>
                <a:pPr algn="ctr"/>
                <a:r>
                  <a:rPr lang="en-US" altLang="ko-KR" sz="12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(Active)</a:t>
                </a:r>
                <a:endParaRPr lang="ko-KR" altLang="en-US" sz="1200" b="1" dirty="0"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34" name="직사각형 55"/>
              <p:cNvSpPr>
                <a:spLocks noChangeArrowheads="1"/>
              </p:cNvSpPr>
              <p:nvPr/>
            </p:nvSpPr>
            <p:spPr bwMode="auto">
              <a:xfrm>
                <a:off x="5726867" y="2396578"/>
                <a:ext cx="1025083" cy="6954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MDS</a:t>
                </a:r>
              </a:p>
              <a:p>
                <a:pPr algn="ctr"/>
                <a:r>
                  <a:rPr lang="en-US" altLang="ko-KR" sz="12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Slave</a:t>
                </a:r>
              </a:p>
              <a:p>
                <a:pPr algn="ctr"/>
                <a:r>
                  <a:rPr lang="en-US" altLang="ko-KR" sz="12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(Standby)</a:t>
                </a:r>
                <a:endParaRPr lang="ko-KR" altLang="en-US" sz="1200" b="1" dirty="0"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+mj-ea"/>
                  <a:ea typeface="+mj-ea"/>
                </a:endParaRPr>
              </a:p>
            </p:txBody>
          </p:sp>
        </p:grpSp>
        <p:sp>
          <p:nvSpPr>
            <p:cNvPr id="35" name="직사각형 34"/>
            <p:cNvSpPr/>
            <p:nvPr/>
          </p:nvSpPr>
          <p:spPr>
            <a:xfrm>
              <a:off x="2351300" y="3949146"/>
              <a:ext cx="5126761" cy="127473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36" name="직사각형 55"/>
            <p:cNvSpPr>
              <a:spLocks noChangeArrowheads="1"/>
            </p:cNvSpPr>
            <p:nvPr/>
          </p:nvSpPr>
          <p:spPr bwMode="auto">
            <a:xfrm>
              <a:off x="2143637" y="3931971"/>
              <a:ext cx="1868967" cy="248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900" b="1" dirty="0" smtClean="0">
                  <a:solidFill>
                    <a:srgbClr val="0070C0"/>
                  </a:solidFill>
                  <a:latin typeface="+mj-ea"/>
                  <a:ea typeface="+mj-ea"/>
                </a:rPr>
                <a:t>1~10Gbps Ethernet</a:t>
              </a:r>
              <a:endParaRPr lang="ko-KR" altLang="en-US" sz="900" b="1" dirty="0">
                <a:solidFill>
                  <a:srgbClr val="0070C0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아래로 구부러진 화살표 36"/>
            <p:cNvSpPr/>
            <p:nvPr/>
          </p:nvSpPr>
          <p:spPr>
            <a:xfrm flipH="1">
              <a:off x="3661042" y="1651000"/>
              <a:ext cx="2942941" cy="770978"/>
            </a:xfrm>
            <a:prstGeom prst="curvedDownArrow">
              <a:avLst/>
            </a:prstGeom>
            <a:solidFill>
              <a:srgbClr val="D2FADC"/>
            </a:solidFill>
            <a:ln>
              <a:noFill/>
            </a:ln>
            <a:effectLst>
              <a:innerShdw blurRad="114300">
                <a:schemeClr val="bg1">
                  <a:lumMod val="7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 smtClean="0">
                <a:latin typeface="+mj-ea"/>
                <a:ea typeface="+mj-ea"/>
              </a:endParaRPr>
            </a:p>
          </p:txBody>
        </p:sp>
        <p:sp>
          <p:nvSpPr>
            <p:cNvPr id="38" name="직사각형 55"/>
            <p:cNvSpPr>
              <a:spLocks noChangeArrowheads="1"/>
            </p:cNvSpPr>
            <p:nvPr/>
          </p:nvSpPr>
          <p:spPr bwMode="auto">
            <a:xfrm>
              <a:off x="4218443" y="1451720"/>
              <a:ext cx="1245719" cy="695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rgbClr val="0070C0"/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+mj-ea"/>
                  <a:ea typeface="+mj-ea"/>
                </a:rPr>
                <a:t>MDS Clustering </a:t>
              </a:r>
              <a:r>
                <a:rPr lang="ko-KR" altLang="en-US" sz="1200" b="1" dirty="0" smtClean="0">
                  <a:solidFill>
                    <a:srgbClr val="0070C0"/>
                  </a:solidFill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+mj-ea"/>
                  <a:ea typeface="+mj-ea"/>
                </a:rPr>
                <a:t>구성</a:t>
              </a:r>
              <a:endParaRPr lang="ko-KR" altLang="en-US" sz="1200" b="1" dirty="0">
                <a:solidFill>
                  <a:srgbClr val="0070C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ea"/>
                <a:ea typeface="+mj-ea"/>
              </a:endParaRPr>
            </a:p>
          </p:txBody>
        </p:sp>
        <p:grpSp>
          <p:nvGrpSpPr>
            <p:cNvPr id="39" name="그룹 38"/>
            <p:cNvGrpSpPr/>
            <p:nvPr/>
          </p:nvGrpSpPr>
          <p:grpSpPr>
            <a:xfrm>
              <a:off x="1544849" y="1651000"/>
              <a:ext cx="3021464" cy="1777068"/>
              <a:chOff x="1181640" y="1663700"/>
              <a:chExt cx="3492088" cy="2031068"/>
            </a:xfrm>
          </p:grpSpPr>
          <p:sp>
            <p:nvSpPr>
              <p:cNvPr id="40" name="타원 39"/>
              <p:cNvSpPr/>
              <p:nvPr/>
            </p:nvSpPr>
            <p:spPr>
              <a:xfrm>
                <a:off x="1806662" y="2225731"/>
                <a:ext cx="2025979" cy="390227"/>
              </a:xfrm>
              <a:prstGeom prst="ellipse">
                <a:avLst/>
              </a:prstGeom>
              <a:solidFill>
                <a:srgbClr val="FBFDFB"/>
              </a:solidFill>
              <a:ln>
                <a:noFill/>
              </a:ln>
              <a:effectLst>
                <a:innerShdw blurRad="114300">
                  <a:schemeClr val="bg1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latin typeface="+mj-ea"/>
                    <a:ea typeface="+mj-ea"/>
                  </a:rPr>
                  <a:t>`</a:t>
                </a:r>
                <a:endParaRPr lang="ko-KR" altLang="en-US" dirty="0">
                  <a:latin typeface="+mj-ea"/>
                  <a:ea typeface="+mj-ea"/>
                </a:endParaRPr>
              </a:p>
            </p:txBody>
          </p:sp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2084850" y="1663700"/>
                <a:ext cx="1025642" cy="8979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2" name="Picture 3"/>
              <p:cNvPicPr>
                <a:picLocks noChangeAspect="1" noChangeArrowheads="1"/>
              </p:cNvPicPr>
              <p:nvPr/>
            </p:nvPicPr>
            <p:blipFill>
              <a:blip r:embed="rId4">
                <a:grayscl/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36371" y="1663700"/>
                <a:ext cx="1025246" cy="897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3" name="직사각형 55"/>
              <p:cNvSpPr>
                <a:spLocks noChangeArrowheads="1"/>
              </p:cNvSpPr>
              <p:nvPr/>
            </p:nvSpPr>
            <p:spPr bwMode="auto">
              <a:xfrm>
                <a:off x="2796014" y="1740564"/>
                <a:ext cx="831438" cy="529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MGT</a:t>
                </a:r>
              </a:p>
              <a:p>
                <a:pPr algn="ctr"/>
                <a:r>
                  <a:rPr lang="en-US" altLang="ko-KR" sz="11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Master</a:t>
                </a:r>
              </a:p>
            </p:txBody>
          </p:sp>
          <p:sp>
            <p:nvSpPr>
              <p:cNvPr id="44" name="직사각형 55"/>
              <p:cNvSpPr>
                <a:spLocks noChangeArrowheads="1"/>
              </p:cNvSpPr>
              <p:nvPr/>
            </p:nvSpPr>
            <p:spPr bwMode="auto">
              <a:xfrm>
                <a:off x="2110519" y="1741418"/>
                <a:ext cx="684762" cy="529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1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MGT</a:t>
                </a:r>
              </a:p>
              <a:p>
                <a:pPr algn="ctr"/>
                <a:r>
                  <a:rPr lang="en-US" altLang="ko-KR" sz="11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Slave</a:t>
                </a:r>
              </a:p>
            </p:txBody>
          </p:sp>
          <p:sp>
            <p:nvSpPr>
              <p:cNvPr id="45" name="타원 44"/>
              <p:cNvSpPr/>
              <p:nvPr/>
            </p:nvSpPr>
            <p:spPr>
              <a:xfrm>
                <a:off x="1181640" y="3099487"/>
                <a:ext cx="3492088" cy="595281"/>
              </a:xfrm>
              <a:prstGeom prst="ellipse">
                <a:avLst/>
              </a:prstGeom>
              <a:solidFill>
                <a:srgbClr val="FBFDFB"/>
              </a:solidFill>
              <a:ln>
                <a:noFill/>
              </a:ln>
              <a:effectLst>
                <a:innerShdw blurRad="114300">
                  <a:schemeClr val="bg1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latin typeface="+mj-ea"/>
                    <a:ea typeface="+mj-ea"/>
                  </a:rPr>
                  <a:t>`</a:t>
                </a:r>
                <a:endParaRPr lang="ko-KR" altLang="en-US" dirty="0">
                  <a:latin typeface="+mj-ea"/>
                  <a:ea typeface="+mj-ea"/>
                </a:endParaRPr>
              </a:p>
            </p:txBody>
          </p:sp>
          <p:pic>
            <p:nvPicPr>
              <p:cNvPr id="46" name="Picture 3"/>
              <p:cNvPicPr>
                <a:picLocks noChangeAspect="1" noChangeArrowheads="1"/>
              </p:cNvPicPr>
              <p:nvPr/>
            </p:nvPicPr>
            <p:blipFill>
              <a:blip r:embed="rId4">
                <a:grayscl/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476732" y="2650671"/>
                <a:ext cx="1025246" cy="897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grayscl/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091206" y="2650671"/>
                <a:ext cx="1025246" cy="897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8" name="Picture 3"/>
              <p:cNvPicPr>
                <a:picLocks noChangeAspect="1" noChangeArrowheads="1"/>
              </p:cNvPicPr>
              <p:nvPr/>
            </p:nvPicPr>
            <p:blipFill>
              <a:blip r:embed="rId4">
                <a:grayscl/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29229" y="2650671"/>
                <a:ext cx="1025246" cy="897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9" name="Picture 3"/>
              <p:cNvPicPr>
                <a:picLocks noChangeAspect="1" noChangeArrowheads="1"/>
              </p:cNvPicPr>
              <p:nvPr/>
            </p:nvPicPr>
            <p:blipFill>
              <a:blip r:embed="rId4">
                <a:grayscl/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244532" y="2650671"/>
                <a:ext cx="1025246" cy="897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0" name="직사각형 55"/>
              <p:cNvSpPr>
                <a:spLocks noChangeArrowheads="1"/>
              </p:cNvSpPr>
              <p:nvPr/>
            </p:nvSpPr>
            <p:spPr bwMode="auto">
              <a:xfrm>
                <a:off x="1821595" y="2822488"/>
                <a:ext cx="1985645" cy="340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200" b="1" dirty="0" smtClean="0">
                    <a:effectLst>
                      <a:glow rad="63500">
                        <a:schemeClr val="bg1">
                          <a:alpha val="40000"/>
                        </a:schemeClr>
                      </a:glow>
                    </a:effectLst>
                    <a:latin typeface="+mj-ea"/>
                    <a:ea typeface="+mj-ea"/>
                  </a:rPr>
                  <a:t>Clustered MDS</a:t>
                </a:r>
                <a:endParaRPr lang="ko-KR" altLang="en-US" sz="1200" b="1" dirty="0"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 rot="16200000">
                <a:off x="2668586" y="2658834"/>
                <a:ext cx="157606" cy="46454"/>
              </a:xfrm>
              <a:prstGeom prst="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52" name="직사각형 55"/>
            <p:cNvSpPr>
              <a:spLocks noChangeArrowheads="1"/>
            </p:cNvSpPr>
            <p:nvPr/>
          </p:nvSpPr>
          <p:spPr bwMode="auto">
            <a:xfrm>
              <a:off x="641829" y="3253000"/>
              <a:ext cx="3569762" cy="331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rgbClr val="00B050"/>
                  </a:solidFill>
                  <a:latin typeface="+mj-ea"/>
                  <a:ea typeface="+mj-ea"/>
                </a:rPr>
                <a:t>AionDisk</a:t>
              </a:r>
              <a:r>
                <a:rPr lang="en-US" altLang="ko-KR" sz="1400" b="1" dirty="0" smtClean="0">
                  <a:solidFill>
                    <a:srgbClr val="00B050"/>
                  </a:solidFill>
                  <a:latin typeface="+mj-ea"/>
                  <a:ea typeface="+mj-ea"/>
                </a:rPr>
                <a:t> Clustered Metadata Server</a:t>
              </a:r>
              <a:endParaRPr lang="ko-KR" altLang="en-US" sz="1400" b="1" dirty="0">
                <a:solidFill>
                  <a:srgbClr val="00B050"/>
                </a:solidFill>
                <a:latin typeface="+mj-ea"/>
                <a:ea typeface="+mj-ea"/>
              </a:endParaRPr>
            </a:p>
          </p:txBody>
        </p:sp>
        <p:sp>
          <p:nvSpPr>
            <p:cNvPr id="53" name="직사각형 55"/>
            <p:cNvSpPr>
              <a:spLocks noChangeArrowheads="1"/>
            </p:cNvSpPr>
            <p:nvPr/>
          </p:nvSpPr>
          <p:spPr bwMode="auto">
            <a:xfrm>
              <a:off x="645391" y="2279483"/>
              <a:ext cx="2971623" cy="331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err="1" smtClean="0">
                  <a:solidFill>
                    <a:srgbClr val="00B050"/>
                  </a:solidFill>
                  <a:latin typeface="+mj-ea"/>
                  <a:ea typeface="+mj-ea"/>
                </a:rPr>
                <a:t>AionDisk</a:t>
              </a:r>
              <a:r>
                <a:rPr lang="en-US" altLang="ko-KR" sz="1400" b="1" dirty="0" smtClean="0">
                  <a:solidFill>
                    <a:srgbClr val="00B050"/>
                  </a:solidFill>
                  <a:latin typeface="+mj-ea"/>
                  <a:ea typeface="+mj-ea"/>
                </a:rPr>
                <a:t> Management Server</a:t>
              </a:r>
              <a:endParaRPr lang="ko-KR" altLang="en-US" sz="1400" b="1" dirty="0">
                <a:solidFill>
                  <a:srgbClr val="00B050"/>
                </a:solidFill>
                <a:latin typeface="+mj-ea"/>
                <a:ea typeface="+mj-ea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95300" y="3700173"/>
              <a:ext cx="1154550" cy="70065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55" name="직사각형 55"/>
            <p:cNvSpPr>
              <a:spLocks noChangeArrowheads="1"/>
            </p:cNvSpPr>
            <p:nvPr/>
          </p:nvSpPr>
          <p:spPr bwMode="auto">
            <a:xfrm>
              <a:off x="479851" y="3758831"/>
              <a:ext cx="1165553" cy="629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b="1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AionDisk</a:t>
              </a:r>
              <a:endPara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기본 구성</a:t>
              </a:r>
              <a:endParaRPr lang="ko-KR" altLang="en-US" sz="16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2331834" y="5413875"/>
              <a:ext cx="544291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7" name="직사각형 55"/>
            <p:cNvSpPr>
              <a:spLocks noChangeArrowheads="1"/>
            </p:cNvSpPr>
            <p:nvPr/>
          </p:nvSpPr>
          <p:spPr bwMode="auto">
            <a:xfrm>
              <a:off x="2132152" y="6014875"/>
              <a:ext cx="1014160" cy="298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b="1" dirty="0" smtClean="0"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+mj-ea"/>
                  <a:ea typeface="+mj-ea"/>
                </a:rPr>
                <a:t>Windows</a:t>
              </a:r>
              <a:endParaRPr lang="ko-KR" altLang="en-US" sz="1200" b="1" dirty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ea"/>
                <a:ea typeface="+mj-ea"/>
              </a:endParaRPr>
            </a:p>
          </p:txBody>
        </p:sp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3146312" y="5467576"/>
              <a:ext cx="544291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9" name="직사각형 55"/>
            <p:cNvSpPr>
              <a:spLocks noChangeArrowheads="1"/>
            </p:cNvSpPr>
            <p:nvPr/>
          </p:nvSpPr>
          <p:spPr bwMode="auto">
            <a:xfrm>
              <a:off x="2932013" y="6077823"/>
              <a:ext cx="1014160" cy="298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b="1" dirty="0" smtClean="0">
                  <a:effectLst>
                    <a:glow rad="63500">
                      <a:schemeClr val="bg1">
                        <a:alpha val="40000"/>
                      </a:schemeClr>
                    </a:glow>
                  </a:effectLst>
                  <a:latin typeface="+mj-ea"/>
                  <a:ea typeface="+mj-ea"/>
                </a:rPr>
                <a:t>Linux</a:t>
              </a:r>
              <a:endParaRPr lang="ko-KR" altLang="en-US" sz="1200" b="1" dirty="0"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61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22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3" name="직사각형 2"/>
          <p:cNvSpPr/>
          <p:nvPr/>
        </p:nvSpPr>
        <p:spPr>
          <a:xfrm>
            <a:off x="824868" y="6273570"/>
            <a:ext cx="7572208" cy="33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* MDS </a:t>
            </a:r>
            <a:r>
              <a:rPr lang="en-US" altLang="ko-K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Clustering (4EA) </a:t>
            </a:r>
            <a:r>
              <a:rPr lang="ko-KR" altLang="en-US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구성시</a:t>
            </a:r>
            <a:r>
              <a:rPr lang="ko-KR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초당 </a:t>
            </a:r>
            <a:r>
              <a:rPr lang="en-US" altLang="ko-K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10</a:t>
            </a:r>
            <a:r>
              <a:rPr lang="ko-KR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만개의 메타데이터 </a:t>
            </a:r>
            <a:r>
              <a:rPr lang="en-US" altLang="ko-K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Look-up </a:t>
            </a:r>
            <a:r>
              <a:rPr lang="ko-KR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연산 지원</a:t>
            </a:r>
          </a:p>
        </p:txBody>
      </p:sp>
    </p:spTree>
    <p:extLst>
      <p:ext uri="{BB962C8B-B14F-4D97-AF65-F5344CB8AC3E}">
        <p14:creationId xmlns:p14="http://schemas.microsoft.com/office/powerpoint/2010/main" val="322795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Self-Healing for Availability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23</a:t>
            </a:fld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42137" y="1452112"/>
            <a:ext cx="8229600" cy="2347163"/>
          </a:xfrm>
        </p:spPr>
        <p:txBody>
          <a:bodyPr>
            <a:norm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각각의 파일은 </a:t>
            </a:r>
            <a:r>
              <a:rPr lang="en-US" altLang="ko-KR" dirty="0">
                <a:solidFill>
                  <a:srgbClr val="00C057"/>
                </a:solidFill>
              </a:rPr>
              <a:t>CHUNK</a:t>
            </a:r>
            <a:r>
              <a:rPr lang="en-US" altLang="ko-KR" dirty="0"/>
              <a:t> </a:t>
            </a:r>
            <a:r>
              <a:rPr lang="ko-KR" altLang="en-US" dirty="0"/>
              <a:t>단위로 분할하여 다른 데이터 서버에 분산 저장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분산 저장된 </a:t>
            </a:r>
            <a:r>
              <a:rPr lang="en-US" altLang="ko-KR" dirty="0"/>
              <a:t>CHUNK</a:t>
            </a:r>
            <a:r>
              <a:rPr lang="ko-KR" altLang="en-US" dirty="0"/>
              <a:t>는  복제본인 </a:t>
            </a:r>
            <a:r>
              <a:rPr lang="en-US" altLang="ko-KR" dirty="0">
                <a:solidFill>
                  <a:srgbClr val="00C057"/>
                </a:solidFill>
              </a:rPr>
              <a:t>REPLICA</a:t>
            </a:r>
            <a:r>
              <a:rPr lang="ko-KR" altLang="en-US" dirty="0"/>
              <a:t>를 생성하여 다른 데이터 서버에 저장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데이터 보호를 위한 </a:t>
            </a:r>
            <a:r>
              <a:rPr lang="ko-KR" altLang="en-US" dirty="0" err="1"/>
              <a:t>복제본</a:t>
            </a:r>
            <a:r>
              <a:rPr lang="ko-KR" altLang="en-US" dirty="0"/>
              <a:t> 관리의 다양한 정책 지원</a:t>
            </a:r>
          </a:p>
          <a:p>
            <a:pPr marL="439738" lvl="1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/>
              <a:t>저장 </a:t>
            </a:r>
            <a:r>
              <a:rPr lang="ko-KR" altLang="en-US" sz="1100" dirty="0"/>
              <a:t>위치 </a:t>
            </a:r>
            <a:r>
              <a:rPr lang="en-US" altLang="ko-KR" sz="1100" dirty="0"/>
              <a:t>(Other Rack / Server / HDD), n</a:t>
            </a:r>
            <a:r>
              <a:rPr lang="ko-KR" altLang="en-US" sz="1100" dirty="0"/>
              <a:t>중화 </a:t>
            </a:r>
            <a:r>
              <a:rPr lang="en-US" altLang="ko-KR" sz="1100" dirty="0"/>
              <a:t>(</a:t>
            </a:r>
            <a:r>
              <a:rPr lang="ko-KR" altLang="en-US" sz="1100" dirty="0"/>
              <a:t>볼륨 </a:t>
            </a:r>
            <a:r>
              <a:rPr lang="en-US" altLang="ko-KR" sz="1100" dirty="0"/>
              <a:t>/ </a:t>
            </a:r>
            <a:r>
              <a:rPr lang="ko-KR" altLang="en-US" sz="1100" dirty="0" err="1"/>
              <a:t>디렉토리</a:t>
            </a:r>
            <a:r>
              <a:rPr lang="ko-KR" altLang="en-US" sz="1100" dirty="0"/>
              <a:t> </a:t>
            </a:r>
            <a:r>
              <a:rPr lang="en-US" altLang="ko-KR" sz="1100" dirty="0"/>
              <a:t>/ </a:t>
            </a:r>
            <a:r>
              <a:rPr lang="ko-KR" altLang="en-US" sz="1100" dirty="0" err="1"/>
              <a:t>파일별</a:t>
            </a:r>
            <a:r>
              <a:rPr lang="en-US" altLang="ko-KR" sz="1100" dirty="0" smtClean="0"/>
              <a:t>)</a:t>
            </a:r>
            <a:endParaRPr lang="en-US" altLang="ko-KR" sz="11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데이터서버의 </a:t>
            </a:r>
            <a:r>
              <a:rPr lang="ko-KR" altLang="en-US" dirty="0" err="1"/>
              <a:t>장애시</a:t>
            </a:r>
            <a:r>
              <a:rPr lang="ko-KR" altLang="en-US" dirty="0"/>
              <a:t> 다른 데이터서버의 </a:t>
            </a:r>
            <a:r>
              <a:rPr lang="en-US" altLang="ko-KR" dirty="0"/>
              <a:t>CHUNK / REPLICA</a:t>
            </a:r>
            <a:r>
              <a:rPr lang="ko-KR" altLang="en-US" dirty="0"/>
              <a:t>를 이용해 </a:t>
            </a:r>
            <a:r>
              <a:rPr lang="ko-KR" altLang="en-US" dirty="0">
                <a:solidFill>
                  <a:srgbClr val="00C057"/>
                </a:solidFill>
              </a:rPr>
              <a:t>자동 복구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dirty="0"/>
              <a:t>분산 저장된 데이터의 </a:t>
            </a:r>
            <a:r>
              <a:rPr lang="ko-KR" altLang="en-US" dirty="0">
                <a:solidFill>
                  <a:srgbClr val="00C057"/>
                </a:solidFill>
              </a:rPr>
              <a:t>원본과 </a:t>
            </a:r>
            <a:r>
              <a:rPr lang="ko-KR" altLang="en-US" dirty="0" err="1">
                <a:solidFill>
                  <a:srgbClr val="00C057"/>
                </a:solidFill>
              </a:rPr>
              <a:t>복제본</a:t>
            </a:r>
            <a:r>
              <a:rPr lang="ko-KR" altLang="en-US" dirty="0" err="1"/>
              <a:t>은</a:t>
            </a:r>
            <a:r>
              <a:rPr lang="ko-KR" altLang="en-US" dirty="0"/>
              <a:t> 파일의 </a:t>
            </a:r>
            <a:r>
              <a:rPr lang="en-US" altLang="ko-KR" dirty="0">
                <a:solidFill>
                  <a:srgbClr val="00C057"/>
                </a:solidFill>
              </a:rPr>
              <a:t>Read Access</a:t>
            </a:r>
            <a:r>
              <a:rPr lang="ko-KR" altLang="en-US" dirty="0">
                <a:solidFill>
                  <a:srgbClr val="00C057"/>
                </a:solidFill>
              </a:rPr>
              <a:t>에 동시에 </a:t>
            </a:r>
            <a:r>
              <a:rPr lang="ko-KR" altLang="en-US" dirty="0" smtClean="0">
                <a:solidFill>
                  <a:srgbClr val="00C057"/>
                </a:solidFill>
              </a:rPr>
              <a:t>활용</a:t>
            </a:r>
            <a:endParaRPr lang="ko-KR" altLang="en-US" dirty="0">
              <a:solidFill>
                <a:srgbClr val="00C057"/>
              </a:solidFill>
            </a:endParaRPr>
          </a:p>
        </p:txBody>
      </p:sp>
      <p:sp>
        <p:nvSpPr>
          <p:cNvPr id="68" name="순서도: 자기 디스크 32"/>
          <p:cNvSpPr>
            <a:spLocks noChangeArrowheads="1"/>
          </p:cNvSpPr>
          <p:nvPr/>
        </p:nvSpPr>
        <p:spPr bwMode="auto">
          <a:xfrm>
            <a:off x="2043064" y="4731688"/>
            <a:ext cx="935037" cy="733425"/>
          </a:xfrm>
          <a:prstGeom prst="flowChartMagneticDisk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69" name="TextBox 33"/>
          <p:cNvSpPr txBox="1">
            <a:spLocks noChangeArrowheads="1"/>
          </p:cNvSpPr>
          <p:nvPr/>
        </p:nvSpPr>
        <p:spPr bwMode="auto">
          <a:xfrm>
            <a:off x="2033959" y="5518071"/>
            <a:ext cx="10398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000">
                <a:latin typeface="Tahoma" pitchFamily="34" charset="0"/>
                <a:cs typeface="Tahoma" pitchFamily="34" charset="0"/>
              </a:rPr>
              <a:t>Data Server</a:t>
            </a:r>
            <a:endParaRPr lang="ko-KR" altLang="en-US" sz="1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0" name="순서도: 자기 디스크 34"/>
          <p:cNvSpPr>
            <a:spLocks noChangeArrowheads="1"/>
          </p:cNvSpPr>
          <p:nvPr/>
        </p:nvSpPr>
        <p:spPr bwMode="auto">
          <a:xfrm>
            <a:off x="3100339" y="4731688"/>
            <a:ext cx="935037" cy="733425"/>
          </a:xfrm>
          <a:prstGeom prst="flowChartMagneticDisk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71" name="TextBox 35"/>
          <p:cNvSpPr txBox="1">
            <a:spLocks noChangeArrowheads="1"/>
          </p:cNvSpPr>
          <p:nvPr/>
        </p:nvSpPr>
        <p:spPr bwMode="auto">
          <a:xfrm>
            <a:off x="3075359" y="5518071"/>
            <a:ext cx="10398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000" dirty="0">
                <a:latin typeface="Tahoma" pitchFamily="34" charset="0"/>
                <a:cs typeface="Tahoma" pitchFamily="34" charset="0"/>
              </a:rPr>
              <a:t>Data Server</a:t>
            </a:r>
            <a:endParaRPr lang="ko-KR" altLang="en-US" sz="10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2" name="순서도: 자기 디스크 36"/>
          <p:cNvSpPr>
            <a:spLocks noChangeArrowheads="1"/>
          </p:cNvSpPr>
          <p:nvPr/>
        </p:nvSpPr>
        <p:spPr bwMode="auto">
          <a:xfrm>
            <a:off x="4129039" y="4741213"/>
            <a:ext cx="935037" cy="733425"/>
          </a:xfrm>
          <a:prstGeom prst="flowChartMagneticDisk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73" name="TextBox 37"/>
          <p:cNvSpPr txBox="1">
            <a:spLocks noChangeArrowheads="1"/>
          </p:cNvSpPr>
          <p:nvPr/>
        </p:nvSpPr>
        <p:spPr bwMode="auto">
          <a:xfrm>
            <a:off x="4111997" y="5527596"/>
            <a:ext cx="10398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000">
                <a:latin typeface="Tahoma" pitchFamily="34" charset="0"/>
                <a:cs typeface="Tahoma" pitchFamily="34" charset="0"/>
              </a:rPr>
              <a:t>Data Server</a:t>
            </a:r>
            <a:endParaRPr lang="ko-KR" altLang="en-US" sz="1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4" name="순서도: 자기 디스크 38"/>
          <p:cNvSpPr>
            <a:spLocks noChangeArrowheads="1"/>
          </p:cNvSpPr>
          <p:nvPr/>
        </p:nvSpPr>
        <p:spPr bwMode="auto">
          <a:xfrm>
            <a:off x="5172026" y="4731688"/>
            <a:ext cx="935038" cy="733425"/>
          </a:xfrm>
          <a:prstGeom prst="flowChartMagneticDisk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75" name="TextBox 39"/>
          <p:cNvSpPr txBox="1">
            <a:spLocks noChangeArrowheads="1"/>
          </p:cNvSpPr>
          <p:nvPr/>
        </p:nvSpPr>
        <p:spPr bwMode="auto">
          <a:xfrm>
            <a:off x="5147047" y="5518071"/>
            <a:ext cx="10398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000">
                <a:latin typeface="Tahoma" pitchFamily="34" charset="0"/>
                <a:cs typeface="Tahoma" pitchFamily="34" charset="0"/>
              </a:rPr>
              <a:t>Data Server</a:t>
            </a:r>
            <a:endParaRPr lang="ko-KR" altLang="en-US" sz="1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6" name="TextBox 41"/>
          <p:cNvSpPr txBox="1">
            <a:spLocks noChangeArrowheads="1"/>
          </p:cNvSpPr>
          <p:nvPr/>
        </p:nvSpPr>
        <p:spPr bwMode="auto">
          <a:xfrm>
            <a:off x="6178922" y="5518071"/>
            <a:ext cx="10398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000">
                <a:latin typeface="Tahoma" pitchFamily="34" charset="0"/>
                <a:cs typeface="Tahoma" pitchFamily="34" charset="0"/>
              </a:rPr>
              <a:t>Data Server</a:t>
            </a:r>
            <a:endParaRPr lang="ko-KR" altLang="en-US" sz="1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7" name="순서도: 자기 디스크 113"/>
          <p:cNvSpPr>
            <a:spLocks noChangeArrowheads="1"/>
          </p:cNvSpPr>
          <p:nvPr/>
        </p:nvSpPr>
        <p:spPr bwMode="auto">
          <a:xfrm>
            <a:off x="6202314" y="4731688"/>
            <a:ext cx="935037" cy="733425"/>
          </a:xfrm>
          <a:prstGeom prst="flowChartMagneticDisk">
            <a:avLst/>
          </a:prstGeom>
          <a:noFill/>
          <a:ln w="12700" algn="ctr">
            <a:solidFill>
              <a:srgbClr val="1F497D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419229" y="4077911"/>
            <a:ext cx="358775" cy="30777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굴림" charset="-127"/>
                <a:cs typeface="Tahoma" pitchFamily="34" charset="0"/>
              </a:rPr>
              <a:t>L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굴림" charset="-127"/>
              <a:cs typeface="Tahoma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064000" y="4087483"/>
            <a:ext cx="358775" cy="307777"/>
          </a:xfrm>
          <a:prstGeom prst="rect">
            <a:avLst/>
          </a:prstGeom>
          <a:solidFill>
            <a:srgbClr val="C0504D"/>
          </a:solidFill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굴림" charset="-127"/>
                <a:cs typeface="Tahoma" pitchFamily="34" charset="0"/>
              </a:rPr>
              <a:t>I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굴림" charset="-127"/>
              <a:cs typeface="Tahoma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02050" y="4087483"/>
            <a:ext cx="360363" cy="307777"/>
          </a:xfrm>
          <a:prstGeom prst="rect">
            <a:avLst/>
          </a:prstGeom>
          <a:solidFill>
            <a:sysClr val="window" lastClr="FFFFFF">
              <a:lumMod val="50000"/>
            </a:sysClr>
          </a:solidFill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굴림" charset="-127"/>
                <a:cs typeface="Tahoma" pitchFamily="34" charset="0"/>
              </a:rPr>
              <a:t>F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굴림" charset="-127"/>
              <a:cs typeface="Tahoma" pitchFamily="34" charset="0"/>
            </a:endParaRP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773613" y="4085896"/>
            <a:ext cx="360362" cy="307777"/>
          </a:xfrm>
          <a:prstGeom prst="rect">
            <a:avLst/>
          </a:prstGeom>
          <a:solidFill>
            <a:srgbClr val="00B0F0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dirty="0" smtClean="0">
                <a:latin typeface="Tahoma" pitchFamily="34" charset="0"/>
                <a:cs typeface="Tahoma" pitchFamily="34" charset="0"/>
              </a:rPr>
              <a:t>E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186981" y="4797991"/>
            <a:ext cx="360362" cy="307777"/>
          </a:xfrm>
          <a:prstGeom prst="rect">
            <a:avLst/>
          </a:prstGeom>
          <a:solidFill>
            <a:sysClr val="window" lastClr="FFFFFF">
              <a:lumMod val="50000"/>
            </a:sysClr>
          </a:solidFill>
        </p:spPr>
        <p:txBody>
          <a:bodyPr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굴림" charset="-127"/>
                <a:cs typeface="Tahoma" pitchFamily="34" charset="0"/>
              </a:rPr>
              <a:t>F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굴림" charset="-127"/>
              <a:cs typeface="Tahom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5093" y="4797991"/>
            <a:ext cx="358775" cy="307777"/>
          </a:xfrm>
          <a:prstGeom prst="rect">
            <a:avLst/>
          </a:prstGeom>
          <a:solidFill>
            <a:srgbClr val="C0504D"/>
          </a:solidFill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cs typeface="Tahoma" pitchFamily="34" charset="0"/>
              </a:rPr>
              <a:t>I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203205" y="4797991"/>
            <a:ext cx="360362" cy="30777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</p:spPr>
        <p:txBody>
          <a:bodyPr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굴림" charset="-127"/>
                <a:cs typeface="Tahoma" pitchFamily="34" charset="0"/>
              </a:rPr>
              <a:t>L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굴림" charset="-127"/>
              <a:cs typeface="Tahoma" pitchFamily="34" charset="0"/>
            </a:endParaRPr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5283325" y="4797991"/>
            <a:ext cx="358775" cy="307777"/>
          </a:xfrm>
          <a:prstGeom prst="rect">
            <a:avLst/>
          </a:prstGeom>
          <a:solidFill>
            <a:srgbClr val="00B0F0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ko-KR" dirty="0" smtClean="0">
                <a:latin typeface="Tahoma" pitchFamily="34" charset="0"/>
                <a:cs typeface="Tahoma" pitchFamily="34" charset="0"/>
              </a:rPr>
              <a:t>E</a:t>
            </a:r>
            <a:endParaRPr lang="ko-KR" altLang="en-US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635253" y="5158031"/>
            <a:ext cx="360362" cy="307777"/>
          </a:xfrm>
          <a:prstGeom prst="rect">
            <a:avLst/>
          </a:prstGeom>
          <a:solidFill>
            <a:srgbClr val="C0504D"/>
          </a:solidFill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cs typeface="Tahoma" pitchFamily="34" charset="0"/>
              </a:rPr>
              <a:t>I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4203205" y="4797991"/>
            <a:ext cx="360362" cy="307777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</p:spPr>
        <p:txBody>
          <a:bodyPr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cs typeface="Tahoma" pitchFamily="34" charset="0"/>
              </a:rPr>
              <a:t>L</a:t>
            </a: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88" name="곱셈 기호 87"/>
          <p:cNvSpPr/>
          <p:nvPr/>
        </p:nvSpPr>
        <p:spPr bwMode="auto">
          <a:xfrm>
            <a:off x="4090690" y="4869999"/>
            <a:ext cx="1079500" cy="501650"/>
          </a:xfrm>
          <a:prstGeom prst="mathMultiply">
            <a:avLst/>
          </a:prstGeom>
          <a:solidFill>
            <a:srgbClr val="FF0000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>
              <a:latin typeface="Tahoma" pitchFamily="34" charset="0"/>
              <a:ea typeface="굴림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01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7327 0.10509 " pathEditMode="relative" ptsTypes="AA">
                                      <p:cBhvr>
                                        <p:cTn id="1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0226 0.10509 " pathEditMode="relative" ptsTypes="AA">
                                      <p:cBhvr>
                                        <p:cTn id="1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96296E-6 L -0.0276 0.1129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5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521 0.10509 " pathEditMode="relative" ptsTypes="AA">
                                      <p:cBhvr>
                                        <p:cTn id="2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4948 0.05232 " pathEditMode="relative" ptsTypes="AA">
                                      <p:cBhvr>
                                        <p:cTn id="3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747 0.05232 " pathEditMode="relative" ptsTypes="AA">
                                      <p:cBhvr>
                                        <p:cTn id="3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746 0.05232 " pathEditMode="relative" ptsTypes="AA">
                                      <p:cBhvr>
                                        <p:cTn id="3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806 0 " pathEditMode="relative" ptsTypes="AA">
                                      <p:cBhvr>
                                        <p:cTn id="4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46 0.05232 L 0.2717 0.0509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0" y="-1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476 -0.05116 L -0.22431 -0.0016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/>
      <p:bldP spid="78" grpId="0" animBg="1"/>
      <p:bldP spid="78" grpId="1" animBg="1"/>
      <p:bldP spid="78" grpId="2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3" grpId="2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Data Replication for Availability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24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42137" y="1375112"/>
            <a:ext cx="8229600" cy="4845410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안정성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 </a:t>
            </a:r>
            <a:r>
              <a:rPr lang="ko-KR" altLang="en-US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성능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각각 </a:t>
            </a:r>
            <a:r>
              <a:rPr lang="ko-KR" altLang="en-US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최적화된 데이터 이중화 도구 제공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데이터 실시간 이중화 </a:t>
            </a:r>
            <a:r>
              <a:rPr lang="en-US" altLang="ko-KR" dirty="0"/>
              <a:t>(Sync REPLICA)</a:t>
            </a:r>
          </a:p>
          <a:p>
            <a:pPr marL="439738" lvl="1" indent="-171450">
              <a:buFont typeface="Wingdings" panose="05000000000000000000" pitchFamily="2" charset="2"/>
              <a:buChar char="ü"/>
            </a:pPr>
            <a:r>
              <a:rPr lang="ko-KR" altLang="en-US" sz="1100" dirty="0" smtClean="0"/>
              <a:t>원본 </a:t>
            </a:r>
            <a:r>
              <a:rPr lang="ko-KR" altLang="en-US" sz="1100" dirty="0"/>
              <a:t>데이터</a:t>
            </a:r>
            <a:r>
              <a:rPr lang="en-US" altLang="ko-KR" sz="1100" dirty="0"/>
              <a:t>(CHUNK)</a:t>
            </a:r>
            <a:r>
              <a:rPr lang="ko-KR" altLang="en-US" sz="1100" dirty="0"/>
              <a:t>의 복제 과정상 낮은 확률의 </a:t>
            </a:r>
            <a:r>
              <a:rPr lang="en-US" altLang="ko-KR" sz="1100" dirty="0"/>
              <a:t>HW </a:t>
            </a:r>
            <a:r>
              <a:rPr lang="ko-KR" altLang="en-US" sz="1100" dirty="0"/>
              <a:t>오류에 대응하기 위한 동기화 모드 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데이터 지연 이중화 </a:t>
            </a:r>
            <a:r>
              <a:rPr lang="en-US" altLang="ko-KR" dirty="0"/>
              <a:t>(Lazy REPLICA)</a:t>
            </a:r>
          </a:p>
          <a:p>
            <a:pPr marL="439738" lvl="1" indent="-171450">
              <a:buFont typeface="Wingdings" panose="05000000000000000000" pitchFamily="2" charset="2"/>
              <a:buChar char="ü"/>
            </a:pPr>
            <a:r>
              <a:rPr lang="ko-KR" altLang="en-US" sz="1100" dirty="0" smtClean="0"/>
              <a:t>원본 </a:t>
            </a:r>
            <a:r>
              <a:rPr lang="ko-KR" altLang="en-US" sz="1100" dirty="0"/>
              <a:t>데이터</a:t>
            </a:r>
            <a:r>
              <a:rPr lang="en-US" altLang="ko-KR" sz="1100" dirty="0"/>
              <a:t>(CHUNK)</a:t>
            </a:r>
            <a:r>
              <a:rPr lang="ko-KR" altLang="en-US" sz="1100" dirty="0"/>
              <a:t>의 기록 이후에 시스템의 부하를 고려해 복제 시기를 </a:t>
            </a:r>
            <a:r>
              <a:rPr lang="ko-KR" altLang="en-US" sz="1100" dirty="0" smtClean="0"/>
              <a:t>결정</a:t>
            </a:r>
            <a:endParaRPr lang="en-US" altLang="ko-KR" sz="1100" dirty="0" smtClean="0"/>
          </a:p>
        </p:txBody>
      </p:sp>
      <p:grpSp>
        <p:nvGrpSpPr>
          <p:cNvPr id="9" name="그룹 8"/>
          <p:cNvGrpSpPr/>
          <p:nvPr/>
        </p:nvGrpSpPr>
        <p:grpSpPr>
          <a:xfrm>
            <a:off x="1176536" y="3410432"/>
            <a:ext cx="6807314" cy="2244823"/>
            <a:chOff x="1129553" y="3070659"/>
            <a:chExt cx="7476214" cy="2616787"/>
          </a:xfrm>
        </p:grpSpPr>
        <p:grpSp>
          <p:nvGrpSpPr>
            <p:cNvPr id="25" name="그룹 24"/>
            <p:cNvGrpSpPr/>
            <p:nvPr/>
          </p:nvGrpSpPr>
          <p:grpSpPr>
            <a:xfrm>
              <a:off x="1222750" y="4316339"/>
              <a:ext cx="842061" cy="803300"/>
              <a:chOff x="1559984" y="2762250"/>
              <a:chExt cx="2341034" cy="2025650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1585384" y="4521200"/>
                <a:ext cx="2315634" cy="266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scene3d>
                <a:camera prst="orthographicFront"/>
                <a:lightRig rig="balanced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7" name="타원 26"/>
              <p:cNvSpPr/>
              <p:nvPr/>
            </p:nvSpPr>
            <p:spPr>
              <a:xfrm>
                <a:off x="1559984" y="2762250"/>
                <a:ext cx="2338918" cy="1778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cxnSp>
            <p:nvCxnSpPr>
              <p:cNvPr id="28" name="직선 연결선 27"/>
              <p:cNvCxnSpPr>
                <a:stCxn id="27" idx="2"/>
              </p:cNvCxnSpPr>
              <p:nvPr/>
            </p:nvCxnSpPr>
            <p:spPr>
              <a:xfrm>
                <a:off x="1559984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3898902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0" name="그룹 29"/>
            <p:cNvGrpSpPr/>
            <p:nvPr/>
          </p:nvGrpSpPr>
          <p:grpSpPr>
            <a:xfrm>
              <a:off x="2204884" y="4296700"/>
              <a:ext cx="842061" cy="803300"/>
              <a:chOff x="1559984" y="2762250"/>
              <a:chExt cx="2341034" cy="2025650"/>
            </a:xfrm>
          </p:grpSpPr>
          <p:sp>
            <p:nvSpPr>
              <p:cNvPr id="31" name="타원 30"/>
              <p:cNvSpPr/>
              <p:nvPr/>
            </p:nvSpPr>
            <p:spPr>
              <a:xfrm>
                <a:off x="1585384" y="4521200"/>
                <a:ext cx="2315634" cy="266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scene3d>
                <a:camera prst="orthographicFront"/>
                <a:lightRig rig="balanced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2" name="타원 31"/>
              <p:cNvSpPr/>
              <p:nvPr/>
            </p:nvSpPr>
            <p:spPr>
              <a:xfrm>
                <a:off x="1559984" y="2762250"/>
                <a:ext cx="2338918" cy="1778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cxnSp>
            <p:nvCxnSpPr>
              <p:cNvPr id="33" name="직선 연결선 32"/>
              <p:cNvCxnSpPr>
                <a:stCxn id="32" idx="2"/>
              </p:cNvCxnSpPr>
              <p:nvPr/>
            </p:nvCxnSpPr>
            <p:spPr>
              <a:xfrm>
                <a:off x="1559984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3898902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0" name="그룹 39"/>
            <p:cNvGrpSpPr/>
            <p:nvPr/>
          </p:nvGrpSpPr>
          <p:grpSpPr>
            <a:xfrm>
              <a:off x="3182659" y="4296700"/>
              <a:ext cx="842061" cy="803300"/>
              <a:chOff x="1559984" y="2762250"/>
              <a:chExt cx="2341034" cy="2025650"/>
            </a:xfrm>
          </p:grpSpPr>
          <p:sp>
            <p:nvSpPr>
              <p:cNvPr id="41" name="타원 40"/>
              <p:cNvSpPr/>
              <p:nvPr/>
            </p:nvSpPr>
            <p:spPr>
              <a:xfrm>
                <a:off x="1585384" y="4521200"/>
                <a:ext cx="2315634" cy="266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scene3d>
                <a:camera prst="orthographicFront"/>
                <a:lightRig rig="balanced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2" name="타원 41"/>
              <p:cNvSpPr/>
              <p:nvPr/>
            </p:nvSpPr>
            <p:spPr>
              <a:xfrm>
                <a:off x="1559984" y="2762250"/>
                <a:ext cx="2338918" cy="1778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cxnSp>
            <p:nvCxnSpPr>
              <p:cNvPr id="43" name="직선 연결선 42"/>
              <p:cNvCxnSpPr>
                <a:stCxn id="42" idx="2"/>
              </p:cNvCxnSpPr>
              <p:nvPr/>
            </p:nvCxnSpPr>
            <p:spPr>
              <a:xfrm>
                <a:off x="1559984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4" name="직선 연결선 43"/>
              <p:cNvCxnSpPr/>
              <p:nvPr/>
            </p:nvCxnSpPr>
            <p:spPr>
              <a:xfrm>
                <a:off x="3898902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45" name="직사각형 44"/>
            <p:cNvSpPr/>
            <p:nvPr/>
          </p:nvSpPr>
          <p:spPr>
            <a:xfrm>
              <a:off x="1448186" y="4685400"/>
              <a:ext cx="390427" cy="333878"/>
            </a:xfrm>
            <a:prstGeom prst="rect">
              <a:avLst/>
            </a:prstGeom>
            <a:solidFill>
              <a:srgbClr val="D2FAD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435268" y="4660358"/>
              <a:ext cx="390427" cy="333878"/>
            </a:xfrm>
            <a:prstGeom prst="rect">
              <a:avLst/>
            </a:prstGeom>
            <a:solidFill>
              <a:srgbClr val="9AF4A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3413043" y="4660358"/>
              <a:ext cx="390427" cy="333878"/>
            </a:xfrm>
            <a:prstGeom prst="rect">
              <a:avLst/>
            </a:prstGeom>
            <a:solidFill>
              <a:srgbClr val="9AF4A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cxnSp>
          <p:nvCxnSpPr>
            <p:cNvPr id="49" name="직선 연결선 48"/>
            <p:cNvCxnSpPr>
              <a:stCxn id="45" idx="2"/>
            </p:cNvCxnSpPr>
            <p:nvPr/>
          </p:nvCxnSpPr>
          <p:spPr>
            <a:xfrm>
              <a:off x="1643400" y="5019278"/>
              <a:ext cx="4948" cy="377475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416644" y="5382488"/>
              <a:ext cx="512662" cy="3049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smtClean="0">
                  <a:latin typeface="+mj-ea"/>
                  <a:ea typeface="+mj-ea"/>
                </a:rPr>
                <a:t>원</a:t>
              </a:r>
              <a:r>
                <a:rPr lang="ko-KR" altLang="en-US" sz="1100" dirty="0">
                  <a:latin typeface="+mj-ea"/>
                  <a:ea typeface="+mj-ea"/>
                </a:rPr>
                <a:t>본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372513" y="5382488"/>
              <a:ext cx="667588" cy="3049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 smtClean="0">
                  <a:latin typeface="+mj-ea"/>
                  <a:ea typeface="+mj-ea"/>
                </a:rPr>
                <a:t>복제본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>
              <a:off x="2630481" y="5048349"/>
              <a:ext cx="4948" cy="377475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3608256" y="5023153"/>
              <a:ext cx="4948" cy="377475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3309274" y="5382488"/>
              <a:ext cx="667588" cy="3049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100" dirty="0" err="1" smtClean="0">
                  <a:latin typeface="+mj-ea"/>
                  <a:ea typeface="+mj-ea"/>
                </a:rPr>
                <a:t>복제본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55" name="원통 54"/>
            <p:cNvSpPr/>
            <p:nvPr/>
          </p:nvSpPr>
          <p:spPr bwMode="auto">
            <a:xfrm rot="5400000">
              <a:off x="2454238" y="2240452"/>
              <a:ext cx="154244" cy="2803614"/>
            </a:xfrm>
            <a:prstGeom prst="can">
              <a:avLst/>
            </a:prstGeom>
            <a:gradFill flip="none" rotWithShape="1">
              <a:gsLst>
                <a:gs pos="0">
                  <a:sysClr val="window" lastClr="FFFFFF">
                    <a:lumMod val="75000"/>
                  </a:sysClr>
                </a:gs>
                <a:gs pos="50000">
                  <a:sysClr val="window" lastClr="FFFFFF">
                    <a:lumMod val="75000"/>
                  </a:sysClr>
                </a:gs>
                <a:gs pos="100000">
                  <a:sysClr val="window" lastClr="FFFFFF">
                    <a:lumMod val="75000"/>
                    <a:tint val="23500"/>
                    <a:satMod val="160000"/>
                  </a:sysClr>
                </a:gs>
              </a:gsLst>
              <a:lin ang="2700000" scaled="1"/>
              <a:tileRect/>
            </a:gradFill>
            <a:ln w="3175" cap="flat" cmpd="sng" algn="ctr">
              <a:solidFill>
                <a:srgbClr val="EEECE1">
                  <a:lumMod val="60000"/>
                  <a:lumOff val="4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25513" eaLnBrk="1" fontAlgn="auto" latinLnBrk="0" hangingPunct="1">
                <a:lnSpc>
                  <a:spcPct val="125000"/>
                </a:lnSpc>
                <a:spcBef>
                  <a:spcPct val="4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cxnSp>
          <p:nvCxnSpPr>
            <p:cNvPr id="57" name="직선 연결선 56"/>
            <p:cNvCxnSpPr>
              <a:endCxn id="32" idx="0"/>
            </p:cNvCxnSpPr>
            <p:nvPr/>
          </p:nvCxnSpPr>
          <p:spPr bwMode="auto">
            <a:xfrm>
              <a:off x="2625534" y="3719381"/>
              <a:ext cx="0" cy="577319"/>
            </a:xfrm>
            <a:prstGeom prst="line">
              <a:avLst/>
            </a:prstGeom>
            <a:solidFill>
              <a:srgbClr val="FFFFFF"/>
            </a:solidFill>
            <a:ln w="38100" cap="flat" cmpd="sng" algn="ctr">
              <a:solidFill>
                <a:sysClr val="window" lastClr="FFFFFF">
                  <a:lumMod val="75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직선 연결선 57"/>
            <p:cNvCxnSpPr/>
            <p:nvPr/>
          </p:nvCxnSpPr>
          <p:spPr bwMode="auto">
            <a:xfrm>
              <a:off x="3529588" y="3719381"/>
              <a:ext cx="2088" cy="570063"/>
            </a:xfrm>
            <a:prstGeom prst="line">
              <a:avLst/>
            </a:prstGeom>
            <a:solidFill>
              <a:srgbClr val="FFFFFF"/>
            </a:solidFill>
            <a:ln w="38100" cap="flat" cmpd="sng" algn="ctr">
              <a:solidFill>
                <a:sysClr val="window" lastClr="FFFFFF">
                  <a:lumMod val="75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직선 연결선 70"/>
            <p:cNvCxnSpPr/>
            <p:nvPr/>
          </p:nvCxnSpPr>
          <p:spPr bwMode="auto">
            <a:xfrm>
              <a:off x="1648348" y="3718967"/>
              <a:ext cx="1" cy="577733"/>
            </a:xfrm>
            <a:prstGeom prst="line">
              <a:avLst/>
            </a:prstGeom>
            <a:solidFill>
              <a:srgbClr val="FFFFFF"/>
            </a:solidFill>
            <a:ln w="38100" cap="flat" cmpd="sng" algn="ctr">
              <a:solidFill>
                <a:sysClr val="window" lastClr="FFFFFF">
                  <a:lumMod val="75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5" name="아래로 구부러진 화살표 74"/>
            <p:cNvSpPr/>
            <p:nvPr/>
          </p:nvSpPr>
          <p:spPr>
            <a:xfrm rot="3090243">
              <a:off x="2532945" y="3815528"/>
              <a:ext cx="1249129" cy="383912"/>
            </a:xfrm>
            <a:prstGeom prst="curvedDown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89" name="아래로 구부러진 화살표 88"/>
            <p:cNvSpPr/>
            <p:nvPr/>
          </p:nvSpPr>
          <p:spPr>
            <a:xfrm rot="5400000">
              <a:off x="2298307" y="3979381"/>
              <a:ext cx="1001417" cy="327174"/>
            </a:xfrm>
            <a:prstGeom prst="curvedDown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90" name="아래로 구부러진 화살표 89"/>
            <p:cNvSpPr/>
            <p:nvPr/>
          </p:nvSpPr>
          <p:spPr>
            <a:xfrm rot="8074989" flipV="1">
              <a:off x="1424891" y="3850796"/>
              <a:ext cx="1322033" cy="348230"/>
            </a:xfrm>
            <a:prstGeom prst="curvedDown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650041" y="3089986"/>
              <a:ext cx="2114733" cy="358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데이터 실시간 이중화</a:t>
              </a:r>
              <a:endParaRPr lang="ko-KR" altLang="en-US" sz="14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762553" y="3070659"/>
              <a:ext cx="1917555" cy="358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데이터 지연 이중화</a:t>
              </a:r>
              <a:endParaRPr lang="ko-KR" altLang="en-US" sz="14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212" name="그룹 211"/>
            <p:cNvGrpSpPr/>
            <p:nvPr/>
          </p:nvGrpSpPr>
          <p:grpSpPr>
            <a:xfrm>
              <a:off x="4877104" y="3431894"/>
              <a:ext cx="3728663" cy="2235967"/>
              <a:chOff x="4877104" y="3431894"/>
              <a:chExt cx="3932202" cy="2542622"/>
            </a:xfrm>
          </p:grpSpPr>
          <p:grpSp>
            <p:nvGrpSpPr>
              <p:cNvPr id="184" name="그룹 183"/>
              <p:cNvGrpSpPr/>
              <p:nvPr/>
            </p:nvGrpSpPr>
            <p:grpSpPr>
              <a:xfrm>
                <a:off x="7106013" y="5083951"/>
                <a:ext cx="1703293" cy="890565"/>
                <a:chOff x="5396753" y="3546980"/>
                <a:chExt cx="2895167" cy="1554502"/>
              </a:xfrm>
            </p:grpSpPr>
            <p:grpSp>
              <p:nvGrpSpPr>
                <p:cNvPr id="185" name="그룹 184"/>
                <p:cNvGrpSpPr/>
                <p:nvPr/>
              </p:nvGrpSpPr>
              <p:grpSpPr>
                <a:xfrm>
                  <a:off x="5489950" y="4298182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206" name="타원 205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07" name="타원 206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208" name="직선 연결선 207"/>
                  <p:cNvCxnSpPr>
                    <a:stCxn id="207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09" name="직선 연결선 208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86" name="그룹 185"/>
                <p:cNvGrpSpPr/>
                <p:nvPr/>
              </p:nvGrpSpPr>
              <p:grpSpPr>
                <a:xfrm>
                  <a:off x="6472084" y="4278543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202" name="타원 201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03" name="타원 202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204" name="직선 연결선 203"/>
                  <p:cNvCxnSpPr>
                    <a:stCxn id="203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05" name="직선 연결선 204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87" name="그룹 186"/>
                <p:cNvGrpSpPr/>
                <p:nvPr/>
              </p:nvGrpSpPr>
              <p:grpSpPr>
                <a:xfrm>
                  <a:off x="7449859" y="4278543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198" name="타원 197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99" name="타원 198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200" name="직선 연결선 199"/>
                  <p:cNvCxnSpPr>
                    <a:stCxn id="199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01" name="직선 연결선 200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sp>
              <p:nvSpPr>
                <p:cNvPr id="188" name="직사각형 187"/>
                <p:cNvSpPr/>
                <p:nvPr/>
              </p:nvSpPr>
              <p:spPr>
                <a:xfrm>
                  <a:off x="5715386" y="4667243"/>
                  <a:ext cx="390427" cy="333878"/>
                </a:xfrm>
                <a:prstGeom prst="rect">
                  <a:avLst/>
                </a:prstGeom>
                <a:solidFill>
                  <a:srgbClr val="D2FADC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89" name="직사각형 188"/>
                <p:cNvSpPr/>
                <p:nvPr/>
              </p:nvSpPr>
              <p:spPr>
                <a:xfrm>
                  <a:off x="6702468" y="4642201"/>
                  <a:ext cx="390427" cy="333878"/>
                </a:xfrm>
                <a:prstGeom prst="rect">
                  <a:avLst/>
                </a:prstGeom>
                <a:solidFill>
                  <a:srgbClr val="9AF4AF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90" name="직사각형 189"/>
                <p:cNvSpPr/>
                <p:nvPr/>
              </p:nvSpPr>
              <p:spPr>
                <a:xfrm>
                  <a:off x="7680243" y="4642201"/>
                  <a:ext cx="390427" cy="333878"/>
                </a:xfrm>
                <a:prstGeom prst="rect">
                  <a:avLst/>
                </a:prstGeom>
                <a:solidFill>
                  <a:srgbClr val="9AF4AF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91" name="원통 190"/>
                <p:cNvSpPr/>
                <p:nvPr/>
              </p:nvSpPr>
              <p:spPr bwMode="auto">
                <a:xfrm rot="5400000">
                  <a:off x="6721438" y="2222295"/>
                  <a:ext cx="154244" cy="2803614"/>
                </a:xfrm>
                <a:prstGeom prst="can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75000"/>
                      </a:sysClr>
                    </a:gs>
                    <a:gs pos="50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>
                        <a:lumMod val="75000"/>
                        <a:tint val="23500"/>
                        <a:satMod val="160000"/>
                      </a:sysClr>
                    </a:gs>
                  </a:gsLst>
                  <a:lin ang="2700000" scaled="1"/>
                  <a:tileRect/>
                </a:gradFill>
                <a:ln w="3175" cap="flat" cmpd="sng" algn="ctr">
                  <a:solidFill>
                    <a:srgbClr val="EEECE1">
                      <a:lumMod val="60000"/>
                      <a:lumOff val="4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 anchor="ctr"/>
                <a:lstStyle/>
                <a:p>
                  <a:pPr marL="0" marR="0" lvl="0" indent="0" algn="ctr" defTabSz="925513" eaLnBrk="1" fontAlgn="auto" latinLnBrk="0" hangingPunct="1">
                    <a:lnSpc>
                      <a:spcPct val="125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cxnSp>
              <p:nvCxnSpPr>
                <p:cNvPr id="192" name="직선 연결선 191"/>
                <p:cNvCxnSpPr>
                  <a:endCxn id="203" idx="0"/>
                </p:cNvCxnSpPr>
                <p:nvPr/>
              </p:nvCxnSpPr>
              <p:spPr bwMode="auto">
                <a:xfrm>
                  <a:off x="6892734" y="3701224"/>
                  <a:ext cx="0" cy="577319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3" name="직선 연결선 192"/>
                <p:cNvCxnSpPr/>
                <p:nvPr/>
              </p:nvCxnSpPr>
              <p:spPr bwMode="auto">
                <a:xfrm>
                  <a:off x="7796788" y="3701224"/>
                  <a:ext cx="2088" cy="570063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4" name="직선 연결선 193"/>
                <p:cNvCxnSpPr/>
                <p:nvPr/>
              </p:nvCxnSpPr>
              <p:spPr bwMode="auto">
                <a:xfrm>
                  <a:off x="5915548" y="3700810"/>
                  <a:ext cx="1" cy="577733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11" name="아래로 구부러진 화살표 210"/>
              <p:cNvSpPr/>
              <p:nvPr/>
            </p:nvSpPr>
            <p:spPr>
              <a:xfrm>
                <a:off x="7957660" y="5475377"/>
                <a:ext cx="573706" cy="192484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157" name="그룹 156"/>
              <p:cNvGrpSpPr/>
              <p:nvPr/>
            </p:nvGrpSpPr>
            <p:grpSpPr>
              <a:xfrm>
                <a:off x="4877104" y="3431894"/>
                <a:ext cx="1703293" cy="1005856"/>
                <a:chOff x="5396753" y="3345737"/>
                <a:chExt cx="2895167" cy="1755745"/>
              </a:xfrm>
            </p:grpSpPr>
            <p:grpSp>
              <p:nvGrpSpPr>
                <p:cNvPr id="126" name="그룹 125"/>
                <p:cNvGrpSpPr/>
                <p:nvPr/>
              </p:nvGrpSpPr>
              <p:grpSpPr>
                <a:xfrm>
                  <a:off x="5489950" y="4298182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127" name="타원 126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28" name="타원 127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129" name="직선 연결선 128"/>
                  <p:cNvCxnSpPr>
                    <a:stCxn id="128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30" name="직선 연결선 129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31" name="그룹 130"/>
                <p:cNvGrpSpPr/>
                <p:nvPr/>
              </p:nvGrpSpPr>
              <p:grpSpPr>
                <a:xfrm>
                  <a:off x="6472084" y="4278543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132" name="타원 131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33" name="타원 132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134" name="직선 연결선 133"/>
                  <p:cNvCxnSpPr>
                    <a:stCxn id="133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35" name="직선 연결선 134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36" name="그룹 135"/>
                <p:cNvGrpSpPr/>
                <p:nvPr/>
              </p:nvGrpSpPr>
              <p:grpSpPr>
                <a:xfrm>
                  <a:off x="7449859" y="4278543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137" name="타원 136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38" name="타원 137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139" name="직선 연결선 138"/>
                  <p:cNvCxnSpPr>
                    <a:stCxn id="138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40" name="직선 연결선 139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sp>
              <p:nvSpPr>
                <p:cNvPr id="141" name="직사각형 140"/>
                <p:cNvSpPr/>
                <p:nvPr/>
              </p:nvSpPr>
              <p:spPr>
                <a:xfrm>
                  <a:off x="5715386" y="4667243"/>
                  <a:ext cx="390427" cy="333878"/>
                </a:xfrm>
                <a:prstGeom prst="rect">
                  <a:avLst/>
                </a:prstGeom>
                <a:solidFill>
                  <a:srgbClr val="D2FADC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50" name="원통 149"/>
                <p:cNvSpPr/>
                <p:nvPr/>
              </p:nvSpPr>
              <p:spPr bwMode="auto">
                <a:xfrm rot="5400000">
                  <a:off x="6721438" y="2222295"/>
                  <a:ext cx="154244" cy="2803614"/>
                </a:xfrm>
                <a:prstGeom prst="can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75000"/>
                      </a:sysClr>
                    </a:gs>
                    <a:gs pos="50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>
                        <a:lumMod val="75000"/>
                        <a:tint val="23500"/>
                        <a:satMod val="160000"/>
                      </a:sysClr>
                    </a:gs>
                  </a:gsLst>
                  <a:lin ang="2700000" scaled="1"/>
                  <a:tileRect/>
                </a:gradFill>
                <a:ln w="3175" cap="flat" cmpd="sng" algn="ctr">
                  <a:solidFill>
                    <a:srgbClr val="EEECE1">
                      <a:lumMod val="60000"/>
                      <a:lumOff val="4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 anchor="ctr"/>
                <a:lstStyle/>
                <a:p>
                  <a:pPr marL="0" marR="0" lvl="0" indent="0" algn="ctr" defTabSz="925513" eaLnBrk="1" fontAlgn="auto" latinLnBrk="0" hangingPunct="1">
                    <a:lnSpc>
                      <a:spcPct val="125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cxnSp>
              <p:nvCxnSpPr>
                <p:cNvPr id="151" name="직선 연결선 150"/>
                <p:cNvCxnSpPr>
                  <a:endCxn id="133" idx="0"/>
                </p:cNvCxnSpPr>
                <p:nvPr/>
              </p:nvCxnSpPr>
              <p:spPr bwMode="auto">
                <a:xfrm>
                  <a:off x="6892734" y="3701224"/>
                  <a:ext cx="0" cy="577319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직선 연결선 151"/>
                <p:cNvCxnSpPr/>
                <p:nvPr/>
              </p:nvCxnSpPr>
              <p:spPr bwMode="auto">
                <a:xfrm>
                  <a:off x="7796788" y="3701224"/>
                  <a:ext cx="2088" cy="570063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직선 연결선 152"/>
                <p:cNvCxnSpPr/>
                <p:nvPr/>
              </p:nvCxnSpPr>
              <p:spPr bwMode="auto">
                <a:xfrm>
                  <a:off x="5915548" y="3700810"/>
                  <a:ext cx="1" cy="577733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56" name="아래로 구부러진 화살표 155"/>
                <p:cNvSpPr/>
                <p:nvPr/>
              </p:nvSpPr>
              <p:spPr>
                <a:xfrm rot="8074989" flipV="1">
                  <a:off x="5692091" y="3832639"/>
                  <a:ext cx="1322033" cy="348230"/>
                </a:xfrm>
                <a:prstGeom prst="curvedDownArrow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</p:grpSp>
          <p:grpSp>
            <p:nvGrpSpPr>
              <p:cNvPr id="158" name="그룹 157"/>
              <p:cNvGrpSpPr/>
              <p:nvPr/>
            </p:nvGrpSpPr>
            <p:grpSpPr>
              <a:xfrm>
                <a:off x="6026080" y="4346521"/>
                <a:ext cx="1703293" cy="890565"/>
                <a:chOff x="5396753" y="3546980"/>
                <a:chExt cx="2895167" cy="1554502"/>
              </a:xfrm>
            </p:grpSpPr>
            <p:grpSp>
              <p:nvGrpSpPr>
                <p:cNvPr id="159" name="그룹 158"/>
                <p:cNvGrpSpPr/>
                <p:nvPr/>
              </p:nvGrpSpPr>
              <p:grpSpPr>
                <a:xfrm>
                  <a:off x="5489950" y="4298182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180" name="타원 179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81" name="타원 180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182" name="직선 연결선 181"/>
                  <p:cNvCxnSpPr>
                    <a:stCxn id="181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83" name="직선 연결선 182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60" name="그룹 159"/>
                <p:cNvGrpSpPr/>
                <p:nvPr/>
              </p:nvGrpSpPr>
              <p:grpSpPr>
                <a:xfrm>
                  <a:off x="6472084" y="4278543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176" name="타원 175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77" name="타원 176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178" name="직선 연결선 177"/>
                  <p:cNvCxnSpPr>
                    <a:stCxn id="177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79" name="직선 연결선 178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grpSp>
              <p:nvGrpSpPr>
                <p:cNvPr id="161" name="그룹 160"/>
                <p:cNvGrpSpPr/>
                <p:nvPr/>
              </p:nvGrpSpPr>
              <p:grpSpPr>
                <a:xfrm>
                  <a:off x="7449859" y="4278543"/>
                  <a:ext cx="842061" cy="803300"/>
                  <a:chOff x="1559984" y="2762250"/>
                  <a:chExt cx="2341034" cy="2025650"/>
                </a:xfrm>
              </p:grpSpPr>
              <p:sp>
                <p:nvSpPr>
                  <p:cNvPr id="172" name="타원 171"/>
                  <p:cNvSpPr/>
                  <p:nvPr/>
                </p:nvSpPr>
                <p:spPr>
                  <a:xfrm>
                    <a:off x="1585384" y="4521200"/>
                    <a:ext cx="2315634" cy="2667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bg1">
                          <a:lumMod val="50000"/>
                          <a:tint val="66000"/>
                          <a:satMod val="160000"/>
                        </a:schemeClr>
                      </a:gs>
                      <a:gs pos="50000">
                        <a:schemeClr val="bg1">
                          <a:lumMod val="50000"/>
                          <a:tint val="44500"/>
                          <a:satMod val="160000"/>
                        </a:schemeClr>
                      </a:gs>
                      <a:gs pos="100000">
                        <a:schemeClr val="bg1">
                          <a:lumMod val="50000"/>
                          <a:tint val="23500"/>
                          <a:satMod val="160000"/>
                        </a:scheme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  <a:scene3d>
                    <a:camera prst="orthographicFront"/>
                    <a:lightRig rig="balanced" dir="t"/>
                  </a:scene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173" name="타원 172"/>
                  <p:cNvSpPr/>
                  <p:nvPr/>
                </p:nvSpPr>
                <p:spPr>
                  <a:xfrm>
                    <a:off x="1559984" y="2762250"/>
                    <a:ext cx="2338918" cy="177800"/>
                  </a:xfrm>
                  <a:prstGeom prst="ellips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174" name="직선 연결선 173"/>
                  <p:cNvCxnSpPr>
                    <a:stCxn id="173" idx="2"/>
                  </p:cNvCxnSpPr>
                  <p:nvPr/>
                </p:nvCxnSpPr>
                <p:spPr>
                  <a:xfrm>
                    <a:off x="1559984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75" name="직선 연결선 174"/>
                  <p:cNvCxnSpPr/>
                  <p:nvPr/>
                </p:nvCxnSpPr>
                <p:spPr>
                  <a:xfrm>
                    <a:off x="3898902" y="2851150"/>
                    <a:ext cx="0" cy="1803401"/>
                  </a:xfrm>
                  <a:prstGeom prst="line">
                    <a:avLst/>
                  </a:prstGeom>
                  <a:noFill/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  <p:sp>
              <p:nvSpPr>
                <p:cNvPr id="162" name="직사각형 161"/>
                <p:cNvSpPr/>
                <p:nvPr/>
              </p:nvSpPr>
              <p:spPr>
                <a:xfrm>
                  <a:off x="5715386" y="4667243"/>
                  <a:ext cx="390427" cy="333878"/>
                </a:xfrm>
                <a:prstGeom prst="rect">
                  <a:avLst/>
                </a:prstGeom>
                <a:solidFill>
                  <a:srgbClr val="D2FADC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63" name="직사각형 162"/>
                <p:cNvSpPr/>
                <p:nvPr/>
              </p:nvSpPr>
              <p:spPr>
                <a:xfrm>
                  <a:off x="6702468" y="4642201"/>
                  <a:ext cx="390427" cy="333878"/>
                </a:xfrm>
                <a:prstGeom prst="rect">
                  <a:avLst/>
                </a:prstGeom>
                <a:solidFill>
                  <a:srgbClr val="9AF4AF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65" name="원통 164"/>
                <p:cNvSpPr/>
                <p:nvPr/>
              </p:nvSpPr>
              <p:spPr bwMode="auto">
                <a:xfrm rot="5400000">
                  <a:off x="6721438" y="2222295"/>
                  <a:ext cx="154244" cy="2803614"/>
                </a:xfrm>
                <a:prstGeom prst="can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75000"/>
                      </a:sysClr>
                    </a:gs>
                    <a:gs pos="50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>
                        <a:lumMod val="75000"/>
                        <a:tint val="23500"/>
                        <a:satMod val="160000"/>
                      </a:sysClr>
                    </a:gs>
                  </a:gsLst>
                  <a:lin ang="2700000" scaled="1"/>
                  <a:tileRect/>
                </a:gradFill>
                <a:ln w="3175" cap="flat" cmpd="sng" algn="ctr">
                  <a:solidFill>
                    <a:srgbClr val="EEECE1">
                      <a:lumMod val="60000"/>
                      <a:lumOff val="4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 anchor="ctr"/>
                <a:lstStyle/>
                <a:p>
                  <a:pPr marL="0" marR="0" lvl="0" indent="0" algn="ctr" defTabSz="925513" eaLnBrk="1" fontAlgn="auto" latinLnBrk="0" hangingPunct="1">
                    <a:lnSpc>
                      <a:spcPct val="125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cxnSp>
              <p:nvCxnSpPr>
                <p:cNvPr id="166" name="직선 연결선 165"/>
                <p:cNvCxnSpPr>
                  <a:endCxn id="177" idx="0"/>
                </p:cNvCxnSpPr>
                <p:nvPr/>
              </p:nvCxnSpPr>
              <p:spPr bwMode="auto">
                <a:xfrm>
                  <a:off x="6892734" y="3701224"/>
                  <a:ext cx="0" cy="577319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7" name="직선 연결선 166"/>
                <p:cNvCxnSpPr/>
                <p:nvPr/>
              </p:nvCxnSpPr>
              <p:spPr bwMode="auto">
                <a:xfrm>
                  <a:off x="7796788" y="3701224"/>
                  <a:ext cx="2088" cy="570063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8" name="직선 연결선 167"/>
                <p:cNvCxnSpPr/>
                <p:nvPr/>
              </p:nvCxnSpPr>
              <p:spPr bwMode="auto">
                <a:xfrm>
                  <a:off x="5915548" y="3700810"/>
                  <a:ext cx="1" cy="577733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10" name="아래로 구부러진 화살표 209"/>
              <p:cNvSpPr/>
              <p:nvPr/>
            </p:nvSpPr>
            <p:spPr>
              <a:xfrm>
                <a:off x="6335405" y="4792625"/>
                <a:ext cx="573706" cy="192484"/>
              </a:xfrm>
              <a:prstGeom prst="curvedDownArrow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021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도넛 6"/>
          <p:cNvSpPr/>
          <p:nvPr/>
        </p:nvSpPr>
        <p:spPr>
          <a:xfrm>
            <a:off x="3108651" y="2729939"/>
            <a:ext cx="2890177" cy="2724249"/>
          </a:xfrm>
          <a:prstGeom prst="donut">
            <a:avLst>
              <a:gd name="adj" fmla="val 5330"/>
            </a:avLst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 latinLnBrk="1"/>
            <a:r>
              <a:rPr lang="en-US" altLang="ko-KR" dirty="0"/>
              <a:t>24/7 </a:t>
            </a:r>
            <a:r>
              <a:rPr lang="en-US" altLang="ko-KR" dirty="0" smtClean="0"/>
              <a:t>Service </a:t>
            </a:r>
            <a:r>
              <a:rPr lang="en-US" altLang="ko-KR" dirty="0"/>
              <a:t>Continuity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25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>
          <a:xfrm>
            <a:off x="642137" y="1375112"/>
            <a:ext cx="8229600" cy="4845410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스토리지 시스템의  중단 없이 데이터 서버 확장과 디스크 추가 등 용량 확장 가능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데이터 서버 및 디스크 손상 시 데이터 복구와 자원 교체에 따른 스토리지 시스템 중단 없음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원격지의 스토리지 시스템으로 전체 데이터의 </a:t>
            </a:r>
            <a:r>
              <a:rPr lang="ko-KR" altLang="en-US" dirty="0" err="1"/>
              <a:t>미러링이</a:t>
            </a:r>
            <a:r>
              <a:rPr lang="ko-KR" altLang="en-US" dirty="0"/>
              <a:t> 가능하여 특수 상황에서도 서비스 중단 없음</a:t>
            </a:r>
          </a:p>
          <a:p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1037739" y="2721474"/>
            <a:ext cx="2302498" cy="1168558"/>
            <a:chOff x="837517" y="3006627"/>
            <a:chExt cx="2602721" cy="1348164"/>
          </a:xfrm>
        </p:grpSpPr>
        <p:pic>
          <p:nvPicPr>
            <p:cNvPr id="54" name="Picture 2" descr="http://cfile23.uf.tistory.com/image/183FBB114BDD2A8F4E10E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6999" y="3023325"/>
              <a:ext cx="1993239" cy="1290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5" name="그룹 54"/>
            <p:cNvGrpSpPr/>
            <p:nvPr/>
          </p:nvGrpSpPr>
          <p:grpSpPr>
            <a:xfrm>
              <a:off x="837517" y="3006627"/>
              <a:ext cx="1400639" cy="1348164"/>
              <a:chOff x="4058052" y="1845510"/>
              <a:chExt cx="2427086" cy="1810327"/>
            </a:xfrm>
          </p:grpSpPr>
          <p:sp>
            <p:nvSpPr>
              <p:cNvPr id="56" name="순서도: 자기 디스크 55"/>
              <p:cNvSpPr/>
              <p:nvPr/>
            </p:nvSpPr>
            <p:spPr>
              <a:xfrm>
                <a:off x="4058052" y="1845510"/>
                <a:ext cx="2348114" cy="1754909"/>
              </a:xfrm>
              <a:prstGeom prst="flowChartMagneticDisk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7" name="순서도: 자기 디스크 56"/>
              <p:cNvSpPr/>
              <p:nvPr/>
            </p:nvSpPr>
            <p:spPr>
              <a:xfrm>
                <a:off x="4058052" y="2295664"/>
                <a:ext cx="1723330" cy="1360173"/>
              </a:xfrm>
              <a:prstGeom prst="flowChartMagneticDisk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8" name="오른쪽 화살표 57"/>
              <p:cNvSpPr/>
              <p:nvPr/>
            </p:nvSpPr>
            <p:spPr>
              <a:xfrm>
                <a:off x="5781382" y="2907692"/>
                <a:ext cx="624784" cy="350982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9" name="오른쪽 화살표 58"/>
              <p:cNvSpPr/>
              <p:nvPr/>
            </p:nvSpPr>
            <p:spPr>
              <a:xfrm rot="19590345">
                <a:off x="5702411" y="2132182"/>
                <a:ext cx="782727" cy="350982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60" name="그룹 112"/>
          <p:cNvGrpSpPr/>
          <p:nvPr/>
        </p:nvGrpSpPr>
        <p:grpSpPr>
          <a:xfrm>
            <a:off x="3424124" y="4951282"/>
            <a:ext cx="2295748" cy="1397019"/>
            <a:chOff x="3795707" y="3481388"/>
            <a:chExt cx="1571636" cy="1000132"/>
          </a:xfrm>
        </p:grpSpPr>
        <p:grpSp>
          <p:nvGrpSpPr>
            <p:cNvPr id="61" name="그룹 205"/>
            <p:cNvGrpSpPr/>
            <p:nvPr/>
          </p:nvGrpSpPr>
          <p:grpSpPr>
            <a:xfrm>
              <a:off x="3795707" y="3481388"/>
              <a:ext cx="1571636" cy="1000132"/>
              <a:chOff x="3714744" y="3571876"/>
              <a:chExt cx="1694098" cy="928694"/>
            </a:xfrm>
          </p:grpSpPr>
          <p:sp>
            <p:nvSpPr>
              <p:cNvPr id="63" name="굽은 화살표 62"/>
              <p:cNvSpPr/>
              <p:nvPr/>
            </p:nvSpPr>
            <p:spPr>
              <a:xfrm>
                <a:off x="3980083" y="3571876"/>
                <a:ext cx="1428759" cy="642942"/>
              </a:xfrm>
              <a:prstGeom prst="bentArrow">
                <a:avLst/>
              </a:prstGeom>
              <a:solidFill>
                <a:srgbClr val="0FDF3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64" name="굽은 화살표 63"/>
              <p:cNvSpPr/>
              <p:nvPr/>
            </p:nvSpPr>
            <p:spPr>
              <a:xfrm rot="10800000">
                <a:off x="3714744" y="3857628"/>
                <a:ext cx="1428760" cy="642942"/>
              </a:xfrm>
              <a:prstGeom prst="bentArrow">
                <a:avLst/>
              </a:prstGeom>
              <a:solidFill>
                <a:srgbClr val="00B05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4124989" y="3805240"/>
              <a:ext cx="891302" cy="3745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j-ea"/>
                  <a:ea typeface="+mj-ea"/>
                </a:rPr>
                <a:t>AionDisk</a:t>
              </a:r>
              <a:r>
                <a:rPr kumimoji="0" lang="en-US" altLang="ko-KR" sz="1400" b="1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j-ea"/>
                  <a:ea typeface="+mj-ea"/>
                </a:rPr>
                <a:t>TM</a:t>
              </a: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j-ea"/>
                  <a:ea typeface="+mj-ea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b="1" kern="0" dirty="0" smtClean="0">
                  <a:solidFill>
                    <a:srgbClr val="002060"/>
                  </a:solidFill>
                  <a:latin typeface="+mj-ea"/>
                  <a:ea typeface="+mj-ea"/>
                </a:rPr>
                <a:t>Remote</a:t>
              </a:r>
              <a:r>
                <a:rPr kumimoji="0" lang="en-US" altLang="ko-K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j-ea"/>
                  <a:ea typeface="+mj-ea"/>
                </a:rPr>
                <a:t> Sync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pic>
        <p:nvPicPr>
          <p:cNvPr id="65" name="Picture 17" descr="C:\Users\tonnoel\AppData\Local\Temp\VMwareDnD\dac31823\sata hdd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64321" y="3250486"/>
            <a:ext cx="591672" cy="4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7" descr="C:\Users\tonnoel\AppData\Local\Temp\VMwareDnD\dac31823\sata hdd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2336" y="3596877"/>
            <a:ext cx="591672" cy="40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아래쪽 화살표 3"/>
          <p:cNvSpPr/>
          <p:nvPr/>
        </p:nvSpPr>
        <p:spPr>
          <a:xfrm>
            <a:off x="6329662" y="3463701"/>
            <a:ext cx="252339" cy="506458"/>
          </a:xfrm>
          <a:prstGeom prst="downArrow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9" name="아래쪽 화살표 88"/>
          <p:cNvSpPr/>
          <p:nvPr/>
        </p:nvSpPr>
        <p:spPr>
          <a:xfrm rot="10800000">
            <a:off x="6855993" y="3161489"/>
            <a:ext cx="252339" cy="506458"/>
          </a:xfrm>
          <a:prstGeom prst="downArrow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878659" y="2704930"/>
            <a:ext cx="3746269" cy="509949"/>
            <a:chOff x="1869527" y="4582870"/>
            <a:chExt cx="6307280" cy="984488"/>
          </a:xfrm>
        </p:grpSpPr>
        <p:sp>
          <p:nvSpPr>
            <p:cNvPr id="90" name="순서도: 자기 디스크 89"/>
            <p:cNvSpPr/>
            <p:nvPr/>
          </p:nvSpPr>
          <p:spPr>
            <a:xfrm>
              <a:off x="1869527" y="4905373"/>
              <a:ext cx="929179" cy="638175"/>
            </a:xfrm>
            <a:prstGeom prst="flowChartMagneticDisk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91" name="순서도: 자기 디스크 90"/>
            <p:cNvSpPr/>
            <p:nvPr/>
          </p:nvSpPr>
          <p:spPr>
            <a:xfrm>
              <a:off x="3126827" y="4905372"/>
              <a:ext cx="929179" cy="638175"/>
            </a:xfrm>
            <a:prstGeom prst="flowChartMagneticDisk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92" name="순서도: 자기 디스크 91"/>
            <p:cNvSpPr/>
            <p:nvPr/>
          </p:nvSpPr>
          <p:spPr>
            <a:xfrm>
              <a:off x="4418704" y="4924423"/>
              <a:ext cx="929179" cy="638175"/>
            </a:xfrm>
            <a:prstGeom prst="flowChartMagneticDisk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93" name="순서도: 자기 디스크 92"/>
            <p:cNvSpPr/>
            <p:nvPr/>
          </p:nvSpPr>
          <p:spPr>
            <a:xfrm>
              <a:off x="5799829" y="4929183"/>
              <a:ext cx="929179" cy="638175"/>
            </a:xfrm>
            <a:prstGeom prst="flowChartMagneticDisk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200">
                <a:latin typeface="+mj-ea"/>
                <a:ea typeface="+mj-ea"/>
              </a:endParaRPr>
            </a:p>
          </p:txBody>
        </p:sp>
        <p:sp>
          <p:nvSpPr>
            <p:cNvPr id="94" name="순서도: 연결자 93"/>
            <p:cNvSpPr/>
            <p:nvPr/>
          </p:nvSpPr>
          <p:spPr>
            <a:xfrm>
              <a:off x="1923963" y="5224459"/>
              <a:ext cx="314325" cy="302758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dirty="0" smtClean="0">
                  <a:latin typeface="+mj-ea"/>
                  <a:ea typeface="+mj-ea"/>
                </a:rPr>
                <a:t>1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95" name="순서도: 연결자 94"/>
            <p:cNvSpPr/>
            <p:nvPr/>
          </p:nvSpPr>
          <p:spPr>
            <a:xfrm>
              <a:off x="3248516" y="5224460"/>
              <a:ext cx="314325" cy="302758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dirty="0" smtClean="0">
                  <a:latin typeface="+mj-ea"/>
                  <a:ea typeface="+mj-ea"/>
                </a:rPr>
                <a:t>2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96" name="순서도: 연결자 95"/>
            <p:cNvSpPr/>
            <p:nvPr/>
          </p:nvSpPr>
          <p:spPr>
            <a:xfrm>
              <a:off x="4568968" y="5240789"/>
              <a:ext cx="314325" cy="302758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dirty="0">
                  <a:latin typeface="+mj-ea"/>
                  <a:ea typeface="+mj-ea"/>
                </a:rPr>
                <a:t>3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97" name="순서도: 연결자 96"/>
            <p:cNvSpPr/>
            <p:nvPr/>
          </p:nvSpPr>
          <p:spPr>
            <a:xfrm>
              <a:off x="3636674" y="5224460"/>
              <a:ext cx="314325" cy="302758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dirty="0" smtClean="0">
                  <a:latin typeface="+mj-ea"/>
                  <a:ea typeface="+mj-ea"/>
                </a:rPr>
                <a:t>1’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98" name="순서도: 연결자 97"/>
            <p:cNvSpPr/>
            <p:nvPr/>
          </p:nvSpPr>
          <p:spPr>
            <a:xfrm>
              <a:off x="4940443" y="5240789"/>
              <a:ext cx="314325" cy="302758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dirty="0" smtClean="0">
                  <a:latin typeface="+mj-ea"/>
                  <a:ea typeface="+mj-ea"/>
                </a:rPr>
                <a:t>2’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99" name="순서도: 자기 디스크 98"/>
            <p:cNvSpPr/>
            <p:nvPr/>
          </p:nvSpPr>
          <p:spPr>
            <a:xfrm>
              <a:off x="7247628" y="4928161"/>
              <a:ext cx="929179" cy="638175"/>
            </a:xfrm>
            <a:prstGeom prst="flowChartMagneticDisk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 sz="1200">
                <a:latin typeface="+mj-ea"/>
                <a:ea typeface="+mj-ea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287998" y="4582870"/>
              <a:ext cx="1335928" cy="5347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Fail Disk</a:t>
              </a:r>
              <a:endParaRPr lang="ko-KR" altLang="en-US" sz="12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01" name="순서도: 연결자 100"/>
            <p:cNvSpPr/>
            <p:nvPr/>
          </p:nvSpPr>
          <p:spPr>
            <a:xfrm>
              <a:off x="6309009" y="5240790"/>
              <a:ext cx="314325" cy="302758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dirty="0" smtClean="0">
                  <a:latin typeface="+mj-ea"/>
                  <a:ea typeface="+mj-ea"/>
                </a:rPr>
                <a:t>2’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sp>
          <p:nvSpPr>
            <p:cNvPr id="102" name="순서도: 연결자 101"/>
            <p:cNvSpPr/>
            <p:nvPr/>
          </p:nvSpPr>
          <p:spPr>
            <a:xfrm>
              <a:off x="5878048" y="5240789"/>
              <a:ext cx="314325" cy="302758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dirty="0">
                  <a:latin typeface="+mj-ea"/>
                  <a:ea typeface="+mj-ea"/>
                </a:rPr>
                <a:t>3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cxnSp>
          <p:nvCxnSpPr>
            <p:cNvPr id="103" name="구부러진 연결선 102"/>
            <p:cNvCxnSpPr>
              <a:stCxn id="95" idx="4"/>
              <a:endCxn id="101" idx="4"/>
            </p:cNvCxnSpPr>
            <p:nvPr/>
          </p:nvCxnSpPr>
          <p:spPr>
            <a:xfrm rot="16200000" flipH="1">
              <a:off x="4927760" y="4005136"/>
              <a:ext cx="16330" cy="3060493"/>
            </a:xfrm>
            <a:prstGeom prst="curvedConnector3">
              <a:avLst>
                <a:gd name="adj1" fmla="val 1499878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순서도: 연결자 103"/>
            <p:cNvSpPr/>
            <p:nvPr/>
          </p:nvSpPr>
          <p:spPr>
            <a:xfrm>
              <a:off x="7428196" y="5248269"/>
              <a:ext cx="314325" cy="301207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dirty="0" smtClean="0">
                  <a:latin typeface="+mj-ea"/>
                  <a:ea typeface="+mj-ea"/>
                </a:rPr>
                <a:t>3’</a:t>
              </a:r>
              <a:endParaRPr lang="ko-KR" altLang="en-US" sz="1100" dirty="0">
                <a:latin typeface="+mj-ea"/>
                <a:ea typeface="+mj-ea"/>
              </a:endParaRPr>
            </a:p>
          </p:txBody>
        </p:sp>
        <p:cxnSp>
          <p:nvCxnSpPr>
            <p:cNvPr id="105" name="구부러진 연결선 104"/>
            <p:cNvCxnSpPr>
              <a:stCxn id="102" idx="4"/>
              <a:endCxn id="104" idx="4"/>
            </p:cNvCxnSpPr>
            <p:nvPr/>
          </p:nvCxnSpPr>
          <p:spPr>
            <a:xfrm rot="16200000" flipH="1">
              <a:off x="6807321" y="4771437"/>
              <a:ext cx="5929" cy="1550148"/>
            </a:xfrm>
            <a:prstGeom prst="curvedConnector3">
              <a:avLst>
                <a:gd name="adj1" fmla="val 3955625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직사각형 7"/>
          <p:cNvSpPr/>
          <p:nvPr/>
        </p:nvSpPr>
        <p:spPr>
          <a:xfrm>
            <a:off x="3477613" y="3880407"/>
            <a:ext cx="22344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b="1" dirty="0">
                <a:solidFill>
                  <a:srgbClr val="00D05E"/>
                </a:solidFill>
                <a:latin typeface="+mj-ea"/>
                <a:ea typeface="+mj-ea"/>
              </a:rPr>
              <a:t>Non-stop Storage </a:t>
            </a:r>
            <a:endParaRPr lang="en-US" altLang="ko-KR" b="1" dirty="0" smtClean="0">
              <a:solidFill>
                <a:srgbClr val="00D05E"/>
              </a:solidFill>
              <a:latin typeface="+mj-ea"/>
              <a:ea typeface="+mj-ea"/>
            </a:endParaRPr>
          </a:p>
          <a:p>
            <a:pPr algn="ctr"/>
            <a:r>
              <a:rPr lang="en-US" altLang="ko-KR" b="1" dirty="0" smtClean="0">
                <a:solidFill>
                  <a:srgbClr val="00D05E"/>
                </a:solidFill>
                <a:latin typeface="+mj-ea"/>
                <a:ea typeface="+mj-ea"/>
              </a:rPr>
              <a:t>Service</a:t>
            </a:r>
            <a:endParaRPr lang="ko-KR" altLang="en-US" b="1" dirty="0">
              <a:solidFill>
                <a:srgbClr val="00D05E"/>
              </a:solidFill>
              <a:latin typeface="+mj-ea"/>
              <a:ea typeface="+mj-ea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032690" y="4015933"/>
            <a:ext cx="15664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err="1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무중단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 자원 교체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657269" y="4000397"/>
            <a:ext cx="11448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 err="1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무중단</a:t>
            </a:r>
            <a:r>
              <a:rPr lang="ko-KR" altLang="en-US" sz="14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 확장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048141" y="6282202"/>
            <a:ext cx="13244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원격지 동기화</a:t>
            </a:r>
          </a:p>
        </p:txBody>
      </p:sp>
    </p:spTree>
    <p:extLst>
      <p:ext uri="{BB962C8B-B14F-4D97-AF65-F5344CB8AC3E}">
        <p14:creationId xmlns:p14="http://schemas.microsoft.com/office/powerpoint/2010/main" val="375737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Remote Sync</a:t>
            </a:r>
            <a:r>
              <a:rPr lang="en-US" altLang="ko-KR" dirty="0"/>
              <a:t> for </a:t>
            </a:r>
            <a:r>
              <a:rPr lang="en-US" altLang="ko-KR" dirty="0" smtClean="0"/>
              <a:t>Disaster Recovery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26</a:t>
            </a:fld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4" name="그룹 233"/>
          <p:cNvGrpSpPr/>
          <p:nvPr/>
        </p:nvGrpSpPr>
        <p:grpSpPr>
          <a:xfrm>
            <a:off x="214282" y="2071678"/>
            <a:ext cx="8429652" cy="3786214"/>
            <a:chOff x="214282" y="2071678"/>
            <a:chExt cx="8429652" cy="3786214"/>
          </a:xfrm>
        </p:grpSpPr>
        <p:grpSp>
          <p:nvGrpSpPr>
            <p:cNvPr id="5" name="그룹 117"/>
            <p:cNvGrpSpPr/>
            <p:nvPr/>
          </p:nvGrpSpPr>
          <p:grpSpPr>
            <a:xfrm>
              <a:off x="214282" y="2071678"/>
              <a:ext cx="8429652" cy="2444014"/>
              <a:chOff x="214282" y="2285992"/>
              <a:chExt cx="8429652" cy="2444014"/>
            </a:xfrm>
          </p:grpSpPr>
          <p:pic>
            <p:nvPicPr>
              <p:cNvPr id="246" name="Picture 2" descr="\\vmware-host\Shared Folders\U2N data\브로셔\브로셔 참고 자료\그림2\copy2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14282" y="2285992"/>
                <a:ext cx="8429652" cy="2444014"/>
              </a:xfrm>
              <a:prstGeom prst="rect">
                <a:avLst/>
              </a:prstGeom>
              <a:noFill/>
            </p:spPr>
          </p:pic>
          <p:sp>
            <p:nvSpPr>
              <p:cNvPr id="247" name="TextBox 246"/>
              <p:cNvSpPr txBox="1"/>
              <p:nvPr/>
            </p:nvSpPr>
            <p:spPr>
              <a:xfrm>
                <a:off x="1500166" y="3000372"/>
                <a:ext cx="89800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MDS Active</a:t>
                </a:r>
                <a:endParaRPr kumimoji="0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2787579" y="3000372"/>
                <a:ext cx="10198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MDS Standby</a:t>
                </a:r>
                <a:endParaRPr kumimoji="0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grpSp>
            <p:nvGrpSpPr>
              <p:cNvPr id="6" name="그룹 109"/>
              <p:cNvGrpSpPr/>
              <p:nvPr/>
            </p:nvGrpSpPr>
            <p:grpSpPr>
              <a:xfrm>
                <a:off x="903556" y="2585752"/>
                <a:ext cx="2786081" cy="1946504"/>
                <a:chOff x="1036075" y="2571751"/>
                <a:chExt cx="2786081" cy="1946504"/>
              </a:xfrm>
            </p:grpSpPr>
            <p:sp>
              <p:nvSpPr>
                <p:cNvPr id="305" name="원통 304"/>
                <p:cNvSpPr/>
                <p:nvPr/>
              </p:nvSpPr>
              <p:spPr bwMode="auto">
                <a:xfrm rot="5400000">
                  <a:off x="2350120" y="1989986"/>
                  <a:ext cx="157992" cy="2786081"/>
                </a:xfrm>
                <a:prstGeom prst="can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75000"/>
                      </a:sysClr>
                    </a:gs>
                    <a:gs pos="50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>
                        <a:lumMod val="75000"/>
                        <a:tint val="23500"/>
                        <a:satMod val="160000"/>
                      </a:sysClr>
                    </a:gs>
                  </a:gsLst>
                  <a:lin ang="2700000" scaled="1"/>
                  <a:tileRect/>
                </a:gradFill>
                <a:ln w="3175" cap="flat" cmpd="sng" algn="ctr">
                  <a:solidFill>
                    <a:srgbClr val="EEECE1">
                      <a:lumMod val="60000"/>
                      <a:lumOff val="4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 anchor="ctr"/>
                <a:lstStyle/>
                <a:p>
                  <a:pPr marL="0" marR="0" lvl="0" indent="0" algn="ctr" defTabSz="925513" eaLnBrk="1" fontAlgn="auto" latinLnBrk="0" hangingPunct="1">
                    <a:lnSpc>
                      <a:spcPct val="125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cxnSp>
              <p:nvCxnSpPr>
                <p:cNvPr id="306" name="직선 연결선 305"/>
                <p:cNvCxnSpPr/>
                <p:nvPr/>
              </p:nvCxnSpPr>
              <p:spPr bwMode="auto">
                <a:xfrm rot="16200000" flipH="1">
                  <a:off x="1542152" y="3170259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7" name="그룹 17"/>
                <p:cNvGrpSpPr/>
                <p:nvPr/>
              </p:nvGrpSpPr>
              <p:grpSpPr>
                <a:xfrm>
                  <a:off x="1142978" y="2571751"/>
                  <a:ext cx="1103853" cy="461759"/>
                  <a:chOff x="2977009" y="6660246"/>
                  <a:chExt cx="683664" cy="226730"/>
                </a:xfrm>
              </p:grpSpPr>
              <p:grpSp>
                <p:nvGrpSpPr>
                  <p:cNvPr id="8" name="그룹 172"/>
                  <p:cNvGrpSpPr/>
                  <p:nvPr/>
                </p:nvGrpSpPr>
                <p:grpSpPr>
                  <a:xfrm>
                    <a:off x="2977009" y="6660246"/>
                    <a:ext cx="683664" cy="216662"/>
                    <a:chOff x="4072701" y="4902574"/>
                    <a:chExt cx="341832" cy="312582"/>
                  </a:xfrm>
                </p:grpSpPr>
                <p:sp>
                  <p:nvSpPr>
                    <p:cNvPr id="351" name="직사각형 350"/>
                    <p:cNvSpPr/>
                    <p:nvPr/>
                  </p:nvSpPr>
                  <p:spPr>
                    <a:xfrm>
                      <a:off x="4072701" y="4902574"/>
                      <a:ext cx="341832" cy="312582"/>
                    </a:xfrm>
                    <a:prstGeom prst="rect">
                      <a:avLst/>
                    </a:prstGeom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ln w="9525" cap="flat" cmpd="sng" algn="ctr">
                      <a:noFill/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3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p:txBody>
                </p:sp>
                <p:sp>
                  <p:nvSpPr>
                    <p:cNvPr id="352" name="직사각형 351"/>
                    <p:cNvSpPr/>
                    <p:nvPr/>
                  </p:nvSpPr>
                  <p:spPr>
                    <a:xfrm>
                      <a:off x="4112694" y="4902780"/>
                      <a:ext cx="274115" cy="185323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AionDisk</a:t>
                      </a:r>
                      <a:r>
                        <a:rPr kumimoji="0" lang="en-US" altLang="ko-KR" sz="1100" b="0" i="0" u="none" strike="noStrike" kern="0" cap="none" spc="0" normalizeH="0" baseline="30000" noProof="0" dirty="0" err="1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TM</a:t>
                      </a:r>
                      <a:endParaRPr kumimoji="0" lang="en-US" altLang="ko-KR" sz="1100" b="0" i="0" u="none" strike="noStrike" kern="0" cap="none" spc="0" normalizeH="0" baseline="3000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endParaRPr>
                    </a:p>
                  </p:txBody>
                </p:sp>
                <p:cxnSp>
                  <p:nvCxnSpPr>
                    <p:cNvPr id="353" name="직선 연결선 352"/>
                    <p:cNvCxnSpPr/>
                    <p:nvPr/>
                  </p:nvCxnSpPr>
                  <p:spPr>
                    <a:xfrm rot="10800000">
                      <a:off x="4092323" y="5059617"/>
                      <a:ext cx="301624" cy="229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rgbClr val="00CC00"/>
                      </a:solidFill>
                      <a:prstDash val="solid"/>
                    </a:ln>
                    <a:effectLst/>
                  </p:spPr>
                </p:cxnSp>
              </p:grpSp>
              <p:sp>
                <p:nvSpPr>
                  <p:cNvPr id="350" name="직사각형 19"/>
                  <p:cNvSpPr/>
                  <p:nvPr/>
                </p:nvSpPr>
                <p:spPr>
                  <a:xfrm>
                    <a:off x="3065498" y="6750966"/>
                    <a:ext cx="519694" cy="1360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MDS</a:t>
                    </a:r>
                    <a:endParaRPr kumimoji="0" lang="ko-KR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</p:grpSp>
            <p:grpSp>
              <p:nvGrpSpPr>
                <p:cNvPr id="9" name="그룹 29"/>
                <p:cNvGrpSpPr/>
                <p:nvPr/>
              </p:nvGrpSpPr>
              <p:grpSpPr>
                <a:xfrm>
                  <a:off x="2411155" y="2571751"/>
                  <a:ext cx="1103853" cy="461759"/>
                  <a:chOff x="2977009" y="6660246"/>
                  <a:chExt cx="683664" cy="226730"/>
                </a:xfrm>
              </p:grpSpPr>
              <p:grpSp>
                <p:nvGrpSpPr>
                  <p:cNvPr id="10" name="그룹 172"/>
                  <p:cNvGrpSpPr/>
                  <p:nvPr/>
                </p:nvGrpSpPr>
                <p:grpSpPr>
                  <a:xfrm>
                    <a:off x="2977009" y="6660246"/>
                    <a:ext cx="683664" cy="216662"/>
                    <a:chOff x="4072701" y="4902574"/>
                    <a:chExt cx="341832" cy="312582"/>
                  </a:xfrm>
                </p:grpSpPr>
                <p:sp>
                  <p:nvSpPr>
                    <p:cNvPr id="346" name="직사각형 32"/>
                    <p:cNvSpPr/>
                    <p:nvPr/>
                  </p:nvSpPr>
                  <p:spPr>
                    <a:xfrm>
                      <a:off x="4072701" y="4902574"/>
                      <a:ext cx="341832" cy="312582"/>
                    </a:xfrm>
                    <a:prstGeom prst="rect">
                      <a:avLst/>
                    </a:prstGeom>
                    <a:solidFill>
                      <a:sysClr val="window" lastClr="FFFFFF">
                        <a:lumMod val="65000"/>
                      </a:sysClr>
                    </a:solidFill>
                    <a:ln w="9525" cap="flat" cmpd="sng" algn="ctr">
                      <a:noFill/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3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p:txBody>
                </p:sp>
                <p:sp>
                  <p:nvSpPr>
                    <p:cNvPr id="347" name="직사각형 33"/>
                    <p:cNvSpPr/>
                    <p:nvPr/>
                  </p:nvSpPr>
                  <p:spPr>
                    <a:xfrm>
                      <a:off x="4112694" y="4902780"/>
                      <a:ext cx="274115" cy="185323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AionDisk</a:t>
                      </a:r>
                      <a:r>
                        <a:rPr kumimoji="0" lang="en-US" altLang="ko-KR" sz="1100" b="0" i="0" u="none" strike="noStrike" kern="0" cap="none" spc="0" normalizeH="0" baseline="30000" noProof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TM</a:t>
                      </a:r>
                    </a:p>
                  </p:txBody>
                </p:sp>
                <p:cxnSp>
                  <p:nvCxnSpPr>
                    <p:cNvPr id="348" name="직선 연결선 34"/>
                    <p:cNvCxnSpPr/>
                    <p:nvPr/>
                  </p:nvCxnSpPr>
                  <p:spPr>
                    <a:xfrm rot="10800000">
                      <a:off x="4092323" y="5059617"/>
                      <a:ext cx="301624" cy="229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rgbClr val="00CC00"/>
                      </a:solidFill>
                      <a:prstDash val="solid"/>
                    </a:ln>
                    <a:effectLst/>
                  </p:spPr>
                </p:cxnSp>
              </p:grpSp>
              <p:sp>
                <p:nvSpPr>
                  <p:cNvPr id="345" name="직사각형 31"/>
                  <p:cNvSpPr/>
                  <p:nvPr/>
                </p:nvSpPr>
                <p:spPr>
                  <a:xfrm>
                    <a:off x="3065498" y="6750966"/>
                    <a:ext cx="519694" cy="1360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MDS</a:t>
                    </a:r>
                    <a:endParaRPr kumimoji="0" lang="ko-KR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</p:grpSp>
            <p:cxnSp>
              <p:nvCxnSpPr>
                <p:cNvPr id="309" name="직선 연결선 308"/>
                <p:cNvCxnSpPr/>
                <p:nvPr/>
              </p:nvCxnSpPr>
              <p:spPr bwMode="auto">
                <a:xfrm rot="16200000" flipH="1">
                  <a:off x="2828036" y="3170259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0" name="직선 연결선 309"/>
                <p:cNvCxnSpPr/>
                <p:nvPr/>
              </p:nvCxnSpPr>
              <p:spPr bwMode="auto">
                <a:xfrm rot="16200000" flipH="1">
                  <a:off x="1346009" y="3583772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1" name="직선 연결선 310"/>
                <p:cNvCxnSpPr/>
                <p:nvPr/>
              </p:nvCxnSpPr>
              <p:spPr bwMode="auto">
                <a:xfrm rot="16200000" flipH="1">
                  <a:off x="2024877" y="3583772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2" name="직선 연결선 311"/>
                <p:cNvCxnSpPr/>
                <p:nvPr/>
              </p:nvCxnSpPr>
              <p:spPr bwMode="auto">
                <a:xfrm rot="16200000" flipH="1">
                  <a:off x="3256665" y="3583772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11" name="그룹 51"/>
                <p:cNvGrpSpPr/>
                <p:nvPr/>
              </p:nvGrpSpPr>
              <p:grpSpPr>
                <a:xfrm>
                  <a:off x="1134129" y="3713941"/>
                  <a:ext cx="697050" cy="804135"/>
                  <a:chOff x="2949549" y="7155088"/>
                  <a:chExt cx="454610" cy="528524"/>
                </a:xfrm>
              </p:grpSpPr>
              <p:sp>
                <p:nvSpPr>
                  <p:cNvPr id="336" name="직사각형 335"/>
                  <p:cNvSpPr/>
                  <p:nvPr/>
                </p:nvSpPr>
                <p:spPr>
                  <a:xfrm>
                    <a:off x="2978076" y="7156913"/>
                    <a:ext cx="393774" cy="526699"/>
                  </a:xfrm>
                  <a:prstGeom prst="rect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37" name="직사각형 336"/>
                  <p:cNvSpPr/>
                  <p:nvPr/>
                </p:nvSpPr>
                <p:spPr>
                  <a:xfrm>
                    <a:off x="2949549" y="7155088"/>
                    <a:ext cx="454610" cy="1517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900" b="0" i="0" u="none" strike="noStrike" kern="0" cap="none" spc="-5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AionDisk</a:t>
                    </a:r>
                    <a:r>
                      <a:rPr kumimoji="0" lang="en-US" altLang="ko-KR" sz="900" b="0" i="0" u="none" strike="noStrike" kern="0" cap="none" spc="-50" normalizeH="0" baseline="3000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TM</a:t>
                    </a:r>
                    <a:endParaRPr kumimoji="0" lang="en-US" altLang="ko-KR" sz="10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338" name="직선 연결선 337"/>
                  <p:cNvCxnSpPr/>
                  <p:nvPr/>
                </p:nvCxnSpPr>
                <p:spPr>
                  <a:xfrm rot="10800000">
                    <a:off x="3006574" y="7286644"/>
                    <a:ext cx="324000" cy="1588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00CC00"/>
                    </a:solidFill>
                    <a:prstDash val="solid"/>
                  </a:ln>
                  <a:effectLst/>
                </p:spPr>
              </p:cxnSp>
              <p:sp>
                <p:nvSpPr>
                  <p:cNvPr id="339" name="직사각형 338"/>
                  <p:cNvSpPr/>
                  <p:nvPr/>
                </p:nvSpPr>
                <p:spPr>
                  <a:xfrm>
                    <a:off x="3066168" y="7262289"/>
                    <a:ext cx="224984" cy="16183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DS</a:t>
                    </a:r>
                    <a:endParaRPr kumimoji="0" lang="ko-KR" alt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40" name="직사각형 339"/>
                  <p:cNvSpPr/>
                  <p:nvPr/>
                </p:nvSpPr>
                <p:spPr>
                  <a:xfrm>
                    <a:off x="3000372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41" name="직사각형 340"/>
                  <p:cNvSpPr/>
                  <p:nvPr/>
                </p:nvSpPr>
                <p:spPr>
                  <a:xfrm>
                    <a:off x="30908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42" name="직사각형 341"/>
                  <p:cNvSpPr/>
                  <p:nvPr/>
                </p:nvSpPr>
                <p:spPr>
                  <a:xfrm>
                    <a:off x="31797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43" name="직사각형 342"/>
                  <p:cNvSpPr/>
                  <p:nvPr/>
                </p:nvSpPr>
                <p:spPr>
                  <a:xfrm>
                    <a:off x="3273424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  <p:grpSp>
              <p:nvGrpSpPr>
                <p:cNvPr id="12" name="그룹 87"/>
                <p:cNvGrpSpPr/>
                <p:nvPr/>
              </p:nvGrpSpPr>
              <p:grpSpPr>
                <a:xfrm>
                  <a:off x="1813010" y="3714120"/>
                  <a:ext cx="697050" cy="804135"/>
                  <a:chOff x="2949549" y="7155088"/>
                  <a:chExt cx="454610" cy="528524"/>
                </a:xfrm>
              </p:grpSpPr>
              <p:sp>
                <p:nvSpPr>
                  <p:cNvPr id="328" name="직사각형 327"/>
                  <p:cNvSpPr/>
                  <p:nvPr/>
                </p:nvSpPr>
                <p:spPr>
                  <a:xfrm>
                    <a:off x="2978076" y="7156913"/>
                    <a:ext cx="393774" cy="526699"/>
                  </a:xfrm>
                  <a:prstGeom prst="rect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29" name="직사각형 328"/>
                  <p:cNvSpPr/>
                  <p:nvPr/>
                </p:nvSpPr>
                <p:spPr>
                  <a:xfrm>
                    <a:off x="2949549" y="7155088"/>
                    <a:ext cx="454610" cy="1517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900" b="0" i="0" u="none" strike="noStrike" kern="0" cap="none" spc="-5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AionDisk</a:t>
                    </a:r>
                    <a:r>
                      <a:rPr kumimoji="0" lang="en-US" altLang="ko-KR" sz="900" b="0" i="0" u="none" strike="noStrike" kern="0" cap="none" spc="-50" normalizeH="0" baseline="3000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TM</a:t>
                    </a:r>
                    <a:endParaRPr kumimoji="0" lang="en-US" altLang="ko-KR" sz="10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330" name="직선 연결선 329"/>
                  <p:cNvCxnSpPr/>
                  <p:nvPr/>
                </p:nvCxnSpPr>
                <p:spPr>
                  <a:xfrm rot="10800000">
                    <a:off x="3006574" y="7286644"/>
                    <a:ext cx="324000" cy="1588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00CC00"/>
                    </a:solidFill>
                    <a:prstDash val="solid"/>
                  </a:ln>
                  <a:effectLst/>
                </p:spPr>
              </p:cxnSp>
              <p:sp>
                <p:nvSpPr>
                  <p:cNvPr id="331" name="직사각형 330"/>
                  <p:cNvSpPr/>
                  <p:nvPr/>
                </p:nvSpPr>
                <p:spPr>
                  <a:xfrm>
                    <a:off x="3066168" y="7262289"/>
                    <a:ext cx="224984" cy="16183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DS</a:t>
                    </a:r>
                    <a:endParaRPr kumimoji="0" lang="ko-KR" alt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32" name="직사각형 331"/>
                  <p:cNvSpPr/>
                  <p:nvPr/>
                </p:nvSpPr>
                <p:spPr>
                  <a:xfrm>
                    <a:off x="3000372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33" name="직사각형 332"/>
                  <p:cNvSpPr/>
                  <p:nvPr/>
                </p:nvSpPr>
                <p:spPr>
                  <a:xfrm>
                    <a:off x="30908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34" name="직사각형 333"/>
                  <p:cNvSpPr/>
                  <p:nvPr/>
                </p:nvSpPr>
                <p:spPr>
                  <a:xfrm>
                    <a:off x="31797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35" name="직사각형 334"/>
                  <p:cNvSpPr/>
                  <p:nvPr/>
                </p:nvSpPr>
                <p:spPr>
                  <a:xfrm>
                    <a:off x="3273424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  <p:grpSp>
              <p:nvGrpSpPr>
                <p:cNvPr id="13" name="그룹 137"/>
                <p:cNvGrpSpPr/>
                <p:nvPr/>
              </p:nvGrpSpPr>
              <p:grpSpPr>
                <a:xfrm>
                  <a:off x="2679564" y="4089848"/>
                  <a:ext cx="183537" cy="50164"/>
                  <a:chOff x="6523359" y="3743713"/>
                  <a:chExt cx="183537" cy="50164"/>
                </a:xfrm>
              </p:grpSpPr>
              <p:sp>
                <p:nvSpPr>
                  <p:cNvPr id="325" name="타원 324"/>
                  <p:cNvSpPr/>
                  <p:nvPr/>
                </p:nvSpPr>
                <p:spPr>
                  <a:xfrm>
                    <a:off x="6523359" y="3748158"/>
                    <a:ext cx="48906" cy="45719"/>
                  </a:xfrm>
                  <a:prstGeom prst="ellipse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26" name="타원 325"/>
                  <p:cNvSpPr/>
                  <p:nvPr/>
                </p:nvSpPr>
                <p:spPr>
                  <a:xfrm>
                    <a:off x="6588140" y="3748158"/>
                    <a:ext cx="48906" cy="45719"/>
                  </a:xfrm>
                  <a:prstGeom prst="ellipse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27" name="타원 326"/>
                  <p:cNvSpPr/>
                  <p:nvPr/>
                </p:nvSpPr>
                <p:spPr>
                  <a:xfrm>
                    <a:off x="6657990" y="3743713"/>
                    <a:ext cx="48906" cy="45719"/>
                  </a:xfrm>
                  <a:prstGeom prst="ellipse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  <p:grpSp>
              <p:nvGrpSpPr>
                <p:cNvPr id="14" name="그룹 100"/>
                <p:cNvGrpSpPr/>
                <p:nvPr/>
              </p:nvGrpSpPr>
              <p:grpSpPr>
                <a:xfrm>
                  <a:off x="3045212" y="3713706"/>
                  <a:ext cx="697050" cy="804135"/>
                  <a:chOff x="2949549" y="7155088"/>
                  <a:chExt cx="454610" cy="528524"/>
                </a:xfrm>
              </p:grpSpPr>
              <p:sp>
                <p:nvSpPr>
                  <p:cNvPr id="317" name="직사각형 316"/>
                  <p:cNvSpPr/>
                  <p:nvPr/>
                </p:nvSpPr>
                <p:spPr>
                  <a:xfrm>
                    <a:off x="2978076" y="7156913"/>
                    <a:ext cx="393774" cy="526699"/>
                  </a:xfrm>
                  <a:prstGeom prst="rect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18" name="직사각형 317"/>
                  <p:cNvSpPr/>
                  <p:nvPr/>
                </p:nvSpPr>
                <p:spPr>
                  <a:xfrm>
                    <a:off x="2949549" y="7155088"/>
                    <a:ext cx="454610" cy="1517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900" b="0" i="0" u="none" strike="noStrike" kern="0" cap="none" spc="-5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AionDisk</a:t>
                    </a:r>
                    <a:r>
                      <a:rPr kumimoji="0" lang="en-US" altLang="ko-KR" sz="900" b="0" i="0" u="none" strike="noStrike" kern="0" cap="none" spc="-50" normalizeH="0" baseline="3000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TM</a:t>
                    </a:r>
                    <a:endParaRPr kumimoji="0" lang="en-US" altLang="ko-KR" sz="10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319" name="직선 연결선 318"/>
                  <p:cNvCxnSpPr/>
                  <p:nvPr/>
                </p:nvCxnSpPr>
                <p:spPr>
                  <a:xfrm rot="10800000">
                    <a:off x="3006574" y="7286644"/>
                    <a:ext cx="324000" cy="1588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00CC00"/>
                    </a:solidFill>
                    <a:prstDash val="solid"/>
                  </a:ln>
                  <a:effectLst/>
                </p:spPr>
              </p:cxnSp>
              <p:sp>
                <p:nvSpPr>
                  <p:cNvPr id="320" name="직사각형 319"/>
                  <p:cNvSpPr/>
                  <p:nvPr/>
                </p:nvSpPr>
                <p:spPr>
                  <a:xfrm>
                    <a:off x="3066168" y="7262289"/>
                    <a:ext cx="224984" cy="16183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DS</a:t>
                    </a:r>
                    <a:endParaRPr kumimoji="0" lang="ko-KR" alt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321" name="직사각형 320"/>
                  <p:cNvSpPr/>
                  <p:nvPr/>
                </p:nvSpPr>
                <p:spPr>
                  <a:xfrm>
                    <a:off x="3000372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22" name="직사각형 321"/>
                  <p:cNvSpPr/>
                  <p:nvPr/>
                </p:nvSpPr>
                <p:spPr>
                  <a:xfrm>
                    <a:off x="30908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23" name="직사각형 322"/>
                  <p:cNvSpPr/>
                  <p:nvPr/>
                </p:nvSpPr>
                <p:spPr>
                  <a:xfrm>
                    <a:off x="31797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324" name="직사각형 323"/>
                  <p:cNvSpPr/>
                  <p:nvPr/>
                </p:nvSpPr>
                <p:spPr>
                  <a:xfrm>
                    <a:off x="3273424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5" name="그룹 109"/>
              <p:cNvGrpSpPr/>
              <p:nvPr/>
            </p:nvGrpSpPr>
            <p:grpSpPr>
              <a:xfrm>
                <a:off x="5429257" y="2571751"/>
                <a:ext cx="2786081" cy="1946504"/>
                <a:chOff x="1036075" y="2571751"/>
                <a:chExt cx="2786081" cy="1946504"/>
              </a:xfrm>
            </p:grpSpPr>
            <p:sp>
              <p:nvSpPr>
                <p:cNvPr id="256" name="원통 255"/>
                <p:cNvSpPr/>
                <p:nvPr/>
              </p:nvSpPr>
              <p:spPr bwMode="auto">
                <a:xfrm rot="5400000">
                  <a:off x="2350120" y="1989986"/>
                  <a:ext cx="157992" cy="2786081"/>
                </a:xfrm>
                <a:prstGeom prst="can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75000"/>
                      </a:sysClr>
                    </a:gs>
                    <a:gs pos="50000">
                      <a:sysClr val="window" lastClr="FFFFFF">
                        <a:lumMod val="75000"/>
                      </a:sysClr>
                    </a:gs>
                    <a:gs pos="100000">
                      <a:sysClr val="window" lastClr="FFFFFF">
                        <a:lumMod val="75000"/>
                        <a:tint val="23500"/>
                        <a:satMod val="160000"/>
                      </a:sysClr>
                    </a:gs>
                  </a:gsLst>
                  <a:lin ang="2700000" scaled="1"/>
                  <a:tileRect/>
                </a:gradFill>
                <a:ln w="3175" cap="flat" cmpd="sng" algn="ctr">
                  <a:solidFill>
                    <a:srgbClr val="EEECE1">
                      <a:lumMod val="60000"/>
                      <a:lumOff val="4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0" tIns="0" rIns="0" bIns="0" anchor="ctr"/>
                <a:lstStyle/>
                <a:p>
                  <a:pPr marL="0" marR="0" lvl="0" indent="0" algn="ctr" defTabSz="925513" eaLnBrk="1" fontAlgn="auto" latinLnBrk="0" hangingPunct="1">
                    <a:lnSpc>
                      <a:spcPct val="125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  <p:cxnSp>
              <p:nvCxnSpPr>
                <p:cNvPr id="257" name="직선 연결선 256"/>
                <p:cNvCxnSpPr/>
                <p:nvPr/>
              </p:nvCxnSpPr>
              <p:spPr bwMode="auto">
                <a:xfrm rot="16200000" flipH="1">
                  <a:off x="1542152" y="3170259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16" name="그룹 17"/>
                <p:cNvGrpSpPr/>
                <p:nvPr/>
              </p:nvGrpSpPr>
              <p:grpSpPr>
                <a:xfrm>
                  <a:off x="1142978" y="2571751"/>
                  <a:ext cx="1103853" cy="461759"/>
                  <a:chOff x="2977009" y="6660246"/>
                  <a:chExt cx="683664" cy="226730"/>
                </a:xfrm>
              </p:grpSpPr>
              <p:grpSp>
                <p:nvGrpSpPr>
                  <p:cNvPr id="17" name="그룹 172"/>
                  <p:cNvGrpSpPr/>
                  <p:nvPr/>
                </p:nvGrpSpPr>
                <p:grpSpPr>
                  <a:xfrm>
                    <a:off x="2977009" y="6660246"/>
                    <a:ext cx="683664" cy="216662"/>
                    <a:chOff x="4072701" y="4902574"/>
                    <a:chExt cx="341832" cy="312582"/>
                  </a:xfrm>
                </p:grpSpPr>
                <p:sp>
                  <p:nvSpPr>
                    <p:cNvPr id="302" name="직사각형 301"/>
                    <p:cNvSpPr/>
                    <p:nvPr/>
                  </p:nvSpPr>
                  <p:spPr>
                    <a:xfrm>
                      <a:off x="4072701" y="4902574"/>
                      <a:ext cx="341832" cy="312582"/>
                    </a:xfrm>
                    <a:prstGeom prst="rect">
                      <a:avLst/>
                    </a:prstGeom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ln w="9525" cap="flat" cmpd="sng" algn="ctr">
                      <a:noFill/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3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p:txBody>
                </p:sp>
                <p:sp>
                  <p:nvSpPr>
                    <p:cNvPr id="303" name="직사각형 302"/>
                    <p:cNvSpPr/>
                    <p:nvPr/>
                  </p:nvSpPr>
                  <p:spPr>
                    <a:xfrm>
                      <a:off x="4112694" y="4902780"/>
                      <a:ext cx="274115" cy="185323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AionDisk</a:t>
                      </a:r>
                      <a:r>
                        <a:rPr kumimoji="0" lang="en-US" altLang="ko-KR" sz="1100" b="0" i="0" u="none" strike="noStrike" kern="0" cap="none" spc="0" normalizeH="0" baseline="30000" noProof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TM</a:t>
                      </a:r>
                    </a:p>
                  </p:txBody>
                </p:sp>
                <p:cxnSp>
                  <p:nvCxnSpPr>
                    <p:cNvPr id="304" name="직선 연결선 303"/>
                    <p:cNvCxnSpPr/>
                    <p:nvPr/>
                  </p:nvCxnSpPr>
                  <p:spPr>
                    <a:xfrm rot="10800000">
                      <a:off x="4092323" y="5059617"/>
                      <a:ext cx="301624" cy="229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rgbClr val="00CC00"/>
                      </a:solidFill>
                      <a:prstDash val="solid"/>
                    </a:ln>
                    <a:effectLst/>
                  </p:spPr>
                </p:cxnSp>
              </p:grpSp>
              <p:sp>
                <p:nvSpPr>
                  <p:cNvPr id="301" name="직사각형 300"/>
                  <p:cNvSpPr/>
                  <p:nvPr/>
                </p:nvSpPr>
                <p:spPr>
                  <a:xfrm>
                    <a:off x="3065498" y="6750966"/>
                    <a:ext cx="519694" cy="1360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MDS</a:t>
                    </a:r>
                    <a:endPara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</p:grpSp>
            <p:grpSp>
              <p:nvGrpSpPr>
                <p:cNvPr id="18" name="그룹 29"/>
                <p:cNvGrpSpPr/>
                <p:nvPr/>
              </p:nvGrpSpPr>
              <p:grpSpPr>
                <a:xfrm>
                  <a:off x="2411155" y="2571751"/>
                  <a:ext cx="1103853" cy="461759"/>
                  <a:chOff x="2977009" y="6660246"/>
                  <a:chExt cx="683664" cy="226730"/>
                </a:xfrm>
              </p:grpSpPr>
              <p:grpSp>
                <p:nvGrpSpPr>
                  <p:cNvPr id="19" name="그룹 172"/>
                  <p:cNvGrpSpPr/>
                  <p:nvPr/>
                </p:nvGrpSpPr>
                <p:grpSpPr>
                  <a:xfrm>
                    <a:off x="2977009" y="6660246"/>
                    <a:ext cx="683664" cy="216662"/>
                    <a:chOff x="4072701" y="4902574"/>
                    <a:chExt cx="341832" cy="312582"/>
                  </a:xfrm>
                </p:grpSpPr>
                <p:sp>
                  <p:nvSpPr>
                    <p:cNvPr id="297" name="직사각형 296"/>
                    <p:cNvSpPr/>
                    <p:nvPr/>
                  </p:nvSpPr>
                  <p:spPr>
                    <a:xfrm>
                      <a:off x="4072701" y="4902574"/>
                      <a:ext cx="341832" cy="312582"/>
                    </a:xfrm>
                    <a:prstGeom prst="rect">
                      <a:avLst/>
                    </a:prstGeom>
                    <a:solidFill>
                      <a:sysClr val="window" lastClr="FFFFFF">
                        <a:lumMod val="65000"/>
                      </a:sysClr>
                    </a:solidFill>
                    <a:ln w="9525" cap="flat" cmpd="sng" algn="ctr">
                      <a:noFill/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36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p:txBody>
                </p:sp>
                <p:sp>
                  <p:nvSpPr>
                    <p:cNvPr id="298" name="직사각형 297"/>
                    <p:cNvSpPr/>
                    <p:nvPr/>
                  </p:nvSpPr>
                  <p:spPr>
                    <a:xfrm>
                      <a:off x="4112694" y="4902780"/>
                      <a:ext cx="274115" cy="185323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AionDisk</a:t>
                      </a:r>
                      <a:r>
                        <a:rPr kumimoji="0" lang="en-US" altLang="ko-KR" sz="1100" b="0" i="0" u="none" strike="noStrike" kern="0" cap="none" spc="0" normalizeH="0" baseline="30000" noProof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</a:rPr>
                        <a:t>TM</a:t>
                      </a:r>
                    </a:p>
                  </p:txBody>
                </p:sp>
                <p:cxnSp>
                  <p:nvCxnSpPr>
                    <p:cNvPr id="299" name="직선 연결선 298"/>
                    <p:cNvCxnSpPr/>
                    <p:nvPr/>
                  </p:nvCxnSpPr>
                  <p:spPr>
                    <a:xfrm rot="10800000">
                      <a:off x="4092323" y="5059617"/>
                      <a:ext cx="301624" cy="229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rgbClr val="00CC00"/>
                      </a:solidFill>
                      <a:prstDash val="solid"/>
                    </a:ln>
                    <a:effectLst/>
                  </p:spPr>
                </p:cxnSp>
              </p:grpSp>
              <p:sp>
                <p:nvSpPr>
                  <p:cNvPr id="296" name="직사각형 295"/>
                  <p:cNvSpPr/>
                  <p:nvPr/>
                </p:nvSpPr>
                <p:spPr>
                  <a:xfrm>
                    <a:off x="3065498" y="6750966"/>
                    <a:ext cx="519694" cy="1360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MDS</a:t>
                    </a:r>
                    <a:endPara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</p:grpSp>
            <p:cxnSp>
              <p:nvCxnSpPr>
                <p:cNvPr id="260" name="직선 연결선 259"/>
                <p:cNvCxnSpPr/>
                <p:nvPr/>
              </p:nvCxnSpPr>
              <p:spPr bwMode="auto">
                <a:xfrm rot="16200000" flipH="1">
                  <a:off x="2828036" y="3170259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1" name="직선 연결선 260"/>
                <p:cNvCxnSpPr/>
                <p:nvPr/>
              </p:nvCxnSpPr>
              <p:spPr bwMode="auto">
                <a:xfrm rot="16200000" flipH="1">
                  <a:off x="1346009" y="3583772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2" name="직선 연결선 261"/>
                <p:cNvCxnSpPr/>
                <p:nvPr/>
              </p:nvCxnSpPr>
              <p:spPr bwMode="auto">
                <a:xfrm rot="16200000" flipH="1">
                  <a:off x="2024877" y="3583772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3" name="직선 연결선 262"/>
                <p:cNvCxnSpPr/>
                <p:nvPr/>
              </p:nvCxnSpPr>
              <p:spPr bwMode="auto">
                <a:xfrm rot="16200000" flipH="1">
                  <a:off x="3256665" y="3583772"/>
                  <a:ext cx="275955" cy="2224"/>
                </a:xfrm>
                <a:prstGeom prst="line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20" name="그룹 51"/>
                <p:cNvGrpSpPr/>
                <p:nvPr/>
              </p:nvGrpSpPr>
              <p:grpSpPr>
                <a:xfrm>
                  <a:off x="1134129" y="3713941"/>
                  <a:ext cx="697050" cy="804135"/>
                  <a:chOff x="2949549" y="7155088"/>
                  <a:chExt cx="454610" cy="528524"/>
                </a:xfrm>
              </p:grpSpPr>
              <p:sp>
                <p:nvSpPr>
                  <p:cNvPr id="287" name="직사각형 286"/>
                  <p:cNvSpPr/>
                  <p:nvPr/>
                </p:nvSpPr>
                <p:spPr>
                  <a:xfrm>
                    <a:off x="2978076" y="7156913"/>
                    <a:ext cx="393774" cy="526699"/>
                  </a:xfrm>
                  <a:prstGeom prst="rect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88" name="직사각형 287"/>
                  <p:cNvSpPr/>
                  <p:nvPr/>
                </p:nvSpPr>
                <p:spPr>
                  <a:xfrm>
                    <a:off x="2949549" y="7155088"/>
                    <a:ext cx="454610" cy="1517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900" b="0" i="0" u="none" strike="noStrike" kern="0" cap="none" spc="-5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AionDisk</a:t>
                    </a:r>
                    <a:r>
                      <a:rPr kumimoji="0" lang="en-US" altLang="ko-KR" sz="900" b="0" i="0" u="none" strike="noStrike" kern="0" cap="none" spc="-50" normalizeH="0" baseline="3000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TM</a:t>
                    </a:r>
                    <a:endParaRPr kumimoji="0" lang="en-US" altLang="ko-KR" sz="10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289" name="직선 연결선 288"/>
                  <p:cNvCxnSpPr/>
                  <p:nvPr/>
                </p:nvCxnSpPr>
                <p:spPr>
                  <a:xfrm rot="10800000">
                    <a:off x="3006574" y="7286644"/>
                    <a:ext cx="324000" cy="1588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00CC00"/>
                    </a:solidFill>
                    <a:prstDash val="solid"/>
                  </a:ln>
                  <a:effectLst/>
                </p:spPr>
              </p:cxnSp>
              <p:sp>
                <p:nvSpPr>
                  <p:cNvPr id="290" name="직사각형 289"/>
                  <p:cNvSpPr/>
                  <p:nvPr/>
                </p:nvSpPr>
                <p:spPr>
                  <a:xfrm>
                    <a:off x="3066168" y="7262289"/>
                    <a:ext cx="224984" cy="16183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DS</a:t>
                    </a:r>
                    <a:endParaRPr kumimoji="0" lang="ko-KR" alt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91" name="직사각형 290"/>
                  <p:cNvSpPr/>
                  <p:nvPr/>
                </p:nvSpPr>
                <p:spPr>
                  <a:xfrm>
                    <a:off x="3000372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92" name="직사각형 291"/>
                  <p:cNvSpPr/>
                  <p:nvPr/>
                </p:nvSpPr>
                <p:spPr>
                  <a:xfrm>
                    <a:off x="30908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93" name="직사각형 292"/>
                  <p:cNvSpPr/>
                  <p:nvPr/>
                </p:nvSpPr>
                <p:spPr>
                  <a:xfrm>
                    <a:off x="31797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94" name="직사각형 293"/>
                  <p:cNvSpPr/>
                  <p:nvPr/>
                </p:nvSpPr>
                <p:spPr>
                  <a:xfrm>
                    <a:off x="3273424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  <p:grpSp>
              <p:nvGrpSpPr>
                <p:cNvPr id="21" name="그룹 87"/>
                <p:cNvGrpSpPr/>
                <p:nvPr/>
              </p:nvGrpSpPr>
              <p:grpSpPr>
                <a:xfrm>
                  <a:off x="1813010" y="3714120"/>
                  <a:ext cx="697050" cy="804135"/>
                  <a:chOff x="2949549" y="7155088"/>
                  <a:chExt cx="454610" cy="528524"/>
                </a:xfrm>
              </p:grpSpPr>
              <p:sp>
                <p:nvSpPr>
                  <p:cNvPr id="279" name="직사각형 278"/>
                  <p:cNvSpPr/>
                  <p:nvPr/>
                </p:nvSpPr>
                <p:spPr>
                  <a:xfrm>
                    <a:off x="2978076" y="7156913"/>
                    <a:ext cx="393774" cy="526699"/>
                  </a:xfrm>
                  <a:prstGeom prst="rect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80" name="직사각형 279"/>
                  <p:cNvSpPr/>
                  <p:nvPr/>
                </p:nvSpPr>
                <p:spPr>
                  <a:xfrm>
                    <a:off x="2949549" y="7155088"/>
                    <a:ext cx="454610" cy="1517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900" b="0" i="0" u="none" strike="noStrike" kern="0" cap="none" spc="-5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AionDisk</a:t>
                    </a:r>
                    <a:r>
                      <a:rPr kumimoji="0" lang="en-US" altLang="ko-KR" sz="900" b="0" i="0" u="none" strike="noStrike" kern="0" cap="none" spc="-50" normalizeH="0" baseline="3000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TM</a:t>
                    </a:r>
                    <a:endParaRPr kumimoji="0" lang="en-US" altLang="ko-KR" sz="10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281" name="직선 연결선 280"/>
                  <p:cNvCxnSpPr/>
                  <p:nvPr/>
                </p:nvCxnSpPr>
                <p:spPr>
                  <a:xfrm rot="10800000">
                    <a:off x="3006574" y="7286644"/>
                    <a:ext cx="324000" cy="1588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00CC00"/>
                    </a:solidFill>
                    <a:prstDash val="solid"/>
                  </a:ln>
                  <a:effectLst/>
                </p:spPr>
              </p:cxnSp>
              <p:sp>
                <p:nvSpPr>
                  <p:cNvPr id="282" name="직사각형 281"/>
                  <p:cNvSpPr/>
                  <p:nvPr/>
                </p:nvSpPr>
                <p:spPr>
                  <a:xfrm>
                    <a:off x="3066168" y="7262289"/>
                    <a:ext cx="224984" cy="16183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DS</a:t>
                    </a:r>
                    <a:endParaRPr kumimoji="0" lang="ko-KR" alt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83" name="직사각형 282"/>
                  <p:cNvSpPr/>
                  <p:nvPr/>
                </p:nvSpPr>
                <p:spPr>
                  <a:xfrm>
                    <a:off x="3000372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84" name="직사각형 283"/>
                  <p:cNvSpPr/>
                  <p:nvPr/>
                </p:nvSpPr>
                <p:spPr>
                  <a:xfrm>
                    <a:off x="30908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85" name="직사각형 284"/>
                  <p:cNvSpPr/>
                  <p:nvPr/>
                </p:nvSpPr>
                <p:spPr>
                  <a:xfrm>
                    <a:off x="31797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86" name="직사각형 285"/>
                  <p:cNvSpPr/>
                  <p:nvPr/>
                </p:nvSpPr>
                <p:spPr>
                  <a:xfrm>
                    <a:off x="3273424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  <p:grpSp>
              <p:nvGrpSpPr>
                <p:cNvPr id="22" name="그룹 137"/>
                <p:cNvGrpSpPr/>
                <p:nvPr/>
              </p:nvGrpSpPr>
              <p:grpSpPr>
                <a:xfrm>
                  <a:off x="2679564" y="4089848"/>
                  <a:ext cx="183537" cy="50164"/>
                  <a:chOff x="6523359" y="3743713"/>
                  <a:chExt cx="183537" cy="50164"/>
                </a:xfrm>
              </p:grpSpPr>
              <p:sp>
                <p:nvSpPr>
                  <p:cNvPr id="276" name="타원 275"/>
                  <p:cNvSpPr/>
                  <p:nvPr/>
                </p:nvSpPr>
                <p:spPr>
                  <a:xfrm>
                    <a:off x="6523359" y="3748158"/>
                    <a:ext cx="48906" cy="45719"/>
                  </a:xfrm>
                  <a:prstGeom prst="ellipse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77" name="타원 276"/>
                  <p:cNvSpPr/>
                  <p:nvPr/>
                </p:nvSpPr>
                <p:spPr>
                  <a:xfrm>
                    <a:off x="6588140" y="3748158"/>
                    <a:ext cx="48906" cy="45719"/>
                  </a:xfrm>
                  <a:prstGeom prst="ellipse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78" name="타원 277"/>
                  <p:cNvSpPr/>
                  <p:nvPr/>
                </p:nvSpPr>
                <p:spPr>
                  <a:xfrm>
                    <a:off x="6657990" y="3743713"/>
                    <a:ext cx="48906" cy="45719"/>
                  </a:xfrm>
                  <a:prstGeom prst="ellipse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  <p:grpSp>
              <p:nvGrpSpPr>
                <p:cNvPr id="23" name="그룹 100"/>
                <p:cNvGrpSpPr/>
                <p:nvPr/>
              </p:nvGrpSpPr>
              <p:grpSpPr>
                <a:xfrm>
                  <a:off x="3045212" y="3713706"/>
                  <a:ext cx="697050" cy="804135"/>
                  <a:chOff x="2949549" y="7155088"/>
                  <a:chExt cx="454610" cy="528524"/>
                </a:xfrm>
              </p:grpSpPr>
              <p:sp>
                <p:nvSpPr>
                  <p:cNvPr id="268" name="직사각형 267"/>
                  <p:cNvSpPr/>
                  <p:nvPr/>
                </p:nvSpPr>
                <p:spPr>
                  <a:xfrm>
                    <a:off x="2978076" y="7156913"/>
                    <a:ext cx="393774" cy="526699"/>
                  </a:xfrm>
                  <a:prstGeom prst="rect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69" name="직사각형 268"/>
                  <p:cNvSpPr/>
                  <p:nvPr/>
                </p:nvSpPr>
                <p:spPr>
                  <a:xfrm>
                    <a:off x="2949549" y="7155088"/>
                    <a:ext cx="454610" cy="15171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900" b="0" i="0" u="none" strike="noStrike" kern="0" cap="none" spc="-5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AionDisk</a:t>
                    </a:r>
                    <a:r>
                      <a:rPr kumimoji="0" lang="en-US" altLang="ko-KR" sz="900" b="0" i="0" u="none" strike="noStrike" kern="0" cap="none" spc="-50" normalizeH="0" baseline="3000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TM</a:t>
                    </a:r>
                    <a:endParaRPr kumimoji="0" lang="en-US" altLang="ko-KR" sz="10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cxnSp>
                <p:nvCxnSpPr>
                  <p:cNvPr id="270" name="직선 연결선 269"/>
                  <p:cNvCxnSpPr/>
                  <p:nvPr/>
                </p:nvCxnSpPr>
                <p:spPr>
                  <a:xfrm rot="10800000">
                    <a:off x="3006574" y="7286644"/>
                    <a:ext cx="324000" cy="1588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00CC00"/>
                    </a:solidFill>
                    <a:prstDash val="solid"/>
                  </a:ln>
                  <a:effectLst/>
                </p:spPr>
              </p:cxnSp>
              <p:sp>
                <p:nvSpPr>
                  <p:cNvPr id="271" name="직사각형 270"/>
                  <p:cNvSpPr/>
                  <p:nvPr/>
                </p:nvSpPr>
                <p:spPr>
                  <a:xfrm>
                    <a:off x="3066168" y="7262289"/>
                    <a:ext cx="224984" cy="16183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0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+mj-ea"/>
                        <a:ea typeface="+mj-ea"/>
                      </a:rPr>
                      <a:t>DS</a:t>
                    </a:r>
                    <a:endParaRPr kumimoji="0" lang="ko-KR" alt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</a:endParaRPr>
                  </a:p>
                </p:txBody>
              </p:sp>
              <p:sp>
                <p:nvSpPr>
                  <p:cNvPr id="272" name="직사각형 271"/>
                  <p:cNvSpPr/>
                  <p:nvPr/>
                </p:nvSpPr>
                <p:spPr>
                  <a:xfrm>
                    <a:off x="3000372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73" name="직사각형 272"/>
                  <p:cNvSpPr/>
                  <p:nvPr/>
                </p:nvSpPr>
                <p:spPr>
                  <a:xfrm>
                    <a:off x="30908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74" name="직사각형 273"/>
                  <p:cNvSpPr/>
                  <p:nvPr/>
                </p:nvSpPr>
                <p:spPr>
                  <a:xfrm>
                    <a:off x="3179760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75" name="직사각형 274"/>
                  <p:cNvSpPr/>
                  <p:nvPr/>
                </p:nvSpPr>
                <p:spPr>
                  <a:xfrm>
                    <a:off x="3273424" y="7435870"/>
                    <a:ext cx="71438" cy="214314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ysClr val="window" lastClr="FFFFFF">
                        <a:lumMod val="50000"/>
                      </a:sys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2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4" name="그룹 112"/>
              <p:cNvGrpSpPr/>
              <p:nvPr/>
            </p:nvGrpSpPr>
            <p:grpSpPr>
              <a:xfrm>
                <a:off x="3724269" y="2981322"/>
                <a:ext cx="1571636" cy="1000132"/>
                <a:chOff x="3795707" y="3481388"/>
                <a:chExt cx="1571636" cy="1000132"/>
              </a:xfrm>
            </p:grpSpPr>
            <p:grpSp>
              <p:nvGrpSpPr>
                <p:cNvPr id="25" name="그룹 205"/>
                <p:cNvGrpSpPr/>
                <p:nvPr/>
              </p:nvGrpSpPr>
              <p:grpSpPr>
                <a:xfrm>
                  <a:off x="3795707" y="3481388"/>
                  <a:ext cx="1571636" cy="1000132"/>
                  <a:chOff x="3714744" y="3571876"/>
                  <a:chExt cx="1694098" cy="928694"/>
                </a:xfrm>
              </p:grpSpPr>
              <p:sp>
                <p:nvSpPr>
                  <p:cNvPr id="254" name="굽은 화살표 253"/>
                  <p:cNvSpPr/>
                  <p:nvPr/>
                </p:nvSpPr>
                <p:spPr>
                  <a:xfrm>
                    <a:off x="3980083" y="3571876"/>
                    <a:ext cx="1428759" cy="642942"/>
                  </a:xfrm>
                  <a:prstGeom prst="bentArrow">
                    <a:avLst/>
                  </a:prstGeom>
                  <a:solidFill>
                    <a:srgbClr val="0FDF3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  <p:sp>
                <p:nvSpPr>
                  <p:cNvPr id="255" name="굽은 화살표 254"/>
                  <p:cNvSpPr/>
                  <p:nvPr/>
                </p:nvSpPr>
                <p:spPr>
                  <a:xfrm rot="10800000">
                    <a:off x="3714744" y="3857628"/>
                    <a:ext cx="1428760" cy="642942"/>
                  </a:xfrm>
                  <a:prstGeom prst="bentArrow">
                    <a:avLst/>
                  </a:prstGeom>
                  <a:solidFill>
                    <a:srgbClr val="00B05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4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+mj-ea"/>
                      <a:ea typeface="+mj-ea"/>
                      <a:cs typeface="+mn-cs"/>
                    </a:endParaRPr>
                  </a:p>
                </p:txBody>
              </p:sp>
            </p:grpSp>
            <p:sp>
              <p:nvSpPr>
                <p:cNvPr id="253" name="직사각형 252"/>
                <p:cNvSpPr/>
                <p:nvPr/>
              </p:nvSpPr>
              <p:spPr>
                <a:xfrm>
                  <a:off x="4117631" y="3805240"/>
                  <a:ext cx="90601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j-ea"/>
                      <a:ea typeface="+mj-ea"/>
                    </a:rPr>
                    <a:t>AionDisk</a:t>
                  </a:r>
                  <a:r>
                    <a:rPr kumimoji="0" lang="en-US" altLang="ko-KR" sz="900" b="1" i="0" u="none" strike="noStrike" kern="0" cap="none" spc="0" normalizeH="0" baseline="3000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j-ea"/>
                      <a:ea typeface="+mj-ea"/>
                    </a:rPr>
                    <a:t>TM</a:t>
                  </a:r>
                  <a:r>
                    <a:rPr kumimoji="0" lang="en-US" altLang="ko-K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j-ea"/>
                      <a:ea typeface="+mj-ea"/>
                    </a:rPr>
                    <a:t> 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9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+mj-ea"/>
                      <a:ea typeface="+mj-ea"/>
                    </a:rPr>
                    <a:t>Remote Sync</a:t>
                  </a:r>
                  <a:endParaRPr kumimoji="0" lang="ko-KR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j-ea"/>
                    <a:ea typeface="+mj-ea"/>
                  </a:endParaRPr>
                </a:p>
              </p:txBody>
            </p:sp>
          </p:grpSp>
        </p:grpSp>
        <p:pic>
          <p:nvPicPr>
            <p:cNvPr id="236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5800009" y="5143512"/>
              <a:ext cx="544291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7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1214414" y="5143512"/>
              <a:ext cx="544291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8" name="Picture 1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28794" y="5214950"/>
              <a:ext cx="721568" cy="571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9" name="Picture 1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28769" y="5214950"/>
              <a:ext cx="721568" cy="571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0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6514389" y="5143512"/>
              <a:ext cx="544291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241" name="직선 연결선 240"/>
            <p:cNvCxnSpPr/>
            <p:nvPr/>
          </p:nvCxnSpPr>
          <p:spPr>
            <a:xfrm rot="16200000" flipH="1">
              <a:off x="5357818" y="4643446"/>
              <a:ext cx="714380" cy="428628"/>
            </a:xfrm>
            <a:prstGeom prst="line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242" name="직선 연결선 241"/>
            <p:cNvCxnSpPr/>
            <p:nvPr/>
          </p:nvCxnSpPr>
          <p:spPr>
            <a:xfrm rot="5400000">
              <a:off x="7679553" y="4679165"/>
              <a:ext cx="714380" cy="357190"/>
            </a:xfrm>
            <a:prstGeom prst="line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243" name="직선 연결선 242"/>
            <p:cNvCxnSpPr/>
            <p:nvPr/>
          </p:nvCxnSpPr>
          <p:spPr>
            <a:xfrm rot="16200000" flipH="1">
              <a:off x="785786" y="4643446"/>
              <a:ext cx="714380" cy="428628"/>
            </a:xfrm>
            <a:prstGeom prst="line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244" name="직선 연결선 243"/>
            <p:cNvCxnSpPr/>
            <p:nvPr/>
          </p:nvCxnSpPr>
          <p:spPr>
            <a:xfrm rot="5400000">
              <a:off x="3107521" y="4679165"/>
              <a:ext cx="714380" cy="357190"/>
            </a:xfrm>
            <a:prstGeom prst="line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pic>
          <p:nvPicPr>
            <p:cNvPr id="245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2857488" y="5143512"/>
              <a:ext cx="544291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54" name="왼쪽/오른쪽 화살표 353"/>
          <p:cNvSpPr/>
          <p:nvPr/>
        </p:nvSpPr>
        <p:spPr>
          <a:xfrm>
            <a:off x="2214546" y="4643446"/>
            <a:ext cx="4857784" cy="428628"/>
          </a:xfrm>
          <a:prstGeom prst="leftRightArrow">
            <a:avLst/>
          </a:prstGeom>
          <a:solidFill>
            <a:srgbClr val="B0FAB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원격지로 서비스 이동 및 데이터 공유 가능</a:t>
            </a:r>
          </a:p>
        </p:txBody>
      </p:sp>
      <p:sp>
        <p:nvSpPr>
          <p:cNvPr id="355" name="TextBox 354"/>
          <p:cNvSpPr txBox="1"/>
          <p:nvPr/>
        </p:nvSpPr>
        <p:spPr>
          <a:xfrm>
            <a:off x="1428728" y="5857892"/>
            <a:ext cx="18517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+mj-ea"/>
                <a:ea typeface="+mj-ea"/>
              </a:rPr>
              <a:t>Application Server Group 1</a:t>
            </a:r>
            <a:endParaRPr kumimoji="0" lang="ko-KR" altLang="en-US" sz="10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56" name="TextBox 355"/>
          <p:cNvSpPr txBox="1"/>
          <p:nvPr/>
        </p:nvSpPr>
        <p:spPr>
          <a:xfrm>
            <a:off x="6000760" y="5857892"/>
            <a:ext cx="18517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+mj-ea"/>
                <a:ea typeface="+mj-ea"/>
              </a:rPr>
              <a:t>Application Server Group 2</a:t>
            </a:r>
          </a:p>
        </p:txBody>
      </p:sp>
      <p:sp>
        <p:nvSpPr>
          <p:cNvPr id="357" name="왼쪽/오른쪽 화살표 356"/>
          <p:cNvSpPr/>
          <p:nvPr/>
        </p:nvSpPr>
        <p:spPr>
          <a:xfrm>
            <a:off x="2202971" y="1571612"/>
            <a:ext cx="4857784" cy="428628"/>
          </a:xfrm>
          <a:prstGeom prst="leftRightArrow">
            <a:avLst/>
          </a:prstGeom>
          <a:solidFill>
            <a:srgbClr val="B0FAB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원격지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Active-Standby </a:t>
            </a:r>
            <a:r>
              <a: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구성 가능</a:t>
            </a:r>
          </a:p>
        </p:txBody>
      </p:sp>
    </p:spTree>
    <p:extLst>
      <p:ext uri="{BB962C8B-B14F-4D97-AF65-F5344CB8AC3E}">
        <p14:creationId xmlns:p14="http://schemas.microsoft.com/office/powerpoint/2010/main" val="2317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>
                <a:latin typeface="Trebuchet MS" pitchFamily="34" charset="0"/>
              </a:rPr>
              <a:t>Data Encryption for Security</a:t>
            </a:r>
            <a:endParaRPr lang="ko-KR" altLang="en-US" dirty="0">
              <a:latin typeface="Trebuchet MS" pitchFamily="34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/>
              <a:pPr/>
              <a:t>27</a:t>
            </a:fld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642137" y="1375112"/>
            <a:ext cx="8229600" cy="4845410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효율적인 암호화 기법을 도입하여 </a:t>
            </a:r>
            <a:r>
              <a:rPr lang="ko-KR" altLang="en-US" dirty="0" err="1"/>
              <a:t>비암호화시</a:t>
            </a:r>
            <a:r>
              <a:rPr lang="ko-KR" altLang="en-US" dirty="0"/>
              <a:t> </a:t>
            </a:r>
            <a:r>
              <a:rPr lang="en-US" altLang="ko-KR" dirty="0"/>
              <a:t>I/O </a:t>
            </a:r>
            <a:r>
              <a:rPr lang="ko-KR" altLang="en-US" dirty="0"/>
              <a:t>성능과 근소한 차의 </a:t>
            </a:r>
            <a:r>
              <a:rPr lang="en-US" altLang="ko-KR" dirty="0"/>
              <a:t>I/O</a:t>
            </a:r>
            <a:r>
              <a:rPr lang="ko-KR" altLang="en-US" dirty="0"/>
              <a:t>성능 지원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데이터</a:t>
            </a:r>
            <a:r>
              <a:rPr lang="en-US" altLang="ko-KR" dirty="0"/>
              <a:t>(CHUNK) </a:t>
            </a:r>
            <a:r>
              <a:rPr lang="ko-KR" altLang="en-US" dirty="0"/>
              <a:t>자체를 암호화하여 최악의 상황에서도 데이터의 보호 가능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ko-KR" dirty="0"/>
              <a:t>AES-NI 128bit / 256bit </a:t>
            </a:r>
            <a:r>
              <a:rPr lang="ko-KR" altLang="en-US" dirty="0"/>
              <a:t>암호화 방식으로 선택 가능</a:t>
            </a:r>
          </a:p>
          <a:p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1333600" y="2888910"/>
            <a:ext cx="6609492" cy="3162952"/>
            <a:chOff x="1266642" y="2459432"/>
            <a:chExt cx="6901322" cy="3388918"/>
          </a:xfrm>
        </p:grpSpPr>
        <p:sp>
          <p:nvSpPr>
            <p:cNvPr id="35" name="TextBox 34"/>
            <p:cNvSpPr txBox="1"/>
            <p:nvPr/>
          </p:nvSpPr>
          <p:spPr>
            <a:xfrm>
              <a:off x="3909843" y="3149450"/>
              <a:ext cx="8980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MDS Active</a:t>
              </a:r>
              <a:endPara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197256" y="3149450"/>
              <a:ext cx="10198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MDS Standby</a:t>
              </a:r>
              <a:endParaRPr kumimoji="0" lang="ko-KR" alt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grpSp>
          <p:nvGrpSpPr>
            <p:cNvPr id="37" name="그룹 109"/>
            <p:cNvGrpSpPr/>
            <p:nvPr/>
          </p:nvGrpSpPr>
          <p:grpSpPr>
            <a:xfrm>
              <a:off x="1386016" y="2734823"/>
              <a:ext cx="4713298" cy="1946511"/>
              <a:chOff x="-891142" y="2571744"/>
              <a:chExt cx="4713298" cy="1946511"/>
            </a:xfrm>
          </p:grpSpPr>
          <p:sp>
            <p:nvSpPr>
              <p:cNvPr id="93" name="원통 92"/>
              <p:cNvSpPr/>
              <p:nvPr/>
            </p:nvSpPr>
            <p:spPr bwMode="auto">
              <a:xfrm rot="5400000">
                <a:off x="1394069" y="1018820"/>
                <a:ext cx="142875" cy="4713298"/>
              </a:xfrm>
              <a:prstGeom prst="can">
                <a:avLst/>
              </a:prstGeom>
              <a:gradFill flip="none" rotWithShape="1">
                <a:gsLst>
                  <a:gs pos="0">
                    <a:sysClr val="window" lastClr="FFFFFF">
                      <a:lumMod val="75000"/>
                    </a:sysClr>
                  </a:gs>
                  <a:gs pos="50000">
                    <a:sysClr val="window" lastClr="FFFFFF">
                      <a:lumMod val="75000"/>
                    </a:sysClr>
                  </a:gs>
                  <a:gs pos="100000">
                    <a:sysClr val="window" lastClr="FFFFFF">
                      <a:lumMod val="75000"/>
                      <a:tint val="23500"/>
                      <a:satMod val="160000"/>
                    </a:sysClr>
                  </a:gs>
                </a:gsLst>
                <a:lin ang="2700000" scaled="1"/>
                <a:tileRect/>
              </a:gradFill>
              <a:ln w="3175" cap="flat" cmpd="sng" algn="ctr">
                <a:solidFill>
                  <a:srgbClr val="EEECE1">
                    <a:lumMod val="60000"/>
                    <a:lumOff val="4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 anchor="ctr"/>
              <a:lstStyle/>
              <a:p>
                <a:pPr marL="0" marR="0" lvl="0" indent="0" algn="ctr" defTabSz="925513" eaLnBrk="1" fontAlgn="auto" latinLnBrk="0" hangingPunct="1">
                  <a:lnSpc>
                    <a:spcPct val="125000"/>
                  </a:lnSpc>
                  <a:spcBef>
                    <a:spcPct val="4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</a:endParaRPr>
              </a:p>
            </p:txBody>
          </p:sp>
          <p:cxnSp>
            <p:nvCxnSpPr>
              <p:cNvPr id="94" name="직선 연결선 93"/>
              <p:cNvCxnSpPr/>
              <p:nvPr/>
            </p:nvCxnSpPr>
            <p:spPr bwMode="auto">
              <a:xfrm rot="16200000" flipH="1">
                <a:off x="1542152" y="3170259"/>
                <a:ext cx="275955" cy="2224"/>
              </a:xfrm>
              <a:prstGeom prst="line">
                <a:avLst/>
              </a:prstGeom>
              <a:solidFill>
                <a:srgbClr val="FFFFFF"/>
              </a:solidFill>
              <a:ln w="381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95" name="그룹 17"/>
              <p:cNvGrpSpPr/>
              <p:nvPr/>
            </p:nvGrpSpPr>
            <p:grpSpPr>
              <a:xfrm>
                <a:off x="1142978" y="2571751"/>
                <a:ext cx="1103853" cy="461759"/>
                <a:chOff x="2977009" y="6660246"/>
                <a:chExt cx="683664" cy="226730"/>
              </a:xfrm>
            </p:grpSpPr>
            <p:grpSp>
              <p:nvGrpSpPr>
                <p:cNvPr id="137" name="그룹 172"/>
                <p:cNvGrpSpPr/>
                <p:nvPr/>
              </p:nvGrpSpPr>
              <p:grpSpPr>
                <a:xfrm>
                  <a:off x="2977009" y="6660246"/>
                  <a:ext cx="683664" cy="216662"/>
                  <a:chOff x="4072701" y="4902574"/>
                  <a:chExt cx="341832" cy="312582"/>
                </a:xfrm>
              </p:grpSpPr>
              <p:sp>
                <p:nvSpPr>
                  <p:cNvPr id="139" name="직사각형 138"/>
                  <p:cNvSpPr/>
                  <p:nvPr/>
                </p:nvSpPr>
                <p:spPr>
                  <a:xfrm>
                    <a:off x="4072701" y="4902574"/>
                    <a:ext cx="341832" cy="312582"/>
                  </a:xfrm>
                  <a:prstGeom prst="rect">
                    <a:avLst/>
                  </a:prstGeom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3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/>
                      <a:cs typeface="+mn-cs"/>
                    </a:endParaRPr>
                  </a:p>
                </p:txBody>
              </p:sp>
              <p:sp>
                <p:nvSpPr>
                  <p:cNvPr id="140" name="직사각형 139"/>
                  <p:cNvSpPr/>
                  <p:nvPr/>
                </p:nvSpPr>
                <p:spPr>
                  <a:xfrm>
                    <a:off x="4118823" y="4902780"/>
                    <a:ext cx="261857" cy="19856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100" b="0" i="0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rPr>
                      <a:t>AionDisk</a:t>
                    </a:r>
                    <a:r>
                      <a:rPr kumimoji="0" lang="en-US" altLang="ko-KR" sz="1100" b="0" i="0" u="none" strike="noStrike" kern="0" cap="none" spc="0" normalizeH="0" baseline="30000" noProof="0" dirty="0" err="1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rPr>
                      <a:t>TM</a:t>
                    </a:r>
                    <a:endParaRPr kumimoji="0" lang="en-US" altLang="ko-KR" sz="1100" b="0" i="0" u="none" strike="noStrike" kern="0" cap="none" spc="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endParaRPr>
                  </a:p>
                </p:txBody>
              </p:sp>
              <p:cxnSp>
                <p:nvCxnSpPr>
                  <p:cNvPr id="141" name="직선 연결선 140"/>
                  <p:cNvCxnSpPr/>
                  <p:nvPr/>
                </p:nvCxnSpPr>
                <p:spPr>
                  <a:xfrm rot="10800000">
                    <a:off x="4092323" y="5059617"/>
                    <a:ext cx="301624" cy="2291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00CC00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직사각형 19"/>
                <p:cNvSpPr/>
                <p:nvPr/>
              </p:nvSpPr>
              <p:spPr>
                <a:xfrm>
                  <a:off x="3065498" y="6750966"/>
                  <a:ext cx="519694" cy="1360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MDS</a:t>
                  </a:r>
                  <a:endParaRPr kumimoji="0" lang="ko-KR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96" name="그룹 29"/>
              <p:cNvGrpSpPr/>
              <p:nvPr/>
            </p:nvGrpSpPr>
            <p:grpSpPr>
              <a:xfrm>
                <a:off x="2268277" y="2571744"/>
                <a:ext cx="1429223" cy="533087"/>
                <a:chOff x="2888519" y="6660242"/>
                <a:chExt cx="885180" cy="261753"/>
              </a:xfrm>
            </p:grpSpPr>
            <p:grpSp>
              <p:nvGrpSpPr>
                <p:cNvPr id="132" name="그룹 172"/>
                <p:cNvGrpSpPr/>
                <p:nvPr/>
              </p:nvGrpSpPr>
              <p:grpSpPr>
                <a:xfrm>
                  <a:off x="2888519" y="6660242"/>
                  <a:ext cx="885180" cy="261753"/>
                  <a:chOff x="4028456" y="4902574"/>
                  <a:chExt cx="442590" cy="377636"/>
                </a:xfrm>
              </p:grpSpPr>
              <p:sp>
                <p:nvSpPr>
                  <p:cNvPr id="134" name="직사각형 32"/>
                  <p:cNvSpPr/>
                  <p:nvPr/>
                </p:nvSpPr>
                <p:spPr>
                  <a:xfrm>
                    <a:off x="4072701" y="4902574"/>
                    <a:ext cx="341832" cy="312582"/>
                  </a:xfrm>
                  <a:prstGeom prst="rect">
                    <a:avLst/>
                  </a:prstGeom>
                  <a:solidFill>
                    <a:sysClr val="window" lastClr="FFFFFF">
                      <a:lumMod val="65000"/>
                    </a:sysClr>
                  </a:solidFill>
                  <a:ln w="9525" cap="flat" cmpd="sng" algn="ctr">
                    <a:noFill/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3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/>
                      <a:cs typeface="+mn-cs"/>
                    </a:endParaRPr>
                  </a:p>
                </p:txBody>
              </p:sp>
              <p:sp>
                <p:nvSpPr>
                  <p:cNvPr id="135" name="직사각형 33"/>
                  <p:cNvSpPr/>
                  <p:nvPr/>
                </p:nvSpPr>
                <p:spPr>
                  <a:xfrm>
                    <a:off x="4028456" y="4902780"/>
                    <a:ext cx="442590" cy="377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ko-KR" sz="11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rPr>
                      <a:t>AionDisk</a:t>
                    </a:r>
                    <a:r>
                      <a:rPr kumimoji="0" lang="en-US" altLang="ko-KR" sz="1100" b="0" i="0" u="none" strike="noStrike" kern="0" cap="none" spc="0" normalizeH="0" baseline="3000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</a:rPr>
                      <a:t>TM</a:t>
                    </a:r>
                  </a:p>
                </p:txBody>
              </p:sp>
              <p:cxnSp>
                <p:nvCxnSpPr>
                  <p:cNvPr id="136" name="직선 연결선 34"/>
                  <p:cNvCxnSpPr/>
                  <p:nvPr/>
                </p:nvCxnSpPr>
                <p:spPr>
                  <a:xfrm rot="10800000">
                    <a:off x="4092323" y="5059617"/>
                    <a:ext cx="301624" cy="2291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00CC00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3" name="직사각형 31"/>
                <p:cNvSpPr/>
                <p:nvPr/>
              </p:nvSpPr>
              <p:spPr>
                <a:xfrm>
                  <a:off x="3065498" y="6750966"/>
                  <a:ext cx="519694" cy="1360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MDS</a:t>
                  </a:r>
                  <a:endParaRPr kumimoji="0" lang="ko-KR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endParaRPr>
                </a:p>
              </p:txBody>
            </p:sp>
          </p:grpSp>
          <p:cxnSp>
            <p:nvCxnSpPr>
              <p:cNvPr id="97" name="직선 연결선 96"/>
              <p:cNvCxnSpPr/>
              <p:nvPr/>
            </p:nvCxnSpPr>
            <p:spPr bwMode="auto">
              <a:xfrm rot="16200000" flipH="1">
                <a:off x="2828036" y="3170259"/>
                <a:ext cx="275955" cy="2224"/>
              </a:xfrm>
              <a:prstGeom prst="line">
                <a:avLst/>
              </a:prstGeom>
              <a:solidFill>
                <a:srgbClr val="FFFFFF"/>
              </a:solidFill>
              <a:ln w="381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직선 연결선 97"/>
              <p:cNvCxnSpPr/>
              <p:nvPr/>
            </p:nvCxnSpPr>
            <p:spPr bwMode="auto">
              <a:xfrm rot="16200000" flipH="1">
                <a:off x="1346009" y="3583772"/>
                <a:ext cx="275955" cy="2224"/>
              </a:xfrm>
              <a:prstGeom prst="line">
                <a:avLst/>
              </a:prstGeom>
              <a:solidFill>
                <a:srgbClr val="FFFFFF"/>
              </a:solidFill>
              <a:ln w="381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직선 연결선 98"/>
              <p:cNvCxnSpPr/>
              <p:nvPr/>
            </p:nvCxnSpPr>
            <p:spPr bwMode="auto">
              <a:xfrm rot="16200000" flipH="1">
                <a:off x="2024877" y="3583772"/>
                <a:ext cx="275955" cy="2224"/>
              </a:xfrm>
              <a:prstGeom prst="line">
                <a:avLst/>
              </a:prstGeom>
              <a:solidFill>
                <a:srgbClr val="FFFFFF"/>
              </a:solidFill>
              <a:ln w="381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직선 연결선 99"/>
              <p:cNvCxnSpPr/>
              <p:nvPr/>
            </p:nvCxnSpPr>
            <p:spPr bwMode="auto">
              <a:xfrm rot="16200000" flipH="1">
                <a:off x="3256665" y="3583772"/>
                <a:ext cx="275955" cy="2224"/>
              </a:xfrm>
              <a:prstGeom prst="line">
                <a:avLst/>
              </a:prstGeom>
              <a:solidFill>
                <a:srgbClr val="FFFFFF"/>
              </a:solidFill>
              <a:ln w="381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01" name="그룹 51"/>
              <p:cNvGrpSpPr/>
              <p:nvPr/>
            </p:nvGrpSpPr>
            <p:grpSpPr>
              <a:xfrm>
                <a:off x="1134129" y="3713941"/>
                <a:ext cx="697050" cy="804135"/>
                <a:chOff x="2949549" y="7155088"/>
                <a:chExt cx="454610" cy="528524"/>
              </a:xfrm>
            </p:grpSpPr>
            <p:sp>
              <p:nvSpPr>
                <p:cNvPr id="124" name="직사각형 123"/>
                <p:cNvSpPr/>
                <p:nvPr/>
              </p:nvSpPr>
              <p:spPr>
                <a:xfrm>
                  <a:off x="2978076" y="7156913"/>
                  <a:ext cx="393774" cy="526699"/>
                </a:xfrm>
                <a:prstGeom prst="rect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25" name="직사각형 124"/>
                <p:cNvSpPr/>
                <p:nvPr/>
              </p:nvSpPr>
              <p:spPr>
                <a:xfrm>
                  <a:off x="2949549" y="7155088"/>
                  <a:ext cx="454610" cy="15171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900" b="0" i="0" u="none" strike="noStrike" kern="0" cap="none" spc="-5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AionDisk</a:t>
                  </a:r>
                  <a:r>
                    <a:rPr kumimoji="0" lang="en-US" altLang="ko-KR" sz="9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TM</a:t>
                  </a:r>
                  <a:endParaRPr kumimoji="0" lang="en-US" altLang="ko-KR" sz="1000" b="0" i="0" u="none" strike="noStrike" kern="0" cap="none" spc="-50" normalizeH="0" baseline="3000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126" name="직선 연결선 125"/>
                <p:cNvCxnSpPr/>
                <p:nvPr/>
              </p:nvCxnSpPr>
              <p:spPr>
                <a:xfrm rot="10800000">
                  <a:off x="3006574" y="7286644"/>
                  <a:ext cx="324000" cy="158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CC00"/>
                  </a:solidFill>
                  <a:prstDash val="solid"/>
                </a:ln>
                <a:effectLst/>
              </p:spPr>
            </p:cxnSp>
            <p:sp>
              <p:nvSpPr>
                <p:cNvPr id="127" name="직사각형 126"/>
                <p:cNvSpPr/>
                <p:nvPr/>
              </p:nvSpPr>
              <p:spPr>
                <a:xfrm>
                  <a:off x="3066168" y="7262289"/>
                  <a:ext cx="224984" cy="1618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DS</a:t>
                  </a:r>
                  <a:endPara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28" name="직사각형 127"/>
                <p:cNvSpPr/>
                <p:nvPr/>
              </p:nvSpPr>
              <p:spPr>
                <a:xfrm>
                  <a:off x="3000372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29" name="직사각형 128"/>
                <p:cNvSpPr/>
                <p:nvPr/>
              </p:nvSpPr>
              <p:spPr>
                <a:xfrm>
                  <a:off x="3090860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30" name="직사각형 129"/>
                <p:cNvSpPr/>
                <p:nvPr/>
              </p:nvSpPr>
              <p:spPr>
                <a:xfrm>
                  <a:off x="3179760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31" name="직사각형 130"/>
                <p:cNvSpPr/>
                <p:nvPr/>
              </p:nvSpPr>
              <p:spPr>
                <a:xfrm>
                  <a:off x="3273424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grpSp>
            <p:nvGrpSpPr>
              <p:cNvPr id="102" name="그룹 87"/>
              <p:cNvGrpSpPr/>
              <p:nvPr/>
            </p:nvGrpSpPr>
            <p:grpSpPr>
              <a:xfrm>
                <a:off x="1813010" y="3714120"/>
                <a:ext cx="697050" cy="804135"/>
                <a:chOff x="2949549" y="7155088"/>
                <a:chExt cx="454610" cy="528524"/>
              </a:xfrm>
            </p:grpSpPr>
            <p:sp>
              <p:nvSpPr>
                <p:cNvPr id="116" name="직사각형 115"/>
                <p:cNvSpPr/>
                <p:nvPr/>
              </p:nvSpPr>
              <p:spPr>
                <a:xfrm>
                  <a:off x="2978076" y="7156913"/>
                  <a:ext cx="393774" cy="526699"/>
                </a:xfrm>
                <a:prstGeom prst="rect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7" name="직사각형 116"/>
                <p:cNvSpPr/>
                <p:nvPr/>
              </p:nvSpPr>
              <p:spPr>
                <a:xfrm>
                  <a:off x="2949549" y="7155088"/>
                  <a:ext cx="454610" cy="15171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900" b="0" i="0" u="none" strike="noStrike" kern="0" cap="none" spc="-5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AionDisk</a:t>
                  </a:r>
                  <a:r>
                    <a:rPr kumimoji="0" lang="en-US" altLang="ko-KR" sz="9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TM</a:t>
                  </a:r>
                  <a:endParaRPr kumimoji="0" lang="en-US" altLang="ko-KR" sz="1000" b="0" i="0" u="none" strike="noStrike" kern="0" cap="none" spc="-50" normalizeH="0" baseline="3000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118" name="직선 연결선 117"/>
                <p:cNvCxnSpPr/>
                <p:nvPr/>
              </p:nvCxnSpPr>
              <p:spPr>
                <a:xfrm rot="10800000">
                  <a:off x="3006574" y="7286644"/>
                  <a:ext cx="324000" cy="158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CC00"/>
                  </a:solidFill>
                  <a:prstDash val="solid"/>
                </a:ln>
                <a:effectLst/>
              </p:spPr>
            </p:cxnSp>
            <p:sp>
              <p:nvSpPr>
                <p:cNvPr id="119" name="직사각형 118"/>
                <p:cNvSpPr/>
                <p:nvPr/>
              </p:nvSpPr>
              <p:spPr>
                <a:xfrm>
                  <a:off x="3066168" y="7262289"/>
                  <a:ext cx="224984" cy="1618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DS</a:t>
                  </a:r>
                  <a:endPara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20" name="직사각형 119"/>
                <p:cNvSpPr/>
                <p:nvPr/>
              </p:nvSpPr>
              <p:spPr>
                <a:xfrm>
                  <a:off x="3000372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21" name="직사각형 120"/>
                <p:cNvSpPr/>
                <p:nvPr/>
              </p:nvSpPr>
              <p:spPr>
                <a:xfrm>
                  <a:off x="3090860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22" name="직사각형 121"/>
                <p:cNvSpPr/>
                <p:nvPr/>
              </p:nvSpPr>
              <p:spPr>
                <a:xfrm>
                  <a:off x="3179760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23" name="직사각형 122"/>
                <p:cNvSpPr/>
                <p:nvPr/>
              </p:nvSpPr>
              <p:spPr>
                <a:xfrm>
                  <a:off x="3273424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grpSp>
            <p:nvGrpSpPr>
              <p:cNvPr id="103" name="그룹 137"/>
              <p:cNvGrpSpPr/>
              <p:nvPr/>
            </p:nvGrpSpPr>
            <p:grpSpPr>
              <a:xfrm>
                <a:off x="2679564" y="4089848"/>
                <a:ext cx="183537" cy="50164"/>
                <a:chOff x="6523359" y="3743713"/>
                <a:chExt cx="183537" cy="50164"/>
              </a:xfrm>
            </p:grpSpPr>
            <p:sp>
              <p:nvSpPr>
                <p:cNvPr id="113" name="타원 112"/>
                <p:cNvSpPr/>
                <p:nvPr/>
              </p:nvSpPr>
              <p:spPr>
                <a:xfrm>
                  <a:off x="6523359" y="3748158"/>
                  <a:ext cx="48906" cy="45719"/>
                </a:xfrm>
                <a:prstGeom prst="ellipse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4" name="타원 113"/>
                <p:cNvSpPr/>
                <p:nvPr/>
              </p:nvSpPr>
              <p:spPr>
                <a:xfrm>
                  <a:off x="6588140" y="3748158"/>
                  <a:ext cx="48906" cy="45719"/>
                </a:xfrm>
                <a:prstGeom prst="ellipse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5" name="타원 114"/>
                <p:cNvSpPr/>
                <p:nvPr/>
              </p:nvSpPr>
              <p:spPr>
                <a:xfrm>
                  <a:off x="6657990" y="3743713"/>
                  <a:ext cx="48906" cy="45719"/>
                </a:xfrm>
                <a:prstGeom prst="ellipse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grpSp>
            <p:nvGrpSpPr>
              <p:cNvPr id="104" name="그룹 100"/>
              <p:cNvGrpSpPr/>
              <p:nvPr/>
            </p:nvGrpSpPr>
            <p:grpSpPr>
              <a:xfrm>
                <a:off x="3045212" y="3713706"/>
                <a:ext cx="697050" cy="804135"/>
                <a:chOff x="2949549" y="7155088"/>
                <a:chExt cx="454610" cy="528524"/>
              </a:xfrm>
            </p:grpSpPr>
            <p:sp>
              <p:nvSpPr>
                <p:cNvPr id="105" name="직사각형 104"/>
                <p:cNvSpPr/>
                <p:nvPr/>
              </p:nvSpPr>
              <p:spPr>
                <a:xfrm>
                  <a:off x="2978076" y="7156913"/>
                  <a:ext cx="393774" cy="526699"/>
                </a:xfrm>
                <a:prstGeom prst="rect">
                  <a:avLst/>
                </a:prstGeom>
                <a:solidFill>
                  <a:sysClr val="windowText" lastClr="000000">
                    <a:lumMod val="75000"/>
                    <a:lumOff val="25000"/>
                  </a:sysClr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06" name="직사각형 105"/>
                <p:cNvSpPr/>
                <p:nvPr/>
              </p:nvSpPr>
              <p:spPr>
                <a:xfrm>
                  <a:off x="2949549" y="7155088"/>
                  <a:ext cx="454610" cy="15171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900" b="0" i="0" u="none" strike="noStrike" kern="0" cap="none" spc="-5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AionDisk</a:t>
                  </a:r>
                  <a:r>
                    <a:rPr kumimoji="0" lang="en-US" altLang="ko-KR" sz="900" b="0" i="0" u="none" strike="noStrike" kern="0" cap="none" spc="-50" normalizeH="0" baseline="3000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TM</a:t>
                  </a:r>
                  <a:endParaRPr kumimoji="0" lang="en-US" altLang="ko-KR" sz="1000" b="0" i="0" u="none" strike="noStrike" kern="0" cap="none" spc="-50" normalizeH="0" baseline="3000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107" name="직선 연결선 106"/>
                <p:cNvCxnSpPr/>
                <p:nvPr/>
              </p:nvCxnSpPr>
              <p:spPr>
                <a:xfrm rot="10800000">
                  <a:off x="3006574" y="7286644"/>
                  <a:ext cx="324000" cy="158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CC00"/>
                  </a:solidFill>
                  <a:prstDash val="solid"/>
                </a:ln>
                <a:effectLst/>
              </p:spPr>
            </p:cxnSp>
            <p:sp>
              <p:nvSpPr>
                <p:cNvPr id="108" name="직사각형 107"/>
                <p:cNvSpPr/>
                <p:nvPr/>
              </p:nvSpPr>
              <p:spPr>
                <a:xfrm>
                  <a:off x="3066168" y="7262289"/>
                  <a:ext cx="224984" cy="1618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0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</a:rPr>
                    <a:t>DS</a:t>
                  </a:r>
                  <a:endPara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09" name="직사각형 108"/>
                <p:cNvSpPr/>
                <p:nvPr/>
              </p:nvSpPr>
              <p:spPr>
                <a:xfrm>
                  <a:off x="3000372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0" name="직사각형 109"/>
                <p:cNvSpPr/>
                <p:nvPr/>
              </p:nvSpPr>
              <p:spPr>
                <a:xfrm>
                  <a:off x="3090860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1" name="직사각형 110"/>
                <p:cNvSpPr/>
                <p:nvPr/>
              </p:nvSpPr>
              <p:spPr>
                <a:xfrm>
                  <a:off x="3179760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2" name="직사각형 111"/>
                <p:cNvSpPr/>
                <p:nvPr/>
              </p:nvSpPr>
              <p:spPr>
                <a:xfrm>
                  <a:off x="3273424" y="7435870"/>
                  <a:ext cx="71438" cy="214314"/>
                </a:xfrm>
                <a:prstGeom prst="rect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cxnSp>
            <p:nvCxnSpPr>
              <p:cNvPr id="149" name="직선 연결선 148"/>
              <p:cNvCxnSpPr/>
              <p:nvPr/>
            </p:nvCxnSpPr>
            <p:spPr bwMode="auto">
              <a:xfrm rot="16200000" flipH="1">
                <a:off x="-238530" y="3582073"/>
                <a:ext cx="275955" cy="2224"/>
              </a:xfrm>
              <a:prstGeom prst="line">
                <a:avLst/>
              </a:prstGeom>
              <a:solidFill>
                <a:srgbClr val="FFFFFF"/>
              </a:solidFill>
              <a:ln w="381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0" name="직선 연결선 149"/>
              <p:cNvCxnSpPr/>
              <p:nvPr/>
            </p:nvCxnSpPr>
            <p:spPr bwMode="auto">
              <a:xfrm rot="16200000" flipH="1">
                <a:off x="-749080" y="3574616"/>
                <a:ext cx="275955" cy="2224"/>
              </a:xfrm>
              <a:prstGeom prst="line">
                <a:avLst/>
              </a:prstGeom>
              <a:solidFill>
                <a:srgbClr val="FFFFFF"/>
              </a:solidFill>
              <a:ln w="381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42" name="TextBox 141"/>
            <p:cNvSpPr txBox="1"/>
            <p:nvPr/>
          </p:nvSpPr>
          <p:spPr>
            <a:xfrm>
              <a:off x="6099316" y="2459432"/>
              <a:ext cx="1446815" cy="389513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암호화 방식 설정</a:t>
              </a:r>
              <a:endParaRPr lang="ko-KR" altLang="en-US" sz="1200" b="1" dirty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099316" y="3024567"/>
              <a:ext cx="1446815" cy="389513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암호화 </a:t>
              </a:r>
              <a:r>
                <a:rPr lang="en-US" altLang="ko-KR" sz="120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Key</a:t>
              </a:r>
              <a:r>
                <a:rPr lang="ko-KR" altLang="en-US" sz="120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설정</a:t>
              </a:r>
              <a:endParaRPr lang="ko-KR" altLang="en-US" sz="1200" b="1" dirty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145" name="직선 연결선 144"/>
            <p:cNvCxnSpPr>
              <a:stCxn id="142" idx="1"/>
              <a:endCxn id="134" idx="3"/>
            </p:cNvCxnSpPr>
            <p:nvPr/>
          </p:nvCxnSpPr>
          <p:spPr>
            <a:xfrm flipH="1">
              <a:off x="5792165" y="2654189"/>
              <a:ext cx="307151" cy="301261"/>
            </a:xfrm>
            <a:prstGeom prst="lin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</p:cxnSp>
        <p:cxnSp>
          <p:nvCxnSpPr>
            <p:cNvPr id="147" name="직선 연결선 146"/>
            <p:cNvCxnSpPr>
              <a:stCxn id="134" idx="3"/>
            </p:cNvCxnSpPr>
            <p:nvPr/>
          </p:nvCxnSpPr>
          <p:spPr>
            <a:xfrm>
              <a:off x="5792165" y="2955450"/>
              <a:ext cx="307150" cy="201323"/>
            </a:xfrm>
            <a:prstGeom prst="lin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</p:cxnSp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1903348" y="3806222"/>
              <a:ext cx="544291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rcRect/>
            <a:stretch>
              <a:fillRect/>
            </a:stretch>
          </p:blipFill>
          <p:spPr bwMode="auto">
            <a:xfrm>
              <a:off x="1386016" y="3806222"/>
              <a:ext cx="544291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4" name="위쪽/아래쪽 화살표 153"/>
            <p:cNvSpPr/>
            <p:nvPr/>
          </p:nvSpPr>
          <p:spPr>
            <a:xfrm rot="3335367">
              <a:off x="2774113" y="2790306"/>
              <a:ext cx="169299" cy="1398526"/>
            </a:xfrm>
            <a:prstGeom prst="upDown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6694484" y="2793692"/>
              <a:ext cx="147348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5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AES128  or AES256</a:t>
              </a:r>
              <a:endParaRPr lang="ko-KR" altLang="en-US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56" name="위쪽/아래쪽 화살표 155"/>
            <p:cNvSpPr/>
            <p:nvPr/>
          </p:nvSpPr>
          <p:spPr>
            <a:xfrm rot="6565095">
              <a:off x="2772695" y="3484478"/>
              <a:ext cx="169299" cy="1262146"/>
            </a:xfrm>
            <a:prstGeom prst="upDown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1313320" y="4565504"/>
              <a:ext cx="118006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defRPr/>
              </a:pPr>
              <a:r>
                <a:rPr kumimoji="0" lang="en-US" altLang="ko-KR" sz="1200" b="0" i="0" u="none" strike="noStrike" kern="0" cap="none" spc="-50" normalizeH="0" baseline="0" noProof="0" dirty="0" err="1" smtClean="0">
                  <a:ln>
                    <a:noFill/>
                  </a:ln>
                  <a:effectLst/>
                  <a:uLnTx/>
                  <a:uFillTx/>
                </a:rPr>
                <a:t>AionDisk</a:t>
              </a:r>
              <a:r>
                <a:rPr kumimoji="0" lang="en-US" altLang="ko-KR" sz="1200" b="0" i="0" u="none" strike="noStrike" kern="0" cap="none" spc="-50" normalizeH="0" baseline="30000" noProof="0" dirty="0" err="1" smtClean="0">
                  <a:ln>
                    <a:noFill/>
                  </a:ln>
                  <a:effectLst/>
                  <a:uLnTx/>
                  <a:uFillTx/>
                </a:rPr>
                <a:t>TM</a:t>
              </a:r>
              <a:r>
                <a:rPr kumimoji="0" lang="en-US" altLang="ko-KR" sz="1200" b="0" i="0" u="none" strike="noStrike" kern="0" cap="none" spc="-50" normalizeH="0" baseline="30000" noProof="0" dirty="0" smtClean="0">
                  <a:ln>
                    <a:noFill/>
                  </a:ln>
                  <a:effectLst/>
                  <a:uLnTx/>
                  <a:uFillTx/>
                </a:rPr>
                <a:t> </a:t>
              </a:r>
              <a:r>
                <a:rPr lang="en-US" altLang="ko-KR" sz="1200" kern="0" spc="-50" dirty="0"/>
                <a:t>Client </a:t>
              </a:r>
              <a:endParaRPr kumimoji="0" lang="en-US" altLang="ko-KR" sz="1200" b="0" i="0" u="none" strike="noStrike" kern="0" cap="none" spc="-50" normalizeH="0" baseline="30000" noProof="0" dirty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1266642" y="4894258"/>
              <a:ext cx="1446815" cy="389513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err="1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복</a:t>
              </a:r>
              <a:r>
                <a:rPr lang="ko-KR" altLang="en-US" sz="1200" b="1" dirty="0" err="1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호</a:t>
              </a:r>
              <a:r>
                <a:rPr lang="ko-KR" altLang="en-US" sz="1200" b="1" dirty="0" err="1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화</a:t>
              </a:r>
              <a:r>
                <a:rPr lang="ko-KR" altLang="en-US" sz="120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(Read)</a:t>
              </a:r>
              <a:endParaRPr lang="ko-KR" altLang="en-US" sz="1200" b="1" dirty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6099316" y="4820849"/>
              <a:ext cx="1446815" cy="389513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암호화 </a:t>
              </a:r>
              <a:r>
                <a:rPr lang="en-US" altLang="ko-KR" sz="1200" b="1" dirty="0" smtClean="0">
                  <a:solidFill>
                    <a:schemeClr val="accent6">
                      <a:lumMod val="7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(Write)</a:t>
              </a:r>
              <a:endParaRPr lang="ko-KR" altLang="en-US" sz="1200" b="1" dirty="0">
                <a:solidFill>
                  <a:schemeClr val="accent6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60" name="자유형 159"/>
            <p:cNvSpPr/>
            <p:nvPr/>
          </p:nvSpPr>
          <p:spPr>
            <a:xfrm>
              <a:off x="3452279" y="4667250"/>
              <a:ext cx="2609850" cy="1076325"/>
            </a:xfrm>
            <a:custGeom>
              <a:avLst/>
              <a:gdLst>
                <a:gd name="connsiteX0" fmla="*/ 685800 w 2609850"/>
                <a:gd name="connsiteY0" fmla="*/ 0 h 1076325"/>
                <a:gd name="connsiteX1" fmla="*/ 0 w 2609850"/>
                <a:gd name="connsiteY1" fmla="*/ 438150 h 1076325"/>
                <a:gd name="connsiteX2" fmla="*/ 0 w 2609850"/>
                <a:gd name="connsiteY2" fmla="*/ 1076325 h 1076325"/>
                <a:gd name="connsiteX3" fmla="*/ 2609850 w 2609850"/>
                <a:gd name="connsiteY3" fmla="*/ 1076325 h 1076325"/>
                <a:gd name="connsiteX4" fmla="*/ 2609850 w 2609850"/>
                <a:gd name="connsiteY4" fmla="*/ 457200 h 1076325"/>
                <a:gd name="connsiteX5" fmla="*/ 1276350 w 2609850"/>
                <a:gd name="connsiteY5" fmla="*/ 0 h 1076325"/>
                <a:gd name="connsiteX6" fmla="*/ 1276350 w 2609850"/>
                <a:gd name="connsiteY6" fmla="*/ 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9850" h="1076325">
                  <a:moveTo>
                    <a:pt x="685800" y="0"/>
                  </a:moveTo>
                  <a:lnTo>
                    <a:pt x="0" y="438150"/>
                  </a:lnTo>
                  <a:lnTo>
                    <a:pt x="0" y="1076325"/>
                  </a:lnTo>
                  <a:lnTo>
                    <a:pt x="2609850" y="1076325"/>
                  </a:lnTo>
                  <a:lnTo>
                    <a:pt x="2609850" y="457200"/>
                  </a:lnTo>
                  <a:lnTo>
                    <a:pt x="1276350" y="0"/>
                  </a:lnTo>
                  <a:lnTo>
                    <a:pt x="1276350" y="0"/>
                  </a:lnTo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  <a:tint val="66000"/>
                    <a:satMod val="160000"/>
                    <a:alpha val="61000"/>
                  </a:schemeClr>
                </a:gs>
                <a:gs pos="50000">
                  <a:schemeClr val="accent6">
                    <a:lumMod val="60000"/>
                    <a:lumOff val="40000"/>
                    <a:tint val="44500"/>
                    <a:satMod val="160000"/>
                    <a:alpha val="66000"/>
                  </a:schemeClr>
                </a:gs>
                <a:gs pos="100000">
                  <a:schemeClr val="accent6">
                    <a:lumMod val="60000"/>
                    <a:lumOff val="40000"/>
                    <a:tint val="23500"/>
                    <a:satMod val="160000"/>
                    <a:alpha val="4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순서도: 자기 디스크 160"/>
            <p:cNvSpPr/>
            <p:nvPr/>
          </p:nvSpPr>
          <p:spPr>
            <a:xfrm>
              <a:off x="3452279" y="5015606"/>
              <a:ext cx="2563407" cy="832744"/>
            </a:xfrm>
            <a:prstGeom prst="flowChartMagneticDisk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순서도: 처리 161"/>
            <p:cNvSpPr/>
            <p:nvPr/>
          </p:nvSpPr>
          <p:spPr>
            <a:xfrm>
              <a:off x="3665774" y="5286468"/>
              <a:ext cx="334692" cy="152213"/>
            </a:xfrm>
            <a:prstGeom prst="flowChartProcess">
              <a:avLst/>
            </a:prstGeom>
            <a:solidFill>
              <a:srgbClr val="D2FAD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3" name="순서도: 처리 162"/>
            <p:cNvSpPr/>
            <p:nvPr/>
          </p:nvSpPr>
          <p:spPr>
            <a:xfrm>
              <a:off x="4019800" y="5282493"/>
              <a:ext cx="334692" cy="152213"/>
            </a:xfrm>
            <a:prstGeom prst="flowChartProcess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순서도: 처리 164"/>
            <p:cNvSpPr/>
            <p:nvPr/>
          </p:nvSpPr>
          <p:spPr>
            <a:xfrm>
              <a:off x="4387075" y="5286468"/>
              <a:ext cx="334692" cy="152213"/>
            </a:xfrm>
            <a:prstGeom prst="flowChartProcess">
              <a:avLst/>
            </a:prstGeom>
            <a:solidFill>
              <a:srgbClr val="D2FAD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순서도: 처리 165"/>
            <p:cNvSpPr/>
            <p:nvPr/>
          </p:nvSpPr>
          <p:spPr>
            <a:xfrm>
              <a:off x="4747679" y="5289290"/>
              <a:ext cx="334692" cy="152213"/>
            </a:xfrm>
            <a:prstGeom prst="flowChartProcess">
              <a:avLst/>
            </a:prstGeom>
            <a:solidFill>
              <a:srgbClr val="B7F7C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7" name="순서도: 처리 166"/>
            <p:cNvSpPr/>
            <p:nvPr/>
          </p:nvSpPr>
          <p:spPr>
            <a:xfrm>
              <a:off x="5107399" y="5286468"/>
              <a:ext cx="334692" cy="152213"/>
            </a:xfrm>
            <a:prstGeom prst="flowChartProcess">
              <a:avLst/>
            </a:prstGeom>
            <a:solidFill>
              <a:srgbClr val="B7F7C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순서도: 처리 167"/>
            <p:cNvSpPr/>
            <p:nvPr/>
          </p:nvSpPr>
          <p:spPr>
            <a:xfrm>
              <a:off x="5469244" y="5289290"/>
              <a:ext cx="334692" cy="152213"/>
            </a:xfrm>
            <a:prstGeom prst="flowChartProcess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9" name="순서도: 처리 168"/>
            <p:cNvSpPr/>
            <p:nvPr/>
          </p:nvSpPr>
          <p:spPr>
            <a:xfrm>
              <a:off x="3675960" y="5467349"/>
              <a:ext cx="334692" cy="152213"/>
            </a:xfrm>
            <a:prstGeom prst="flowChartProcess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순서도: 처리 169"/>
            <p:cNvSpPr/>
            <p:nvPr/>
          </p:nvSpPr>
          <p:spPr>
            <a:xfrm>
              <a:off x="4029986" y="5463374"/>
              <a:ext cx="334692" cy="152213"/>
            </a:xfrm>
            <a:prstGeom prst="flowChartProcess">
              <a:avLst/>
            </a:prstGeom>
            <a:solidFill>
              <a:srgbClr val="B7F7C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순서도: 처리 170"/>
            <p:cNvSpPr/>
            <p:nvPr/>
          </p:nvSpPr>
          <p:spPr>
            <a:xfrm>
              <a:off x="4397261" y="5467349"/>
              <a:ext cx="334692" cy="152213"/>
            </a:xfrm>
            <a:prstGeom prst="flowChartProcess">
              <a:avLst/>
            </a:prstGeom>
            <a:solidFill>
              <a:srgbClr val="D2FAD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2" name="순서도: 처리 171"/>
            <p:cNvSpPr/>
            <p:nvPr/>
          </p:nvSpPr>
          <p:spPr>
            <a:xfrm>
              <a:off x="4757865" y="5470171"/>
              <a:ext cx="334692" cy="152213"/>
            </a:xfrm>
            <a:prstGeom prst="flowChartProcess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3" name="순서도: 처리 172"/>
            <p:cNvSpPr/>
            <p:nvPr/>
          </p:nvSpPr>
          <p:spPr>
            <a:xfrm>
              <a:off x="5117585" y="5467349"/>
              <a:ext cx="334692" cy="152213"/>
            </a:xfrm>
            <a:prstGeom prst="flowChartProcess">
              <a:avLst/>
            </a:prstGeom>
            <a:solidFill>
              <a:srgbClr val="D2FAD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순서도: 처리 173"/>
            <p:cNvSpPr/>
            <p:nvPr/>
          </p:nvSpPr>
          <p:spPr>
            <a:xfrm>
              <a:off x="5479430" y="5470171"/>
              <a:ext cx="334692" cy="152213"/>
            </a:xfrm>
            <a:prstGeom prst="flowChartProcess">
              <a:avLst/>
            </a:prstGeom>
            <a:solidFill>
              <a:srgbClr val="D2FAD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6" name="직선 연결선 175"/>
            <p:cNvCxnSpPr/>
            <p:nvPr/>
          </p:nvCxnSpPr>
          <p:spPr>
            <a:xfrm>
              <a:off x="5840572" y="5470171"/>
              <a:ext cx="522128" cy="149391"/>
            </a:xfrm>
            <a:prstGeom prst="lin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</p:cxnSp>
        <p:sp>
          <p:nvSpPr>
            <p:cNvPr id="179" name="직사각형 178"/>
            <p:cNvSpPr/>
            <p:nvPr/>
          </p:nvSpPr>
          <p:spPr>
            <a:xfrm>
              <a:off x="6315075" y="5529955"/>
              <a:ext cx="1152880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050" dirty="0" smtClean="0">
                  <a:solidFill>
                    <a:schemeClr val="accent6">
                      <a:lumMod val="75000"/>
                    </a:schemeClr>
                  </a:solidFill>
                </a:rPr>
                <a:t>암호화된 </a:t>
              </a:r>
              <a:r>
                <a:rPr lang="en-US" altLang="ko-KR" sz="1050" dirty="0" smtClean="0">
                  <a:solidFill>
                    <a:schemeClr val="accent6">
                      <a:lumMod val="75000"/>
                    </a:schemeClr>
                  </a:solidFill>
                </a:rPr>
                <a:t>CHUNK</a:t>
              </a:r>
              <a:endParaRPr lang="ko-KR" altLang="en-US" sz="10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892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De-duplication for Efficiency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28</a:t>
            </a:fld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42137" y="1375112"/>
            <a:ext cx="8229600" cy="4845410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ko-KR" dirty="0" err="1" smtClean="0"/>
              <a:t>AionDisk</a:t>
            </a:r>
            <a:r>
              <a:rPr lang="en-US" altLang="ko-KR" dirty="0" smtClean="0"/>
              <a:t> </a:t>
            </a:r>
            <a:r>
              <a:rPr lang="ko-KR" altLang="en-US" dirty="0" smtClean="0"/>
              <a:t>스토리지 내 동일 </a:t>
            </a:r>
            <a:r>
              <a:rPr lang="ko-KR" altLang="en-US" dirty="0" err="1" smtClean="0"/>
              <a:t>콘텐츠에</a:t>
            </a:r>
            <a:r>
              <a:rPr lang="ko-KR" altLang="en-US" dirty="0" smtClean="0"/>
              <a:t> </a:t>
            </a:r>
            <a:r>
              <a:rPr lang="ko-KR" altLang="en-US" dirty="0"/>
              <a:t>대한 중복 파일을 제거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볼륨 </a:t>
            </a:r>
            <a:r>
              <a:rPr lang="en-US" altLang="ko-KR" dirty="0"/>
              <a:t>/ </a:t>
            </a:r>
            <a:r>
              <a:rPr lang="ko-KR" altLang="en-US" dirty="0" err="1"/>
              <a:t>디렉토리별</a:t>
            </a:r>
            <a:r>
              <a:rPr lang="ko-KR" altLang="en-US" dirty="0"/>
              <a:t> 중복제거 단위 영역 </a:t>
            </a:r>
            <a:r>
              <a:rPr lang="ko-KR" altLang="en-US" dirty="0" smtClean="0"/>
              <a:t>설정 </a:t>
            </a:r>
            <a:r>
              <a:rPr lang="ko-KR" altLang="en-US" dirty="0"/>
              <a:t>지원으로 정책에 따라 효율적인 중복제거 가능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비용 절감 효과 </a:t>
            </a:r>
            <a:r>
              <a:rPr lang="en-US" altLang="ko-KR" dirty="0"/>
              <a:t>: </a:t>
            </a:r>
            <a:r>
              <a:rPr lang="ko-KR" altLang="en-US" dirty="0"/>
              <a:t>저장 공간의 확장 비용 최소화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효율적인 자원 관리 </a:t>
            </a:r>
            <a:r>
              <a:rPr lang="en-US" altLang="ko-KR" dirty="0"/>
              <a:t>: </a:t>
            </a:r>
            <a:r>
              <a:rPr lang="ko-KR" altLang="en-US" dirty="0"/>
              <a:t>단위 스토리지당 더 많은 데이터 저장이 가능</a:t>
            </a:r>
          </a:p>
          <a:p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1667342" y="3398641"/>
            <a:ext cx="5651695" cy="2928677"/>
            <a:chOff x="1425050" y="3124735"/>
            <a:chExt cx="6072912" cy="3138415"/>
          </a:xfrm>
        </p:grpSpPr>
        <p:grpSp>
          <p:nvGrpSpPr>
            <p:cNvPr id="55" name="그룹 54"/>
            <p:cNvGrpSpPr/>
            <p:nvPr/>
          </p:nvGrpSpPr>
          <p:grpSpPr>
            <a:xfrm>
              <a:off x="5156928" y="3124735"/>
              <a:ext cx="2341034" cy="2025650"/>
              <a:chOff x="1559984" y="2762250"/>
              <a:chExt cx="2341034" cy="2025650"/>
            </a:xfrm>
          </p:grpSpPr>
          <p:sp>
            <p:nvSpPr>
              <p:cNvPr id="56" name="타원 55"/>
              <p:cNvSpPr/>
              <p:nvPr/>
            </p:nvSpPr>
            <p:spPr>
              <a:xfrm>
                <a:off x="1585384" y="4521200"/>
                <a:ext cx="2315634" cy="266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scene3d>
                <a:camera prst="orthographicFront"/>
                <a:lightRig rig="balanced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7" name="타원 56"/>
              <p:cNvSpPr/>
              <p:nvPr/>
            </p:nvSpPr>
            <p:spPr>
              <a:xfrm>
                <a:off x="1559984" y="2762250"/>
                <a:ext cx="2338918" cy="1778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cxnSp>
            <p:nvCxnSpPr>
              <p:cNvPr id="58" name="직선 연결선 57"/>
              <p:cNvCxnSpPr>
                <a:stCxn id="57" idx="2"/>
              </p:cNvCxnSpPr>
              <p:nvPr/>
            </p:nvCxnSpPr>
            <p:spPr>
              <a:xfrm>
                <a:off x="1559984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9" name="직선 연결선 58"/>
              <p:cNvCxnSpPr/>
              <p:nvPr/>
            </p:nvCxnSpPr>
            <p:spPr>
              <a:xfrm>
                <a:off x="3898902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41" name="그룹 40"/>
            <p:cNvGrpSpPr/>
            <p:nvPr/>
          </p:nvGrpSpPr>
          <p:grpSpPr>
            <a:xfrm>
              <a:off x="1425050" y="3150135"/>
              <a:ext cx="2341034" cy="2025650"/>
              <a:chOff x="1559984" y="2762250"/>
              <a:chExt cx="2341034" cy="2025650"/>
            </a:xfrm>
          </p:grpSpPr>
          <p:sp>
            <p:nvSpPr>
              <p:cNvPr id="31" name="타원 30"/>
              <p:cNvSpPr/>
              <p:nvPr/>
            </p:nvSpPr>
            <p:spPr>
              <a:xfrm>
                <a:off x="1585384" y="4521200"/>
                <a:ext cx="2315634" cy="266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50000"/>
                      <a:tint val="66000"/>
                      <a:satMod val="160000"/>
                    </a:schemeClr>
                  </a:gs>
                  <a:gs pos="50000">
                    <a:schemeClr val="bg1">
                      <a:lumMod val="50000"/>
                      <a:tint val="44500"/>
                      <a:satMod val="160000"/>
                    </a:schemeClr>
                  </a:gs>
                  <a:gs pos="100000">
                    <a:schemeClr val="bg1">
                      <a:lumMod val="50000"/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scene3d>
                <a:camera prst="orthographicFront"/>
                <a:lightRig rig="balanced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5" name="타원 34"/>
              <p:cNvSpPr/>
              <p:nvPr/>
            </p:nvSpPr>
            <p:spPr>
              <a:xfrm>
                <a:off x="1559984" y="2762250"/>
                <a:ext cx="2338918" cy="1778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cxnSp>
            <p:nvCxnSpPr>
              <p:cNvPr id="37" name="직선 연결선 36"/>
              <p:cNvCxnSpPr>
                <a:stCxn id="35" idx="2"/>
              </p:cNvCxnSpPr>
              <p:nvPr/>
            </p:nvCxnSpPr>
            <p:spPr>
              <a:xfrm>
                <a:off x="1559984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3898902" y="2851150"/>
                <a:ext cx="0" cy="1803401"/>
              </a:xfrm>
              <a:prstGeom prst="lin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4" name="자유형 93"/>
            <p:cNvSpPr/>
            <p:nvPr/>
          </p:nvSpPr>
          <p:spPr>
            <a:xfrm>
              <a:off x="1667987" y="3622252"/>
              <a:ext cx="5589917" cy="1388852"/>
            </a:xfrm>
            <a:custGeom>
              <a:avLst/>
              <a:gdLst>
                <a:gd name="connsiteX0" fmla="*/ 0 w 5589917"/>
                <a:gd name="connsiteY0" fmla="*/ 0 h 1388852"/>
                <a:gd name="connsiteX1" fmla="*/ 2053087 w 5589917"/>
                <a:gd name="connsiteY1" fmla="*/ 0 h 1388852"/>
                <a:gd name="connsiteX2" fmla="*/ 3528204 w 5589917"/>
                <a:gd name="connsiteY2" fmla="*/ 923026 h 1388852"/>
                <a:gd name="connsiteX3" fmla="*/ 5581290 w 5589917"/>
                <a:gd name="connsiteY3" fmla="*/ 940279 h 1388852"/>
                <a:gd name="connsiteX4" fmla="*/ 5589917 w 5589917"/>
                <a:gd name="connsiteY4" fmla="*/ 1354347 h 1388852"/>
                <a:gd name="connsiteX5" fmla="*/ 17253 w 5589917"/>
                <a:gd name="connsiteY5" fmla="*/ 1388852 h 1388852"/>
                <a:gd name="connsiteX6" fmla="*/ 0 w 5589917"/>
                <a:gd name="connsiteY6" fmla="*/ 0 h 138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89917" h="1388852">
                  <a:moveTo>
                    <a:pt x="0" y="0"/>
                  </a:moveTo>
                  <a:lnTo>
                    <a:pt x="2053087" y="0"/>
                  </a:lnTo>
                  <a:lnTo>
                    <a:pt x="3528204" y="923026"/>
                  </a:lnTo>
                  <a:lnTo>
                    <a:pt x="5581290" y="940279"/>
                  </a:lnTo>
                  <a:lnTo>
                    <a:pt x="5589917" y="1354347"/>
                  </a:lnTo>
                  <a:lnTo>
                    <a:pt x="17253" y="138885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C057">
                    <a:tint val="66000"/>
                    <a:satMod val="160000"/>
                    <a:alpha val="56000"/>
                  </a:srgbClr>
                </a:gs>
                <a:gs pos="50000">
                  <a:srgbClr val="00C057">
                    <a:tint val="44500"/>
                    <a:satMod val="160000"/>
                    <a:alpha val="13000"/>
                  </a:srgbClr>
                </a:gs>
                <a:gs pos="100000">
                  <a:srgbClr val="00C057">
                    <a:tint val="23500"/>
                    <a:satMod val="160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sp>
          <p:nvSpPr>
            <p:cNvPr id="102" name="타원 101"/>
            <p:cNvSpPr/>
            <p:nvPr/>
          </p:nvSpPr>
          <p:spPr>
            <a:xfrm>
              <a:off x="3943216" y="3527134"/>
              <a:ext cx="976269" cy="9193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j-ea"/>
                <a:ea typeface="+mj-ea"/>
              </a:endParaRPr>
            </a:p>
          </p:txBody>
        </p:sp>
        <p:grpSp>
          <p:nvGrpSpPr>
            <p:cNvPr id="42" name="그룹 41"/>
            <p:cNvGrpSpPr/>
            <p:nvPr/>
          </p:nvGrpSpPr>
          <p:grpSpPr>
            <a:xfrm>
              <a:off x="1685400" y="3613685"/>
              <a:ext cx="1879600" cy="1384300"/>
              <a:chOff x="1820334" y="3225800"/>
              <a:chExt cx="1879600" cy="1384300"/>
            </a:xfrm>
          </p:grpSpPr>
          <p:sp>
            <p:nvSpPr>
              <p:cNvPr id="43" name="직사각형 42"/>
              <p:cNvSpPr/>
              <p:nvPr/>
            </p:nvSpPr>
            <p:spPr>
              <a:xfrm>
                <a:off x="2311401" y="4203700"/>
                <a:ext cx="406400" cy="406400"/>
              </a:xfrm>
              <a:prstGeom prst="rect">
                <a:avLst/>
              </a:prstGeom>
              <a:solidFill>
                <a:srgbClr val="D2FAD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2802468" y="4203700"/>
                <a:ext cx="406400" cy="4064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5" name="직사각형 44"/>
              <p:cNvSpPr/>
              <p:nvPr/>
            </p:nvSpPr>
            <p:spPr>
              <a:xfrm>
                <a:off x="3293534" y="4203700"/>
                <a:ext cx="406400" cy="4064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2311401" y="3714750"/>
                <a:ext cx="406400" cy="406400"/>
              </a:xfrm>
              <a:prstGeom prst="rect">
                <a:avLst/>
              </a:prstGeom>
              <a:solidFill>
                <a:srgbClr val="D2FAD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2802468" y="3714750"/>
                <a:ext cx="406400" cy="4064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3293534" y="3714750"/>
                <a:ext cx="406400" cy="406400"/>
              </a:xfrm>
              <a:prstGeom prst="rect">
                <a:avLst/>
              </a:prstGeom>
              <a:solidFill>
                <a:srgbClr val="D2FAD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>
                <a:off x="2311401" y="3225800"/>
                <a:ext cx="406400" cy="406400"/>
              </a:xfrm>
              <a:prstGeom prst="rect">
                <a:avLst/>
              </a:prstGeom>
              <a:solidFill>
                <a:srgbClr val="00D05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2802468" y="3225800"/>
                <a:ext cx="406400" cy="406400"/>
              </a:xfrm>
              <a:prstGeom prst="rect">
                <a:avLst/>
              </a:prstGeom>
              <a:solidFill>
                <a:srgbClr val="00D05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3293534" y="3225800"/>
                <a:ext cx="406400" cy="406400"/>
              </a:xfrm>
              <a:prstGeom prst="rect">
                <a:avLst/>
              </a:prstGeom>
              <a:solidFill>
                <a:srgbClr val="D2FAD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1820334" y="3225800"/>
                <a:ext cx="406400" cy="406400"/>
              </a:xfrm>
              <a:prstGeom prst="rect">
                <a:avLst/>
              </a:prstGeom>
              <a:solidFill>
                <a:srgbClr val="D2FAD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1820334" y="3714750"/>
                <a:ext cx="406400" cy="406400"/>
              </a:xfrm>
              <a:prstGeom prst="rect">
                <a:avLst/>
              </a:prstGeom>
              <a:solidFill>
                <a:srgbClr val="00D05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1820334" y="4203700"/>
                <a:ext cx="406400" cy="406400"/>
              </a:xfrm>
              <a:prstGeom prst="rect">
                <a:avLst/>
              </a:prstGeom>
              <a:solidFill>
                <a:srgbClr val="93CDDD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5400345" y="4566185"/>
              <a:ext cx="1879600" cy="406400"/>
              <a:chOff x="5723468" y="4203700"/>
              <a:chExt cx="1879600" cy="406400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6214535" y="4203700"/>
                <a:ext cx="406400" cy="406400"/>
              </a:xfrm>
              <a:prstGeom prst="rect">
                <a:avLst/>
              </a:prstGeom>
              <a:solidFill>
                <a:srgbClr val="93CDDD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6705602" y="4203700"/>
                <a:ext cx="406400" cy="406400"/>
              </a:xfrm>
              <a:prstGeom prst="rect">
                <a:avLst/>
              </a:prstGeom>
              <a:solidFill>
                <a:srgbClr val="D2FAD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7196668" y="4203700"/>
                <a:ext cx="406400" cy="4064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5723468" y="4203700"/>
                <a:ext cx="406400" cy="406400"/>
              </a:xfrm>
              <a:prstGeom prst="rect">
                <a:avLst/>
              </a:prstGeom>
              <a:solidFill>
                <a:srgbClr val="00D05E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</p:grpSp>
        <p:grpSp>
          <p:nvGrpSpPr>
            <p:cNvPr id="95" name="그룹 94"/>
            <p:cNvGrpSpPr/>
            <p:nvPr/>
          </p:nvGrpSpPr>
          <p:grpSpPr>
            <a:xfrm>
              <a:off x="3913969" y="5246446"/>
              <a:ext cx="1266405" cy="1016704"/>
              <a:chOff x="1544689" y="1628288"/>
              <a:chExt cx="1266405" cy="1016704"/>
            </a:xfrm>
          </p:grpSpPr>
          <p:grpSp>
            <p:nvGrpSpPr>
              <p:cNvPr id="92" name="그룹 91"/>
              <p:cNvGrpSpPr/>
              <p:nvPr/>
            </p:nvGrpSpPr>
            <p:grpSpPr>
              <a:xfrm>
                <a:off x="1544689" y="1628288"/>
                <a:ext cx="1266405" cy="571450"/>
                <a:chOff x="1544689" y="1628288"/>
                <a:chExt cx="1266405" cy="571450"/>
              </a:xfrm>
            </p:grpSpPr>
            <p:sp>
              <p:nvSpPr>
                <p:cNvPr id="70" name="직사각형 69"/>
                <p:cNvSpPr/>
                <p:nvPr/>
              </p:nvSpPr>
              <p:spPr>
                <a:xfrm>
                  <a:off x="1544689" y="1668296"/>
                  <a:ext cx="222866" cy="221935"/>
                </a:xfrm>
                <a:prstGeom prst="rect">
                  <a:avLst/>
                </a:prstGeom>
                <a:solidFill>
                  <a:srgbClr val="00D05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71" name="직사각형 70"/>
                <p:cNvSpPr/>
                <p:nvPr/>
              </p:nvSpPr>
              <p:spPr>
                <a:xfrm>
                  <a:off x="1544689" y="1935311"/>
                  <a:ext cx="222866" cy="221935"/>
                </a:xfrm>
                <a:prstGeom prst="rect">
                  <a:avLst/>
                </a:prstGeom>
                <a:solidFill>
                  <a:srgbClr val="D2FADC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73" name="직사각형 72"/>
                <p:cNvSpPr/>
                <p:nvPr/>
              </p:nvSpPr>
              <p:spPr>
                <a:xfrm>
                  <a:off x="1800668" y="1668296"/>
                  <a:ext cx="222866" cy="221935"/>
                </a:xfrm>
                <a:prstGeom prst="rect">
                  <a:avLst/>
                </a:prstGeom>
                <a:solidFill>
                  <a:srgbClr val="D2FADC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74" name="직사각형 73"/>
                <p:cNvSpPr/>
                <p:nvPr/>
              </p:nvSpPr>
              <p:spPr>
                <a:xfrm>
                  <a:off x="1800668" y="1933611"/>
                  <a:ext cx="222866" cy="221935"/>
                </a:xfrm>
                <a:prstGeom prst="rect">
                  <a:avLst/>
                </a:prstGeom>
                <a:solidFill>
                  <a:srgbClr val="00D05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cxnSp>
              <p:nvCxnSpPr>
                <p:cNvPr id="80" name="직선 연결선 79"/>
                <p:cNvCxnSpPr/>
                <p:nvPr/>
              </p:nvCxnSpPr>
              <p:spPr>
                <a:xfrm>
                  <a:off x="1551358" y="2199738"/>
                  <a:ext cx="1251110" cy="0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직사각형 80"/>
                <p:cNvSpPr/>
                <p:nvPr/>
              </p:nvSpPr>
              <p:spPr>
                <a:xfrm>
                  <a:off x="2332249" y="1935310"/>
                  <a:ext cx="222866" cy="221935"/>
                </a:xfrm>
                <a:prstGeom prst="rect">
                  <a:avLst/>
                </a:prstGeom>
                <a:solidFill>
                  <a:srgbClr val="D2FADC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82" name="직사각형 81"/>
                <p:cNvSpPr/>
                <p:nvPr/>
              </p:nvSpPr>
              <p:spPr>
                <a:xfrm>
                  <a:off x="2588228" y="1933610"/>
                  <a:ext cx="222866" cy="221935"/>
                </a:xfrm>
                <a:prstGeom prst="rect">
                  <a:avLst/>
                </a:prstGeom>
                <a:solidFill>
                  <a:srgbClr val="00D05E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76" name="원호 75"/>
                <p:cNvSpPr/>
                <p:nvPr/>
              </p:nvSpPr>
              <p:spPr>
                <a:xfrm>
                  <a:off x="1760429" y="1628288"/>
                  <a:ext cx="575734" cy="535884"/>
                </a:xfrm>
                <a:prstGeom prst="arc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+mj-ea"/>
                    <a:ea typeface="+mj-ea"/>
                  </a:endParaRPr>
                </a:p>
              </p:txBody>
            </p:sp>
            <p:grpSp>
              <p:nvGrpSpPr>
                <p:cNvPr id="86" name="그룹 85"/>
                <p:cNvGrpSpPr/>
                <p:nvPr/>
              </p:nvGrpSpPr>
              <p:grpSpPr>
                <a:xfrm>
                  <a:off x="1544689" y="1628288"/>
                  <a:ext cx="1266405" cy="279195"/>
                  <a:chOff x="1544689" y="1619662"/>
                  <a:chExt cx="1266405" cy="279195"/>
                </a:xfrm>
                <a:effectLst/>
              </p:grpSpPr>
              <p:cxnSp>
                <p:nvCxnSpPr>
                  <p:cNvPr id="78" name="직선 연결선 77"/>
                  <p:cNvCxnSpPr/>
                  <p:nvPr/>
                </p:nvCxnSpPr>
                <p:spPr>
                  <a:xfrm flipV="1">
                    <a:off x="1544689" y="1619662"/>
                    <a:ext cx="503607" cy="8626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직선 연결선 83"/>
                  <p:cNvCxnSpPr>
                    <a:stCxn id="76" idx="2"/>
                  </p:cNvCxnSpPr>
                  <p:nvPr/>
                </p:nvCxnSpPr>
                <p:spPr>
                  <a:xfrm>
                    <a:off x="2336163" y="1887604"/>
                    <a:ext cx="474931" cy="11253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93" name="직사각형 92"/>
              <p:cNvSpPr/>
              <p:nvPr/>
            </p:nvSpPr>
            <p:spPr>
              <a:xfrm>
                <a:off x="1658427" y="2199738"/>
                <a:ext cx="1014881" cy="4452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5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AionDisk</a:t>
                </a:r>
                <a:r>
                  <a:rPr kumimoji="0" lang="en-US" altLang="ko-KR" sz="1050" b="1" i="0" u="none" strike="noStrike" kern="0" cap="none" spc="0" normalizeH="0" baseline="30000" noProof="0" dirty="0" err="1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TM</a:t>
                </a:r>
                <a:r>
                  <a:rPr kumimoji="0" lang="en-US" altLang="ko-KR" sz="105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050" b="1" kern="0" dirty="0" err="1" smtClean="0">
                    <a:solidFill>
                      <a:srgbClr val="002060"/>
                    </a:solidFill>
                    <a:latin typeface="+mj-ea"/>
                    <a:ea typeface="+mj-ea"/>
                  </a:rPr>
                  <a:t>Dedup</a:t>
                </a:r>
                <a:endParaRPr kumimoji="0" lang="ko-KR" altLang="en-US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99" name="직사각형 98"/>
            <p:cNvSpPr/>
            <p:nvPr/>
          </p:nvSpPr>
          <p:spPr>
            <a:xfrm>
              <a:off x="3673838" y="3584662"/>
              <a:ext cx="1526457" cy="8905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Cost </a:t>
              </a:r>
              <a:r>
                <a:rPr lang="en-US" altLang="ko-KR" sz="1600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j-ea"/>
                  <a:ea typeface="+mj-ea"/>
                </a:rPr>
                <a:t>&amp;</a:t>
              </a:r>
              <a:endParaRPr lang="en-US" altLang="ko-KR" sz="1600" dirty="0">
                <a:solidFill>
                  <a:schemeClr val="accent6">
                    <a:lumMod val="60000"/>
                    <a:lumOff val="40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6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Management</a:t>
              </a:r>
            </a:p>
            <a:p>
              <a:pPr algn="ctr"/>
              <a:r>
                <a:rPr lang="en-US" altLang="ko-KR" sz="1600" dirty="0">
                  <a:solidFill>
                    <a:schemeClr val="accent6">
                      <a:lumMod val="75000"/>
                    </a:schemeClr>
                  </a:solidFill>
                  <a:latin typeface="+mj-ea"/>
                  <a:ea typeface="+mj-ea"/>
                </a:rPr>
                <a:t>Benefit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Efficient Monitoring &amp; Management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29</a:t>
            </a:fld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642137" y="1375112"/>
            <a:ext cx="8229600" cy="4845410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웹 </a:t>
            </a:r>
            <a:r>
              <a:rPr lang="en-US" altLang="ko-KR" dirty="0"/>
              <a:t>/ </a:t>
            </a:r>
            <a:r>
              <a:rPr lang="ko-KR" altLang="en-US" dirty="0" err="1"/>
              <a:t>커멘드</a:t>
            </a:r>
            <a:r>
              <a:rPr lang="ko-KR" altLang="en-US" dirty="0"/>
              <a:t> 기반 통합 스토리지 </a:t>
            </a:r>
            <a:r>
              <a:rPr lang="ko-KR" altLang="en-US" dirty="0" smtClean="0"/>
              <a:t>모니터링 </a:t>
            </a:r>
            <a:r>
              <a:rPr lang="ko-KR" altLang="en-US" dirty="0"/>
              <a:t>및 관리 도구 지원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개별 </a:t>
            </a:r>
            <a:r>
              <a:rPr lang="en-US" altLang="ko-KR" dirty="0"/>
              <a:t>/ </a:t>
            </a:r>
            <a:r>
              <a:rPr lang="ko-KR" altLang="en-US" dirty="0"/>
              <a:t>전체 스토리지 부하 및 상태 정보에 대한 통합 모니터링 지원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dirty="0"/>
              <a:t>클러스터 스토리지 구동 </a:t>
            </a:r>
            <a:r>
              <a:rPr lang="en-US" altLang="ko-KR" dirty="0"/>
              <a:t>/ </a:t>
            </a:r>
            <a:r>
              <a:rPr lang="ko-KR" altLang="en-US" dirty="0"/>
              <a:t>추가 </a:t>
            </a:r>
            <a:r>
              <a:rPr lang="en-US" altLang="ko-KR" dirty="0"/>
              <a:t>/ </a:t>
            </a:r>
            <a:r>
              <a:rPr lang="ko-KR" altLang="en-US" dirty="0"/>
              <a:t>삭제</a:t>
            </a:r>
            <a:r>
              <a:rPr lang="en-US" altLang="ko-KR" dirty="0"/>
              <a:t>, </a:t>
            </a:r>
            <a:r>
              <a:rPr lang="ko-KR" altLang="en-US" dirty="0"/>
              <a:t>스토리지 기능 옵션 설정 전반에 대한 관리 지원</a:t>
            </a:r>
          </a:p>
          <a:p>
            <a:endParaRPr lang="ko-KR" altLang="en-US" dirty="0"/>
          </a:p>
        </p:txBody>
      </p:sp>
      <p:grpSp>
        <p:nvGrpSpPr>
          <p:cNvPr id="12" name="그룹 11"/>
          <p:cNvGrpSpPr/>
          <p:nvPr/>
        </p:nvGrpSpPr>
        <p:grpSpPr>
          <a:xfrm>
            <a:off x="1334282" y="3000314"/>
            <a:ext cx="2118031" cy="3108127"/>
            <a:chOff x="524720" y="2256340"/>
            <a:chExt cx="2643206" cy="3920966"/>
          </a:xfrm>
        </p:grpSpPr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4720" y="4305945"/>
              <a:ext cx="2643206" cy="1871361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</p:pic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4720" y="2256340"/>
              <a:ext cx="2643206" cy="1877077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</p:pic>
      </p:grpSp>
      <p:grpSp>
        <p:nvGrpSpPr>
          <p:cNvPr id="4" name="그룹 3"/>
          <p:cNvGrpSpPr/>
          <p:nvPr/>
        </p:nvGrpSpPr>
        <p:grpSpPr>
          <a:xfrm>
            <a:off x="3647475" y="2515456"/>
            <a:ext cx="4972347" cy="3705066"/>
            <a:chOff x="3452313" y="0"/>
            <a:chExt cx="6779759" cy="5892099"/>
          </a:xfrm>
        </p:grpSpPr>
        <p:pic>
          <p:nvPicPr>
            <p:cNvPr id="11" name="12_management_authorities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122396" y="2292100"/>
              <a:ext cx="5109676" cy="3599999"/>
            </a:xfrm>
            <a:prstGeom prst="rect">
              <a:avLst/>
            </a:prstGeom>
            <a:ln w="12700">
              <a:miter lim="4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perspectiveLeft"/>
              <a:lightRig rig="threePt" dir="t"/>
            </a:scene3d>
          </p:spPr>
        </p:pic>
        <p:pic>
          <p:nvPicPr>
            <p:cNvPr id="9" name="1_cluster_man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452313" y="0"/>
              <a:ext cx="5560993" cy="3600000"/>
            </a:xfrm>
            <a:prstGeom prst="rect">
              <a:avLst/>
            </a:prstGeom>
            <a:ln w="12700">
              <a:miter lim="4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perspectiveLeft"/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270643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Cost Effectiveness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30</a:t>
            </a:fld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642137" y="1384737"/>
            <a:ext cx="8229600" cy="4845410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ko-KR" dirty="0"/>
              <a:t>H/W</a:t>
            </a:r>
            <a:r>
              <a:rPr lang="ko-KR" altLang="en-US" dirty="0"/>
              <a:t>에 종속적이지 않는 </a:t>
            </a:r>
            <a:r>
              <a:rPr lang="ko-KR" altLang="en-US" dirty="0" smtClean="0"/>
              <a:t>네트워크 스토리지 솔루션으로 </a:t>
            </a:r>
            <a:r>
              <a:rPr lang="ko-KR" altLang="en-US" dirty="0"/>
              <a:t>초기 </a:t>
            </a:r>
            <a:r>
              <a:rPr lang="ko-KR" altLang="en-US" dirty="0" smtClean="0"/>
              <a:t>도입 </a:t>
            </a:r>
            <a:r>
              <a:rPr lang="ko-KR" altLang="en-US" dirty="0"/>
              <a:t>비용이 </a:t>
            </a:r>
            <a:r>
              <a:rPr lang="ko-KR" altLang="en-US" dirty="0" smtClean="0"/>
              <a:t>매우 탄력적임</a:t>
            </a:r>
            <a:endParaRPr lang="ko-KR" altLang="en-US" dirty="0"/>
          </a:p>
          <a:p>
            <a:pPr marL="439738" lvl="1" indent="-171450">
              <a:buFont typeface="Wingdings" panose="05000000000000000000" pitchFamily="2" charset="2"/>
              <a:buChar char="ü"/>
            </a:pPr>
            <a:r>
              <a:rPr lang="ko-KR" altLang="en-US" dirty="0" smtClean="0"/>
              <a:t>기존 </a:t>
            </a:r>
            <a:r>
              <a:rPr lang="en-US" altLang="ko-KR" dirty="0"/>
              <a:t>TCP/IP </a:t>
            </a:r>
            <a:r>
              <a:rPr lang="ko-KR" altLang="en-US" dirty="0"/>
              <a:t>네트워크 및 스토리지 자원 활용 및 범용 </a:t>
            </a:r>
            <a:r>
              <a:rPr lang="ko-KR" altLang="en-US" dirty="0" smtClean="0"/>
              <a:t>기성품</a:t>
            </a:r>
            <a:r>
              <a:rPr lang="en-US" altLang="ko-KR" dirty="0" smtClean="0"/>
              <a:t> </a:t>
            </a:r>
            <a:r>
              <a:rPr lang="ko-KR" altLang="en-US" dirty="0" smtClean="0"/>
              <a:t>하드웨어 </a:t>
            </a:r>
            <a:r>
              <a:rPr lang="ko-KR" altLang="en-US" dirty="0"/>
              <a:t>사용 </a:t>
            </a:r>
            <a:r>
              <a:rPr lang="ko-KR" altLang="en-US" dirty="0" smtClean="0"/>
              <a:t>가능</a:t>
            </a:r>
            <a:endParaRPr lang="en-US" altLang="ko-KR" dirty="0"/>
          </a:p>
          <a:p>
            <a:pPr marL="439738" lvl="1" indent="-171450">
              <a:buFont typeface="Wingdings" panose="05000000000000000000" pitchFamily="2" charset="2"/>
              <a:buChar char="ü"/>
            </a:pPr>
            <a:r>
              <a:rPr lang="en-US" altLang="ko-KR" dirty="0" err="1" smtClean="0"/>
              <a:t>AionDisk</a:t>
            </a:r>
            <a:r>
              <a:rPr lang="ko-KR" altLang="en-US" dirty="0"/>
              <a:t>의 </a:t>
            </a:r>
            <a:r>
              <a:rPr lang="ko-KR" altLang="en-US" dirty="0" smtClean="0"/>
              <a:t>개별</a:t>
            </a:r>
            <a:r>
              <a:rPr lang="en-US" altLang="ko-KR" dirty="0"/>
              <a:t>/</a:t>
            </a:r>
            <a:r>
              <a:rPr lang="ko-KR" altLang="en-US" dirty="0"/>
              <a:t>통합 라이선스 정책으로 솔루션 도입  및 유지보수 비용이  합리적임 </a:t>
            </a:r>
          </a:p>
          <a:p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1724803" y="2541069"/>
            <a:ext cx="5651868" cy="3959623"/>
            <a:chOff x="1440495" y="1954080"/>
            <a:chExt cx="5995104" cy="4783585"/>
          </a:xfrm>
        </p:grpSpPr>
        <p:grpSp>
          <p:nvGrpSpPr>
            <p:cNvPr id="8" name="그룹 7"/>
            <p:cNvGrpSpPr/>
            <p:nvPr/>
          </p:nvGrpSpPr>
          <p:grpSpPr>
            <a:xfrm>
              <a:off x="2563922" y="1954080"/>
              <a:ext cx="4325767" cy="1280015"/>
              <a:chOff x="2461699" y="2146898"/>
              <a:chExt cx="4325767" cy="1280015"/>
            </a:xfrm>
          </p:grpSpPr>
          <p:pic>
            <p:nvPicPr>
              <p:cNvPr id="25" name="Picture 2" descr="\\vmware-host\Shared Folders\데스크탑\U2N data\브로셔\제품박스 디자인\aiondisk box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5012" y="2167771"/>
                <a:ext cx="750317" cy="886949"/>
              </a:xfrm>
              <a:prstGeom prst="rect">
                <a:avLst/>
              </a:prstGeom>
              <a:noFill/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540637" y="2146898"/>
                <a:ext cx="3246829" cy="928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7" name="그룹 6"/>
              <p:cNvGrpSpPr/>
              <p:nvPr/>
            </p:nvGrpSpPr>
            <p:grpSpPr>
              <a:xfrm>
                <a:off x="2461699" y="3054721"/>
                <a:ext cx="4267817" cy="372192"/>
                <a:chOff x="2351392" y="3686553"/>
                <a:chExt cx="4267817" cy="601897"/>
              </a:xfrm>
            </p:grpSpPr>
            <p:sp>
              <p:nvSpPr>
                <p:cNvPr id="6" name="모서리가 둥근 직사각형 5"/>
                <p:cNvSpPr/>
                <p:nvPr/>
              </p:nvSpPr>
              <p:spPr>
                <a:xfrm>
                  <a:off x="3824402" y="3707425"/>
                  <a:ext cx="1153142" cy="25717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altLang="ko-KR" sz="1050" dirty="0" smtClean="0">
                      <a:solidFill>
                        <a:schemeClr val="tx2"/>
                      </a:solidFill>
                      <a:latin typeface="+mj-ea"/>
                      <a:ea typeface="+mj-ea"/>
                    </a:rPr>
                    <a:t>x86 Server</a:t>
                  </a:r>
                  <a:endParaRPr lang="ko-KR" altLang="en-US" sz="1050" dirty="0">
                    <a:solidFill>
                      <a:schemeClr val="tx2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7" name="모서리가 둥근 직사각형 26"/>
                <p:cNvSpPr/>
                <p:nvPr/>
              </p:nvSpPr>
              <p:spPr>
                <a:xfrm>
                  <a:off x="3824402" y="4031275"/>
                  <a:ext cx="1153142" cy="25717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altLang="ko-KR" sz="1050" dirty="0" smtClean="0">
                      <a:solidFill>
                        <a:schemeClr val="tx2"/>
                      </a:solidFill>
                      <a:latin typeface="+mj-ea"/>
                      <a:ea typeface="+mj-ea"/>
                    </a:rPr>
                    <a:t>Ethernet</a:t>
                  </a:r>
                  <a:endParaRPr lang="ko-KR" altLang="en-US" sz="1050" dirty="0">
                    <a:solidFill>
                      <a:schemeClr val="tx2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8" name="모서리가 둥근 직사각형 27"/>
                <p:cNvSpPr/>
                <p:nvPr/>
              </p:nvSpPr>
              <p:spPr>
                <a:xfrm>
                  <a:off x="2351392" y="3713847"/>
                  <a:ext cx="1153142" cy="25717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altLang="ko-KR" sz="1050" dirty="0" smtClean="0">
                      <a:solidFill>
                        <a:schemeClr val="tx2"/>
                      </a:solidFill>
                      <a:latin typeface="+mj-ea"/>
                      <a:ea typeface="+mj-ea"/>
                    </a:rPr>
                    <a:t>SW Solution</a:t>
                  </a:r>
                  <a:endParaRPr lang="ko-KR" altLang="en-US" sz="1050" dirty="0">
                    <a:solidFill>
                      <a:schemeClr val="tx2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9" name="모서리가 둥근 직사각형 28"/>
                <p:cNvSpPr/>
                <p:nvPr/>
              </p:nvSpPr>
              <p:spPr>
                <a:xfrm>
                  <a:off x="5466067" y="3686553"/>
                  <a:ext cx="1153142" cy="25717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altLang="ko-KR" sz="1050" dirty="0" smtClean="0">
                      <a:solidFill>
                        <a:schemeClr val="tx2"/>
                      </a:solidFill>
                      <a:latin typeface="+mj-ea"/>
                      <a:ea typeface="+mj-ea"/>
                    </a:rPr>
                    <a:t>SATA HDD</a:t>
                  </a:r>
                  <a:endParaRPr lang="ko-KR" altLang="en-US" sz="1050" dirty="0">
                    <a:solidFill>
                      <a:schemeClr val="tx2"/>
                    </a:solidFill>
                    <a:latin typeface="+mj-ea"/>
                    <a:ea typeface="+mj-ea"/>
                  </a:endParaRPr>
                </a:p>
              </p:txBody>
            </p:sp>
          </p:grp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495" y="3404881"/>
              <a:ext cx="5995104" cy="33327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47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제언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-13475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31</a:t>
            </a:fld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64950"/>
            <a:ext cx="3252121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866523" y="1738684"/>
                <a:ext cx="514435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 smtClean="0"/>
                  <a:t>최대속도</a:t>
                </a:r>
                <a:r>
                  <a:rPr lang="en-US" altLang="ko-KR" b="1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ko-KR" b="1" i="1" smtClean="0">
                        <a:latin typeface="Cambria Math"/>
                      </a:rPr>
                      <m:t>𝟑𝟐𝟓</m:t>
                    </m:r>
                    <m:r>
                      <a:rPr lang="en-US" altLang="ko-KR" b="1" i="1" smtClean="0">
                        <a:latin typeface="Cambria Math"/>
                      </a:rPr>
                      <m:t>𝒌𝒎</m:t>
                    </m:r>
                    <m:r>
                      <a:rPr lang="en-US" altLang="ko-KR" b="1" i="1" smtClean="0">
                        <a:latin typeface="Cambria Math"/>
                      </a:rPr>
                      <m:t>/</m:t>
                    </m:r>
                    <m:r>
                      <a:rPr lang="en-US" altLang="ko-KR" b="1" i="1" smtClean="0">
                        <a:latin typeface="Cambria Math"/>
                      </a:rPr>
                      <m:t>𝒉</m:t>
                    </m:r>
                  </m:oMath>
                </a14:m>
                <a:endParaRPr lang="en-US" altLang="ko-KR" b="1" dirty="0" smtClean="0">
                  <a:solidFill>
                    <a:schemeClr val="tx1"/>
                  </a:solidFill>
                </a:endParaRPr>
              </a:p>
              <a:p>
                <a:r>
                  <a:rPr lang="ko-KR" altLang="en-US" b="1" dirty="0" err="1" smtClean="0">
                    <a:solidFill>
                      <a:schemeClr val="tx1"/>
                    </a:solidFill>
                  </a:rPr>
                  <a:t>가성비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: 65</a:t>
                </a:r>
                <a:r>
                  <a:rPr lang="ko-KR" altLang="en-US" b="1" dirty="0">
                    <a:solidFill>
                      <a:schemeClr val="tx1"/>
                    </a:solidFill>
                  </a:rPr>
                  <a:t>만원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/</a:t>
                </a:r>
                <a:r>
                  <a:rPr lang="ko-KR" altLang="en-US" b="1" dirty="0">
                    <a:solidFill>
                      <a:schemeClr val="tx1"/>
                    </a:solidFill>
                  </a:rPr>
                  <a:t>마력 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(3</a:t>
                </a:r>
                <a:r>
                  <a:rPr lang="ko-KR" altLang="en-US" b="1" dirty="0">
                    <a:solidFill>
                      <a:schemeClr val="tx1"/>
                    </a:solidFill>
                  </a:rPr>
                  <a:t>억 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7,000</a:t>
                </a:r>
                <a:r>
                  <a:rPr lang="ko-KR" altLang="en-US" b="1" dirty="0">
                    <a:solidFill>
                      <a:schemeClr val="tx1"/>
                    </a:solidFill>
                  </a:rPr>
                  <a:t>만원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, 565 </a:t>
                </a:r>
                <a:r>
                  <a:rPr lang="ko-KR" altLang="en-US" b="1" dirty="0">
                    <a:solidFill>
                      <a:schemeClr val="tx1"/>
                    </a:solidFill>
                  </a:rPr>
                  <a:t>마력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ko-KR" altLang="en-US" b="1" dirty="0">
                    <a:solidFill>
                      <a:schemeClr val="tx1"/>
                    </a:solidFill>
                  </a:rPr>
                  <a:t>   연비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5.6</m:t>
                    </m:r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𝑘𝑚</m:t>
                    </m:r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/</m:t>
                    </m:r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𝑙</m:t>
                    </m:r>
                  </m:oMath>
                </a14:m>
                <a:endParaRPr lang="ko-KR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6523" y="1738684"/>
                <a:ext cx="5144357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948" t="-4605" b="-921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3866523" y="4121077"/>
                <a:ext cx="441499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dirty="0" smtClean="0"/>
                  <a:t>최대속도</a:t>
                </a:r>
                <a:r>
                  <a:rPr lang="en-US" altLang="ko-KR" b="1" dirty="0" smtClean="0"/>
                  <a:t>: </a:t>
                </a:r>
                <a14:m>
                  <m:oMath xmlns:m="http://schemas.openxmlformats.org/officeDocument/2006/math">
                    <m:r>
                      <a:rPr lang="en-US" altLang="ko-KR" b="1" i="1" smtClean="0">
                        <a:latin typeface="Cambria Math"/>
                      </a:rPr>
                      <m:t>𝟐𝟎𝟎</m:t>
                    </m:r>
                    <m:r>
                      <a:rPr lang="en-US" altLang="ko-KR" b="1" i="1" smtClean="0">
                        <a:latin typeface="Cambria Math"/>
                      </a:rPr>
                      <m:t>𝒌𝒎</m:t>
                    </m:r>
                    <m:r>
                      <a:rPr lang="en-US" altLang="ko-KR" b="1" i="1" smtClean="0">
                        <a:latin typeface="Cambria Math"/>
                      </a:rPr>
                      <m:t>/</m:t>
                    </m:r>
                    <m:r>
                      <a:rPr lang="en-US" altLang="ko-KR" b="1" i="1" smtClean="0">
                        <a:latin typeface="Cambria Math"/>
                      </a:rPr>
                      <m:t>𝒉</m:t>
                    </m:r>
                  </m:oMath>
                </a14:m>
                <a:endParaRPr lang="en-US" altLang="ko-KR" b="1" dirty="0" smtClean="0">
                  <a:solidFill>
                    <a:schemeClr val="tx1"/>
                  </a:solidFill>
                </a:endParaRPr>
              </a:p>
              <a:p>
                <a:r>
                  <a:rPr lang="ko-KR" altLang="en-US" b="1" dirty="0" err="1" smtClean="0">
                    <a:solidFill>
                      <a:schemeClr val="tx1"/>
                    </a:solidFill>
                  </a:rPr>
                  <a:t>가성비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: </a:t>
                </a:r>
                <a:r>
                  <a:rPr lang="en-US" altLang="ko-KR" b="1" dirty="0" smtClean="0">
                    <a:solidFill>
                      <a:schemeClr val="tx1"/>
                    </a:solidFill>
                  </a:rPr>
                  <a:t>11</a:t>
                </a:r>
                <a:r>
                  <a:rPr lang="ko-KR" altLang="en-US" b="1" dirty="0" smtClean="0">
                    <a:solidFill>
                      <a:schemeClr val="tx1"/>
                    </a:solidFill>
                  </a:rPr>
                  <a:t>만원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/</a:t>
                </a:r>
                <a:r>
                  <a:rPr lang="ko-KR" altLang="en-US" b="1" dirty="0">
                    <a:solidFill>
                      <a:schemeClr val="tx1"/>
                    </a:solidFill>
                  </a:rPr>
                  <a:t>마력 </a:t>
                </a:r>
                <a:r>
                  <a:rPr lang="en-US" altLang="ko-KR" b="1" dirty="0" smtClean="0">
                    <a:solidFill>
                      <a:schemeClr val="tx1"/>
                    </a:solidFill>
                  </a:rPr>
                  <a:t>(1,700</a:t>
                </a:r>
                <a:r>
                  <a:rPr lang="ko-KR" altLang="en-US" b="1" dirty="0">
                    <a:solidFill>
                      <a:schemeClr val="tx1"/>
                    </a:solidFill>
                  </a:rPr>
                  <a:t>만원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, </a:t>
                </a:r>
                <a:r>
                  <a:rPr lang="en-US" altLang="ko-KR" b="1" dirty="0" smtClean="0">
                    <a:solidFill>
                      <a:schemeClr val="tx1"/>
                    </a:solidFill>
                  </a:rPr>
                  <a:t>153 </a:t>
                </a:r>
                <a:r>
                  <a:rPr lang="ko-KR" altLang="en-US" b="1" dirty="0">
                    <a:solidFill>
                      <a:schemeClr val="tx1"/>
                    </a:solidFill>
                  </a:rPr>
                  <a:t>마력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ko-KR" altLang="en-US" b="1" dirty="0">
                    <a:solidFill>
                      <a:schemeClr val="tx1"/>
                    </a:solidFill>
                  </a:rPr>
                  <a:t>   연비</a:t>
                </a:r>
                <a:r>
                  <a:rPr lang="en-US" altLang="ko-KR" b="1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  <m:r>
                      <a:rPr lang="en-US" altLang="ko-KR" b="1" i="0" smtClean="0">
                        <a:solidFill>
                          <a:schemeClr val="tx1"/>
                        </a:solidFill>
                        <a:latin typeface="Cambria Math"/>
                      </a:rPr>
                      <m:t>𝟑</m:t>
                    </m:r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.3</m:t>
                    </m:r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𝑘𝑚</m:t>
                    </m:r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/</m:t>
                    </m:r>
                    <m:r>
                      <a:rPr lang="en-US" altLang="ko-KR" b="1">
                        <a:solidFill>
                          <a:schemeClr val="tx1"/>
                        </a:solidFill>
                        <a:latin typeface="Cambria Math"/>
                      </a:rPr>
                      <m:t>𝑙</m:t>
                    </m:r>
                  </m:oMath>
                </a14:m>
                <a:endParaRPr lang="ko-KR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6523" y="4121077"/>
                <a:ext cx="4414991" cy="923330"/>
              </a:xfrm>
              <a:prstGeom prst="rect">
                <a:avLst/>
              </a:prstGeom>
              <a:blipFill rotWithShape="1">
                <a:blip r:embed="rId4"/>
                <a:stretch>
                  <a:fillRect l="-1103" t="-4636" r="-414" b="-993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135139" y="3065150"/>
            <a:ext cx="2060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슈퍼카</a:t>
            </a:r>
            <a:r>
              <a:rPr lang="ko-KR" altLang="en-US" b="1" dirty="0" smtClean="0"/>
              <a:t> </a:t>
            </a:r>
            <a:r>
              <a:rPr lang="en-US" altLang="ko-KR" b="1" dirty="0" err="1" smtClean="0"/>
              <a:t>Ferari</a:t>
            </a:r>
            <a:r>
              <a:rPr lang="en-US" altLang="ko-KR" b="1" dirty="0" smtClean="0"/>
              <a:t> 458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096446" y="529308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티뷰론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터뷸런스</a:t>
            </a:r>
            <a:endParaRPr lang="ko-KR" altLang="en-US" b="1" dirty="0"/>
          </a:p>
        </p:txBody>
      </p:sp>
      <p:pic>
        <p:nvPicPr>
          <p:cNvPr id="21" name="Picture 4" descr="http://postfiles13.naver.net/data6/2004/11/9/76/Tiburon_04-ahnix_gt.jpg?type=w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67023"/>
            <a:ext cx="3252122" cy="16260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89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</a:t>
            </a:r>
            <a:r>
              <a:rPr lang="en-US" altLang="ko-KR" dirty="0" smtClean="0"/>
              <a:t>hank you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4294967295"/>
          </p:nvPr>
        </p:nvSpPr>
        <p:spPr>
          <a:xfrm>
            <a:off x="0" y="6607175"/>
            <a:ext cx="584200" cy="254000"/>
          </a:xfrm>
        </p:spPr>
        <p:txBody>
          <a:bodyPr/>
          <a:lstStyle/>
          <a:p>
            <a:fld id="{672CBF34-06B1-224C-8269-A100FBC08AAF}" type="slidenum">
              <a:rPr lang="en-US" smtClean="0"/>
              <a:pPr/>
              <a:t>32</a:t>
            </a:fld>
            <a:r>
              <a:rPr lang="en-US" smtClean="0"/>
              <a:t> </a:t>
            </a:r>
            <a:endParaRPr lang="en-US" dirty="0"/>
          </a:p>
        </p:txBody>
      </p:sp>
      <p:pic>
        <p:nvPicPr>
          <p:cNvPr id="7" name="Picture 2" descr="C:\Users\tonnoel\Desktop\u2n_en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070" y="5783828"/>
            <a:ext cx="860440" cy="543152"/>
          </a:xfrm>
          <a:prstGeom prst="rect">
            <a:avLst/>
          </a:prstGeom>
          <a:noFill/>
        </p:spPr>
      </p:pic>
      <p:grpSp>
        <p:nvGrpSpPr>
          <p:cNvPr id="21" name="그룹 20"/>
          <p:cNvGrpSpPr/>
          <p:nvPr/>
        </p:nvGrpSpPr>
        <p:grpSpPr>
          <a:xfrm>
            <a:off x="1516862" y="6438328"/>
            <a:ext cx="6720465" cy="0"/>
            <a:chOff x="1516862" y="5783828"/>
            <a:chExt cx="6720465" cy="0"/>
          </a:xfrm>
        </p:grpSpPr>
        <p:cxnSp>
          <p:nvCxnSpPr>
            <p:cNvPr id="8" name="직선 연결선 7"/>
            <p:cNvCxnSpPr/>
            <p:nvPr/>
          </p:nvCxnSpPr>
          <p:spPr>
            <a:xfrm>
              <a:off x="1516862" y="5783828"/>
              <a:ext cx="720000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/>
          </p:nvCxnSpPr>
          <p:spPr>
            <a:xfrm>
              <a:off x="4164983" y="5783828"/>
              <a:ext cx="720000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5977279" y="5783828"/>
              <a:ext cx="720000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/>
          </p:nvCxnSpPr>
          <p:spPr>
            <a:xfrm>
              <a:off x="7517327" y="5783828"/>
              <a:ext cx="720000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420624" y="5956489"/>
            <a:ext cx="5196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</a:rPr>
              <a:t>Address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0624" y="6111536"/>
            <a:ext cx="25282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>
                <a:solidFill>
                  <a:schemeClr val="bg1"/>
                </a:solidFill>
              </a:rPr>
              <a:t>경기도 안양시 동안구 </a:t>
            </a:r>
            <a:r>
              <a:rPr lang="ko-KR" altLang="en-US" sz="800" dirty="0" err="1">
                <a:solidFill>
                  <a:schemeClr val="bg1"/>
                </a:solidFill>
              </a:rPr>
              <a:t>비산동</a:t>
            </a:r>
            <a:r>
              <a:rPr lang="ko-KR" altLang="en-US" sz="800" dirty="0">
                <a:solidFill>
                  <a:schemeClr val="bg1"/>
                </a:solidFill>
              </a:rPr>
              <a:t> </a:t>
            </a:r>
            <a:r>
              <a:rPr lang="en-US" altLang="ko-KR" sz="800" dirty="0">
                <a:solidFill>
                  <a:schemeClr val="bg1"/>
                </a:solidFill>
              </a:rPr>
              <a:t>1110-2 KT </a:t>
            </a:r>
            <a:r>
              <a:rPr lang="ko-KR" altLang="en-US" sz="800" dirty="0">
                <a:solidFill>
                  <a:schemeClr val="bg1"/>
                </a:solidFill>
              </a:rPr>
              <a:t>안양지사 </a:t>
            </a:r>
            <a:r>
              <a:rPr lang="en-US" altLang="ko-KR" sz="800" dirty="0">
                <a:solidFill>
                  <a:schemeClr val="bg1"/>
                </a:solidFill>
              </a:rPr>
              <a:t>5</a:t>
            </a:r>
            <a:r>
              <a:rPr lang="ko-KR" altLang="en-US" sz="800" dirty="0">
                <a:solidFill>
                  <a:schemeClr val="bg1"/>
                </a:solidFill>
              </a:rPr>
              <a:t>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87983" y="5946864"/>
            <a:ext cx="660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</a:rPr>
              <a:t>Office / Fax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87983" y="6101911"/>
            <a:ext cx="14975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</a:rPr>
              <a:t>070-7730-4200 /  031-382-0104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49952" y="5946864"/>
            <a:ext cx="5309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</a:rPr>
              <a:t>Website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49952" y="6101911"/>
            <a:ext cx="6992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</a:rPr>
              <a:t>www.u2n.kr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09904" y="5946864"/>
            <a:ext cx="4459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</a:rPr>
              <a:t>E-mail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09904" y="6101911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solidFill>
                  <a:schemeClr val="bg1"/>
                </a:solidFill>
              </a:rPr>
              <a:t>u2n@u2n.kr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3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3401</TotalTime>
  <Words>3014</Words>
  <Application>Microsoft Office PowerPoint</Application>
  <PresentationFormat>화면 슬라이드 쇼(4:3)</PresentationFormat>
  <Paragraphs>826</Paragraphs>
  <Slides>32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45" baseType="lpstr">
      <vt:lpstr>굴림</vt:lpstr>
      <vt:lpstr>Arial</vt:lpstr>
      <vt:lpstr>Trebuchet MS Bold</vt:lpstr>
      <vt:lpstr>나눔고딕</vt:lpstr>
      <vt:lpstr>Calibri</vt:lpstr>
      <vt:lpstr>Tahoma</vt:lpstr>
      <vt:lpstr>나눔손글씨 붓</vt:lpstr>
      <vt:lpstr>나눔고딕 ExtraBold</vt:lpstr>
      <vt:lpstr>Wingdings</vt:lpstr>
      <vt:lpstr>맑은 고딕</vt:lpstr>
      <vt:lpstr>Trebuchet MS</vt:lpstr>
      <vt:lpstr>Cambria Math</vt:lpstr>
      <vt:lpstr>Office Theme</vt:lpstr>
      <vt:lpstr>클라우드 서비스를 위한 분산 파일 스토리지 솔루션</vt:lpstr>
      <vt:lpstr>table of contents </vt:lpstr>
      <vt:lpstr>.</vt:lpstr>
      <vt:lpstr>스토리지 기술 동향</vt:lpstr>
      <vt:lpstr>AionDisk 제품 개요</vt:lpstr>
      <vt:lpstr>AionDisk 제품 커버리지</vt:lpstr>
      <vt:lpstr>AionDisk 특장점</vt:lpstr>
      <vt:lpstr>AionStack</vt:lpstr>
      <vt:lpstr>Unified Cloud Storage로 진화하는 제품</vt:lpstr>
      <vt:lpstr>Products - 블록 스토리지 서비스 모듈</vt:lpstr>
      <vt:lpstr>Products – 빅데이터 분석 서비스 모듈</vt:lpstr>
      <vt:lpstr>주요 레퍼런스 사이트</vt:lpstr>
      <vt:lpstr>Use Cases - 인터넷 서비스 부문</vt:lpstr>
      <vt:lpstr>Use Cases - 인터넷 서비스 부문</vt:lpstr>
      <vt:lpstr>Use Cases - 인터넷 서비스 부문</vt:lpstr>
      <vt:lpstr>Use Cases - 아카이빙 부문</vt:lpstr>
      <vt:lpstr>Use Cases - 프라이빗 스토리지 부문</vt:lpstr>
      <vt:lpstr>PowerPoint 프레젠테이션</vt:lpstr>
      <vt:lpstr>Architecture</vt:lpstr>
      <vt:lpstr>Linear Scalability in Capacity &amp; Performance</vt:lpstr>
      <vt:lpstr>Single-Volume Virtualization</vt:lpstr>
      <vt:lpstr>AionDisk Configuration</vt:lpstr>
      <vt:lpstr>Self-Healing for Availability</vt:lpstr>
      <vt:lpstr>Data Replication for Availability</vt:lpstr>
      <vt:lpstr>24/7 Service Continuity</vt:lpstr>
      <vt:lpstr>Remote Sync for Disaster Recovery </vt:lpstr>
      <vt:lpstr>Data Encryption for Security</vt:lpstr>
      <vt:lpstr>De-duplication for Efficiency</vt:lpstr>
      <vt:lpstr>Efficient Monitoring &amp; Management</vt:lpstr>
      <vt:lpstr>Cost Effectiveness</vt:lpstr>
      <vt:lpstr>제언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js sinn</dc:creator>
  <cp:lastModifiedBy>Seung T. Oh(오승)</cp:lastModifiedBy>
  <cp:revision>330</cp:revision>
  <cp:lastPrinted>2014-07-07T01:27:50Z</cp:lastPrinted>
  <dcterms:created xsi:type="dcterms:W3CDTF">2011-12-28T08:00:49Z</dcterms:created>
  <dcterms:modified xsi:type="dcterms:W3CDTF">2014-09-18T08:53:04Z</dcterms:modified>
</cp:coreProperties>
</file>