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7" r:id="rId1"/>
    <p:sldMasterId id="2147484366" r:id="rId2"/>
  </p:sldMasterIdLst>
  <p:notesMasterIdLst>
    <p:notesMasterId r:id="rId41"/>
  </p:notesMasterIdLst>
  <p:handoutMasterIdLst>
    <p:handoutMasterId r:id="rId42"/>
  </p:handoutMasterIdLst>
  <p:sldIdLst>
    <p:sldId id="404" r:id="rId3"/>
    <p:sldId id="405" r:id="rId4"/>
    <p:sldId id="484" r:id="rId5"/>
    <p:sldId id="485" r:id="rId6"/>
    <p:sldId id="486" r:id="rId7"/>
    <p:sldId id="487" r:id="rId8"/>
    <p:sldId id="504" r:id="rId9"/>
    <p:sldId id="506" r:id="rId10"/>
    <p:sldId id="505" r:id="rId11"/>
    <p:sldId id="442" r:id="rId12"/>
    <p:sldId id="406" r:id="rId13"/>
    <p:sldId id="407" r:id="rId14"/>
    <p:sldId id="408" r:id="rId15"/>
    <p:sldId id="422" r:id="rId16"/>
    <p:sldId id="416" r:id="rId17"/>
    <p:sldId id="431" r:id="rId18"/>
    <p:sldId id="432" r:id="rId19"/>
    <p:sldId id="433" r:id="rId20"/>
    <p:sldId id="434" r:id="rId21"/>
    <p:sldId id="435" r:id="rId22"/>
    <p:sldId id="448" r:id="rId23"/>
    <p:sldId id="449" r:id="rId24"/>
    <p:sldId id="455" r:id="rId25"/>
    <p:sldId id="507" r:id="rId26"/>
    <p:sldId id="468" r:id="rId27"/>
    <p:sldId id="470" r:id="rId28"/>
    <p:sldId id="508" r:id="rId29"/>
    <p:sldId id="509" r:id="rId30"/>
    <p:sldId id="472" r:id="rId31"/>
    <p:sldId id="510" r:id="rId32"/>
    <p:sldId id="511" r:id="rId33"/>
    <p:sldId id="512" r:id="rId34"/>
    <p:sldId id="513" r:id="rId35"/>
    <p:sldId id="514" r:id="rId36"/>
    <p:sldId id="515" r:id="rId37"/>
    <p:sldId id="516" r:id="rId38"/>
    <p:sldId id="473" r:id="rId39"/>
    <p:sldId id="467" r:id="rId4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A8F"/>
    <a:srgbClr val="FFFEF5"/>
    <a:srgbClr val="FECFBC"/>
    <a:srgbClr val="FEF4E0"/>
    <a:srgbClr val="003300"/>
    <a:srgbClr val="003366"/>
    <a:srgbClr val="000066"/>
    <a:srgbClr val="CD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3" autoAdjust="0"/>
    <p:restoredTop sz="96313" autoAdjust="0"/>
  </p:normalViewPr>
  <p:slideViewPr>
    <p:cSldViewPr>
      <p:cViewPr varScale="1">
        <p:scale>
          <a:sx n="73" d="100"/>
          <a:sy n="73" d="100"/>
        </p:scale>
        <p:origin x="-3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80DC49-4E86-466B-AEF0-5C25A3782DB1}" type="doc">
      <dgm:prSet loTypeId="urn:microsoft.com/office/officeart/2011/layout/InterconnectedBlockProcess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E8B8010F-1CE2-4465-8CBF-A93763B72572}">
      <dgm:prSet phldrT="[텍스트]"/>
      <dgm:spPr>
        <a:solidFill>
          <a:srgbClr val="003300">
            <a:alpha val="42000"/>
          </a:srgbClr>
        </a:solidFill>
      </dgm:spPr>
      <dgm:t>
        <a:bodyPr/>
        <a:lstStyle/>
        <a:p>
          <a:pPr latinLnBrk="1"/>
          <a:r>
            <a:rPr lang="en-US" altLang="ko-KR" dirty="0" smtClean="0"/>
            <a:t>MySQL</a:t>
          </a:r>
          <a:endParaRPr lang="ko-KR" altLang="en-US" dirty="0"/>
        </a:p>
      </dgm:t>
    </dgm:pt>
    <dgm:pt modelId="{14153F0D-47DE-4A2E-AD97-7EF13A13B63C}" type="parTrans" cxnId="{4A12B97F-9C22-419F-8B3F-46775E119CE0}">
      <dgm:prSet/>
      <dgm:spPr/>
      <dgm:t>
        <a:bodyPr/>
        <a:lstStyle/>
        <a:p>
          <a:pPr latinLnBrk="1"/>
          <a:endParaRPr lang="ko-KR" altLang="en-US"/>
        </a:p>
      </dgm:t>
    </dgm:pt>
    <dgm:pt modelId="{9D02B426-C841-445D-98F3-34290BEE0E35}" type="sibTrans" cxnId="{4A12B97F-9C22-419F-8B3F-46775E119CE0}">
      <dgm:prSet/>
      <dgm:spPr/>
      <dgm:t>
        <a:bodyPr/>
        <a:lstStyle/>
        <a:p>
          <a:pPr latinLnBrk="1"/>
          <a:endParaRPr lang="ko-KR" altLang="en-US"/>
        </a:p>
      </dgm:t>
    </dgm:pt>
    <dgm:pt modelId="{38DF72BA-0D12-48F4-AED4-54062CF0E830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Schema &amp; Data File</a:t>
          </a:r>
          <a:endParaRPr lang="ko-KR" altLang="en-US" sz="2000" dirty="0"/>
        </a:p>
      </dgm:t>
    </dgm:pt>
    <dgm:pt modelId="{A0CB7721-3879-435B-835B-1DEC437AB793}" type="parTrans" cxnId="{B7FCB6B2-90F9-4005-9277-E0AFEC6225F1}">
      <dgm:prSet/>
      <dgm:spPr/>
      <dgm:t>
        <a:bodyPr/>
        <a:lstStyle/>
        <a:p>
          <a:pPr latinLnBrk="1"/>
          <a:endParaRPr lang="ko-KR" altLang="en-US"/>
        </a:p>
      </dgm:t>
    </dgm:pt>
    <dgm:pt modelId="{68986A97-989F-4FCE-BE6D-C9EC55E0E6DD}" type="sibTrans" cxnId="{B7FCB6B2-90F9-4005-9277-E0AFEC6225F1}">
      <dgm:prSet/>
      <dgm:spPr/>
      <dgm:t>
        <a:bodyPr/>
        <a:lstStyle/>
        <a:p>
          <a:pPr latinLnBrk="1"/>
          <a:endParaRPr lang="ko-KR" altLang="en-US"/>
        </a:p>
      </dgm:t>
    </dgm:pt>
    <dgm:pt modelId="{6FA67DAB-2065-4EEB-AFE2-47A9FE0676E1}">
      <dgm:prSet phldrT="[텍스트]"/>
      <dgm:spPr/>
      <dgm:t>
        <a:bodyPr/>
        <a:lstStyle/>
        <a:p>
          <a:pPr latinLnBrk="1"/>
          <a:r>
            <a:rPr lang="en-US" altLang="ko-KR" dirty="0" err="1" smtClean="0"/>
            <a:t>MariaDB</a:t>
          </a:r>
          <a:endParaRPr lang="ko-KR" altLang="en-US" dirty="0"/>
        </a:p>
      </dgm:t>
    </dgm:pt>
    <dgm:pt modelId="{E8FBCEDC-E3B2-4C02-A5BD-510734FEB6AB}" type="parTrans" cxnId="{AF7B9C85-B3D2-4F56-9706-B955FD45F9A6}">
      <dgm:prSet/>
      <dgm:spPr/>
      <dgm:t>
        <a:bodyPr/>
        <a:lstStyle/>
        <a:p>
          <a:pPr latinLnBrk="1"/>
          <a:endParaRPr lang="ko-KR" altLang="en-US"/>
        </a:p>
      </dgm:t>
    </dgm:pt>
    <dgm:pt modelId="{D585BA5C-D9FB-44C1-B655-854400112C6C}" type="sibTrans" cxnId="{AF7B9C85-B3D2-4F56-9706-B955FD45F9A6}">
      <dgm:prSet/>
      <dgm:spPr/>
      <dgm:t>
        <a:bodyPr/>
        <a:lstStyle/>
        <a:p>
          <a:pPr latinLnBrk="1"/>
          <a:endParaRPr lang="ko-KR" altLang="en-US"/>
        </a:p>
      </dgm:t>
    </dgm:pt>
    <dgm:pt modelId="{3E1BD263-4FEB-4649-8650-E4C3ABF7C058}">
      <dgm:prSet phldrT="[텍스트]" custT="1"/>
      <dgm:spPr/>
      <dgm:t>
        <a:bodyPr/>
        <a:lstStyle/>
        <a:p>
          <a:pPr latinLnBrk="1"/>
          <a:r>
            <a:rPr lang="en-US" altLang="ko-KR" sz="2000" b="1" dirty="0" smtClean="0">
              <a:solidFill>
                <a:schemeClr val="tx1"/>
              </a:solidFill>
            </a:rPr>
            <a:t>Support </a:t>
          </a:r>
          <a:r>
            <a:rPr lang="en-US" sz="2000" b="1" i="0" dirty="0" smtClean="0">
              <a:solidFill>
                <a:schemeClr val="tx1"/>
              </a:solidFill>
            </a:rPr>
            <a:t>Compatibility</a:t>
          </a:r>
          <a:endParaRPr lang="ko-KR" altLang="en-US" sz="2000" b="1" dirty="0">
            <a:solidFill>
              <a:schemeClr val="tx1"/>
            </a:solidFill>
          </a:endParaRPr>
        </a:p>
      </dgm:t>
    </dgm:pt>
    <dgm:pt modelId="{CE8F5ABB-4D88-4C83-BB6D-C4415A15EE2F}" type="parTrans" cxnId="{F91DAB37-2664-4AA4-9374-57595556B620}">
      <dgm:prSet/>
      <dgm:spPr/>
      <dgm:t>
        <a:bodyPr/>
        <a:lstStyle/>
        <a:p>
          <a:pPr latinLnBrk="1"/>
          <a:endParaRPr lang="ko-KR" altLang="en-US"/>
        </a:p>
      </dgm:t>
    </dgm:pt>
    <dgm:pt modelId="{83683913-B770-411E-A18B-D9BC9F6AE2A2}" type="sibTrans" cxnId="{F91DAB37-2664-4AA4-9374-57595556B620}">
      <dgm:prSet/>
      <dgm:spPr/>
      <dgm:t>
        <a:bodyPr/>
        <a:lstStyle/>
        <a:p>
          <a:pPr latinLnBrk="1"/>
          <a:endParaRPr lang="ko-KR" altLang="en-US"/>
        </a:p>
      </dgm:t>
    </dgm:pt>
    <dgm:pt modelId="{A66CAA6C-CCAB-4B0F-A7F9-79929AD1EE09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API</a:t>
          </a:r>
          <a:endParaRPr lang="ko-KR" altLang="en-US" sz="2000" dirty="0"/>
        </a:p>
      </dgm:t>
    </dgm:pt>
    <dgm:pt modelId="{9A383611-014A-47D6-A1A1-170B6D8FCBE4}" type="parTrans" cxnId="{D5D7D62F-6C8B-4294-B2C4-597593C125B5}">
      <dgm:prSet/>
      <dgm:spPr/>
      <dgm:t>
        <a:bodyPr/>
        <a:lstStyle/>
        <a:p>
          <a:pPr latinLnBrk="1"/>
          <a:endParaRPr lang="ko-KR" altLang="en-US"/>
        </a:p>
      </dgm:t>
    </dgm:pt>
    <dgm:pt modelId="{3972D155-2E2C-4BA8-B7C6-17A2AB4845B0}" type="sibTrans" cxnId="{D5D7D62F-6C8B-4294-B2C4-597593C125B5}">
      <dgm:prSet/>
      <dgm:spPr/>
      <dgm:t>
        <a:bodyPr/>
        <a:lstStyle/>
        <a:p>
          <a:pPr latinLnBrk="1"/>
          <a:endParaRPr lang="ko-KR" altLang="en-US"/>
        </a:p>
      </dgm:t>
    </dgm:pt>
    <dgm:pt modelId="{8553B5F7-00BA-450F-A7E3-690E03E8661C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Protocol</a:t>
          </a:r>
          <a:endParaRPr lang="ko-KR" altLang="en-US" sz="2000" dirty="0"/>
        </a:p>
      </dgm:t>
    </dgm:pt>
    <dgm:pt modelId="{91F573F8-5B1A-4A66-BEFF-1E232BF92EDD}" type="parTrans" cxnId="{3D681841-51B6-4E79-99D9-7827A0E94F1F}">
      <dgm:prSet/>
      <dgm:spPr/>
      <dgm:t>
        <a:bodyPr/>
        <a:lstStyle/>
        <a:p>
          <a:pPr latinLnBrk="1"/>
          <a:endParaRPr lang="ko-KR" altLang="en-US"/>
        </a:p>
      </dgm:t>
    </dgm:pt>
    <dgm:pt modelId="{13028A42-6628-4FB8-87D8-87C16168A887}" type="sibTrans" cxnId="{3D681841-51B6-4E79-99D9-7827A0E94F1F}">
      <dgm:prSet/>
      <dgm:spPr/>
      <dgm:t>
        <a:bodyPr/>
        <a:lstStyle/>
        <a:p>
          <a:pPr latinLnBrk="1"/>
          <a:endParaRPr lang="ko-KR" altLang="en-US"/>
        </a:p>
      </dgm:t>
    </dgm:pt>
    <dgm:pt modelId="{EA1A772B-0F5B-49E4-863C-67A423211B32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Socket &amp; Port</a:t>
          </a:r>
          <a:endParaRPr lang="ko-KR" altLang="en-US" sz="2000" dirty="0"/>
        </a:p>
      </dgm:t>
    </dgm:pt>
    <dgm:pt modelId="{FBF94F81-CF98-4698-A511-C76148395F58}" type="parTrans" cxnId="{361CFA84-4BE1-4B6B-87DB-9F2B90412BFE}">
      <dgm:prSet/>
      <dgm:spPr/>
      <dgm:t>
        <a:bodyPr/>
        <a:lstStyle/>
        <a:p>
          <a:pPr latinLnBrk="1"/>
          <a:endParaRPr lang="ko-KR" altLang="en-US"/>
        </a:p>
      </dgm:t>
    </dgm:pt>
    <dgm:pt modelId="{32757B5E-7673-46B1-82CE-4CC1D56C60DE}" type="sibTrans" cxnId="{361CFA84-4BE1-4B6B-87DB-9F2B90412BFE}">
      <dgm:prSet/>
      <dgm:spPr/>
      <dgm:t>
        <a:bodyPr/>
        <a:lstStyle/>
        <a:p>
          <a:pPr latinLnBrk="1"/>
          <a:endParaRPr lang="ko-KR" altLang="en-US"/>
        </a:p>
      </dgm:t>
    </dgm:pt>
    <dgm:pt modelId="{CDD1D2ED-23D1-48A0-A089-A668D62B7D7F}">
      <dgm:prSet phldrT="[텍스트]" custT="1"/>
      <dgm:spPr/>
      <dgm:t>
        <a:bodyPr/>
        <a:lstStyle/>
        <a:p>
          <a:pPr latinLnBrk="1"/>
          <a:r>
            <a:rPr lang="en-US" altLang="ko-KR" sz="2000" dirty="0" smtClean="0"/>
            <a:t>Connect Driver</a:t>
          </a:r>
          <a:endParaRPr lang="ko-KR" altLang="en-US" sz="2000" dirty="0"/>
        </a:p>
      </dgm:t>
    </dgm:pt>
    <dgm:pt modelId="{A53085B5-7504-426A-8BB4-992C6768D935}" type="parTrans" cxnId="{01018AE8-EEDD-4F19-A650-AF3773295C0B}">
      <dgm:prSet/>
      <dgm:spPr/>
      <dgm:t>
        <a:bodyPr/>
        <a:lstStyle/>
        <a:p>
          <a:pPr latinLnBrk="1"/>
          <a:endParaRPr lang="ko-KR" altLang="en-US"/>
        </a:p>
      </dgm:t>
    </dgm:pt>
    <dgm:pt modelId="{5756CB7D-6108-4CC2-AFDF-AEF9769D9EF7}" type="sibTrans" cxnId="{01018AE8-EEDD-4F19-A650-AF3773295C0B}">
      <dgm:prSet/>
      <dgm:spPr/>
      <dgm:t>
        <a:bodyPr/>
        <a:lstStyle/>
        <a:p>
          <a:pPr latinLnBrk="1"/>
          <a:endParaRPr lang="ko-KR" altLang="en-US"/>
        </a:p>
      </dgm:t>
    </dgm:pt>
    <dgm:pt modelId="{36438611-A2F1-405E-AFA9-C09FF67E3FBF}" type="pres">
      <dgm:prSet presAssocID="{2A80DC49-4E86-466B-AEF0-5C25A3782DB1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1D21BE-AD63-475A-B3BE-BF7D4D586B1A}" type="pres">
      <dgm:prSet presAssocID="{6FA67DAB-2065-4EEB-AFE2-47A9FE0676E1}" presName="ChildAccent2" presStyleCnt="0"/>
      <dgm:spPr/>
    </dgm:pt>
    <dgm:pt modelId="{A204A4FD-E521-4A16-9943-7A85857352FD}" type="pres">
      <dgm:prSet presAssocID="{6FA67DAB-2065-4EEB-AFE2-47A9FE0676E1}" presName="ChildAccent" presStyleLbl="alignImgPlace1" presStyleIdx="0" presStyleCnt="2" custScaleX="206456" custLinFactNeighborX="48578"/>
      <dgm:spPr/>
      <dgm:t>
        <a:bodyPr/>
        <a:lstStyle/>
        <a:p>
          <a:pPr latinLnBrk="1"/>
          <a:endParaRPr lang="ko-KR" altLang="en-US"/>
        </a:p>
      </dgm:t>
    </dgm:pt>
    <dgm:pt modelId="{54FC5A74-CC88-4A0C-9723-E65798AA1C32}" type="pres">
      <dgm:prSet presAssocID="{6FA67DAB-2065-4EEB-AFE2-47A9FE0676E1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669C38-C6BF-4859-8C3A-6E1104F61677}" type="pres">
      <dgm:prSet presAssocID="{6FA67DAB-2065-4EEB-AFE2-47A9FE0676E1}" presName="Parent2" presStyleLbl="node1" presStyleIdx="0" presStyleCnt="2" custScaleX="206456" custLinFactNeighborX="48578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CA1425-7E73-495F-B8DF-DA1AC20D2DF9}" type="pres">
      <dgm:prSet presAssocID="{E8B8010F-1CE2-4465-8CBF-A93763B72572}" presName="ChildAccent1" presStyleCnt="0"/>
      <dgm:spPr/>
    </dgm:pt>
    <dgm:pt modelId="{7A2CFE43-7D4A-4C06-89BC-73E4AC127871}" type="pres">
      <dgm:prSet presAssocID="{E8B8010F-1CE2-4465-8CBF-A93763B72572}" presName="ChildAccent" presStyleLbl="alignImgPlace1" presStyleIdx="1" presStyleCnt="2" custScaleX="189919" custLinFactNeighborX="-44443"/>
      <dgm:spPr/>
      <dgm:t>
        <a:bodyPr/>
        <a:lstStyle/>
        <a:p>
          <a:pPr latinLnBrk="1"/>
          <a:endParaRPr lang="ko-KR" altLang="en-US"/>
        </a:p>
      </dgm:t>
    </dgm:pt>
    <dgm:pt modelId="{B60E1367-50B7-4B80-8EDB-9CC41B8F4D55}" type="pres">
      <dgm:prSet presAssocID="{E8B8010F-1CE2-4465-8CBF-A93763B72572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8C176C3-E743-4CC9-9221-9C5D16991581}" type="pres">
      <dgm:prSet presAssocID="{E8B8010F-1CE2-4465-8CBF-A93763B72572}" presName="Parent1" presStyleLbl="node1" presStyleIdx="1" presStyleCnt="2" custScaleX="189919" custLinFactNeighborX="-4444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61CFA84-4BE1-4B6B-87DB-9F2B90412BFE}" srcId="{E8B8010F-1CE2-4465-8CBF-A93763B72572}" destId="{EA1A772B-0F5B-49E4-863C-67A423211B32}" srcOrd="3" destOrd="0" parTransId="{FBF94F81-CF98-4698-A511-C76148395F58}" sibTransId="{32757B5E-7673-46B1-82CE-4CC1D56C60DE}"/>
    <dgm:cxn modelId="{9FAE81BD-6935-4812-8007-EA8EBA58A694}" type="presOf" srcId="{8553B5F7-00BA-450F-A7E3-690E03E8661C}" destId="{7A2CFE43-7D4A-4C06-89BC-73E4AC127871}" srcOrd="0" destOrd="2" presId="urn:microsoft.com/office/officeart/2011/layout/InterconnectedBlockProcess"/>
    <dgm:cxn modelId="{3DA84AB4-B084-4507-9636-3E80A54AE8D1}" type="presOf" srcId="{8553B5F7-00BA-450F-A7E3-690E03E8661C}" destId="{B60E1367-50B7-4B80-8EDB-9CC41B8F4D55}" srcOrd="1" destOrd="2" presId="urn:microsoft.com/office/officeart/2011/layout/InterconnectedBlockProcess"/>
    <dgm:cxn modelId="{B7FCB6B2-90F9-4005-9277-E0AFEC6225F1}" srcId="{E8B8010F-1CE2-4465-8CBF-A93763B72572}" destId="{38DF72BA-0D12-48F4-AED4-54062CF0E830}" srcOrd="0" destOrd="0" parTransId="{A0CB7721-3879-435B-835B-1DEC437AB793}" sibTransId="{68986A97-989F-4FCE-BE6D-C9EC55E0E6DD}"/>
    <dgm:cxn modelId="{DF971AF6-281B-4347-95B0-F6AF9818A3BD}" type="presOf" srcId="{38DF72BA-0D12-48F4-AED4-54062CF0E830}" destId="{B60E1367-50B7-4B80-8EDB-9CC41B8F4D55}" srcOrd="1" destOrd="0" presId="urn:microsoft.com/office/officeart/2011/layout/InterconnectedBlockProcess"/>
    <dgm:cxn modelId="{7865BA21-0FE9-41A4-91F6-29DA7F356600}" type="presOf" srcId="{38DF72BA-0D12-48F4-AED4-54062CF0E830}" destId="{7A2CFE43-7D4A-4C06-89BC-73E4AC127871}" srcOrd="0" destOrd="0" presId="urn:microsoft.com/office/officeart/2011/layout/InterconnectedBlockProcess"/>
    <dgm:cxn modelId="{1FB400E2-1DC6-433E-B6C7-B1E75C1B0097}" type="presOf" srcId="{CDD1D2ED-23D1-48A0-A089-A668D62B7D7F}" destId="{7A2CFE43-7D4A-4C06-89BC-73E4AC127871}" srcOrd="0" destOrd="4" presId="urn:microsoft.com/office/officeart/2011/layout/InterconnectedBlockProcess"/>
    <dgm:cxn modelId="{F8953907-EAF4-4EB5-90F9-9BAB9745D26E}" type="presOf" srcId="{CDD1D2ED-23D1-48A0-A089-A668D62B7D7F}" destId="{B60E1367-50B7-4B80-8EDB-9CC41B8F4D55}" srcOrd="1" destOrd="4" presId="urn:microsoft.com/office/officeart/2011/layout/InterconnectedBlockProcess"/>
    <dgm:cxn modelId="{4A12B97F-9C22-419F-8B3F-46775E119CE0}" srcId="{2A80DC49-4E86-466B-AEF0-5C25A3782DB1}" destId="{E8B8010F-1CE2-4465-8CBF-A93763B72572}" srcOrd="0" destOrd="0" parTransId="{14153F0D-47DE-4A2E-AD97-7EF13A13B63C}" sibTransId="{9D02B426-C841-445D-98F3-34290BEE0E35}"/>
    <dgm:cxn modelId="{56428EF8-0D96-4969-9EF3-3DD8FF1851F0}" type="presOf" srcId="{EA1A772B-0F5B-49E4-863C-67A423211B32}" destId="{7A2CFE43-7D4A-4C06-89BC-73E4AC127871}" srcOrd="0" destOrd="3" presId="urn:microsoft.com/office/officeart/2011/layout/InterconnectedBlockProcess"/>
    <dgm:cxn modelId="{BF21A392-8CD9-4778-9DFD-99CF019053C4}" type="presOf" srcId="{6FA67DAB-2065-4EEB-AFE2-47A9FE0676E1}" destId="{9A669C38-C6BF-4859-8C3A-6E1104F61677}" srcOrd="0" destOrd="0" presId="urn:microsoft.com/office/officeart/2011/layout/InterconnectedBlockProcess"/>
    <dgm:cxn modelId="{61C6C4DB-F337-4C69-B4E3-E98ECD40A97D}" type="presOf" srcId="{EA1A772B-0F5B-49E4-863C-67A423211B32}" destId="{B60E1367-50B7-4B80-8EDB-9CC41B8F4D55}" srcOrd="1" destOrd="3" presId="urn:microsoft.com/office/officeart/2011/layout/InterconnectedBlockProcess"/>
    <dgm:cxn modelId="{26F30505-C4CD-47CC-BF64-1CCF4A4CABA2}" type="presOf" srcId="{2A80DC49-4E86-466B-AEF0-5C25A3782DB1}" destId="{36438611-A2F1-405E-AFA9-C09FF67E3FBF}" srcOrd="0" destOrd="0" presId="urn:microsoft.com/office/officeart/2011/layout/InterconnectedBlockProcess"/>
    <dgm:cxn modelId="{C80D2C14-8514-4ECA-8F3B-E079923F0480}" type="presOf" srcId="{E8B8010F-1CE2-4465-8CBF-A93763B72572}" destId="{88C176C3-E743-4CC9-9221-9C5D16991581}" srcOrd="0" destOrd="0" presId="urn:microsoft.com/office/officeart/2011/layout/InterconnectedBlockProcess"/>
    <dgm:cxn modelId="{D5D7D62F-6C8B-4294-B2C4-597593C125B5}" srcId="{E8B8010F-1CE2-4465-8CBF-A93763B72572}" destId="{A66CAA6C-CCAB-4B0F-A7F9-79929AD1EE09}" srcOrd="1" destOrd="0" parTransId="{9A383611-014A-47D6-A1A1-170B6D8FCBE4}" sibTransId="{3972D155-2E2C-4BA8-B7C6-17A2AB4845B0}"/>
    <dgm:cxn modelId="{F91DAB37-2664-4AA4-9374-57595556B620}" srcId="{6FA67DAB-2065-4EEB-AFE2-47A9FE0676E1}" destId="{3E1BD263-4FEB-4649-8650-E4C3ABF7C058}" srcOrd="0" destOrd="0" parTransId="{CE8F5ABB-4D88-4C83-BB6D-C4415A15EE2F}" sibTransId="{83683913-B770-411E-A18B-D9BC9F6AE2A2}"/>
    <dgm:cxn modelId="{AF7B9C85-B3D2-4F56-9706-B955FD45F9A6}" srcId="{2A80DC49-4E86-466B-AEF0-5C25A3782DB1}" destId="{6FA67DAB-2065-4EEB-AFE2-47A9FE0676E1}" srcOrd="1" destOrd="0" parTransId="{E8FBCEDC-E3B2-4C02-A5BD-510734FEB6AB}" sibTransId="{D585BA5C-D9FB-44C1-B655-854400112C6C}"/>
    <dgm:cxn modelId="{3D681841-51B6-4E79-99D9-7827A0E94F1F}" srcId="{E8B8010F-1CE2-4465-8CBF-A93763B72572}" destId="{8553B5F7-00BA-450F-A7E3-690E03E8661C}" srcOrd="2" destOrd="0" parTransId="{91F573F8-5B1A-4A66-BEFF-1E232BF92EDD}" sibTransId="{13028A42-6628-4FB8-87D8-87C16168A887}"/>
    <dgm:cxn modelId="{7A922242-E2C4-44D5-B070-DB42363EB77B}" type="presOf" srcId="{3E1BD263-4FEB-4649-8650-E4C3ABF7C058}" destId="{54FC5A74-CC88-4A0C-9723-E65798AA1C32}" srcOrd="1" destOrd="0" presId="urn:microsoft.com/office/officeart/2011/layout/InterconnectedBlockProcess"/>
    <dgm:cxn modelId="{3D4375BE-295D-4D1C-831C-3B400811411B}" type="presOf" srcId="{A66CAA6C-CCAB-4B0F-A7F9-79929AD1EE09}" destId="{7A2CFE43-7D4A-4C06-89BC-73E4AC127871}" srcOrd="0" destOrd="1" presId="urn:microsoft.com/office/officeart/2011/layout/InterconnectedBlockProcess"/>
    <dgm:cxn modelId="{01018AE8-EEDD-4F19-A650-AF3773295C0B}" srcId="{E8B8010F-1CE2-4465-8CBF-A93763B72572}" destId="{CDD1D2ED-23D1-48A0-A089-A668D62B7D7F}" srcOrd="4" destOrd="0" parTransId="{A53085B5-7504-426A-8BB4-992C6768D935}" sibTransId="{5756CB7D-6108-4CC2-AFDF-AEF9769D9EF7}"/>
    <dgm:cxn modelId="{BECA8ED9-8158-4485-8257-675F637938BC}" type="presOf" srcId="{3E1BD263-4FEB-4649-8650-E4C3ABF7C058}" destId="{A204A4FD-E521-4A16-9943-7A85857352FD}" srcOrd="0" destOrd="0" presId="urn:microsoft.com/office/officeart/2011/layout/InterconnectedBlockProcess"/>
    <dgm:cxn modelId="{EC3D78CC-70D5-418E-8C87-4CBBF64A8744}" type="presOf" srcId="{A66CAA6C-CCAB-4B0F-A7F9-79929AD1EE09}" destId="{B60E1367-50B7-4B80-8EDB-9CC41B8F4D55}" srcOrd="1" destOrd="1" presId="urn:microsoft.com/office/officeart/2011/layout/InterconnectedBlockProcess"/>
    <dgm:cxn modelId="{0150CB87-F016-4E83-8580-EC26434D8D07}" type="presParOf" srcId="{36438611-A2F1-405E-AFA9-C09FF67E3FBF}" destId="{171D21BE-AD63-475A-B3BE-BF7D4D586B1A}" srcOrd="0" destOrd="0" presId="urn:microsoft.com/office/officeart/2011/layout/InterconnectedBlockProcess"/>
    <dgm:cxn modelId="{F16B4E3C-ED5F-479D-8DEC-020E10BE9C60}" type="presParOf" srcId="{171D21BE-AD63-475A-B3BE-BF7D4D586B1A}" destId="{A204A4FD-E521-4A16-9943-7A85857352FD}" srcOrd="0" destOrd="0" presId="urn:microsoft.com/office/officeart/2011/layout/InterconnectedBlockProcess"/>
    <dgm:cxn modelId="{D7594ADD-7791-4A55-AB6A-12C21B680750}" type="presParOf" srcId="{36438611-A2F1-405E-AFA9-C09FF67E3FBF}" destId="{54FC5A74-CC88-4A0C-9723-E65798AA1C32}" srcOrd="1" destOrd="0" presId="urn:microsoft.com/office/officeart/2011/layout/InterconnectedBlockProcess"/>
    <dgm:cxn modelId="{90762FEB-9100-40E5-A3F5-C0243FF31AB0}" type="presParOf" srcId="{36438611-A2F1-405E-AFA9-C09FF67E3FBF}" destId="{9A669C38-C6BF-4859-8C3A-6E1104F61677}" srcOrd="2" destOrd="0" presId="urn:microsoft.com/office/officeart/2011/layout/InterconnectedBlockProcess"/>
    <dgm:cxn modelId="{8763FB76-332A-4F6D-9870-65DA5C42431D}" type="presParOf" srcId="{36438611-A2F1-405E-AFA9-C09FF67E3FBF}" destId="{ECCA1425-7E73-495F-B8DF-DA1AC20D2DF9}" srcOrd="3" destOrd="0" presId="urn:microsoft.com/office/officeart/2011/layout/InterconnectedBlockProcess"/>
    <dgm:cxn modelId="{4E6361A2-424F-4823-978B-0FEC079DBA1E}" type="presParOf" srcId="{ECCA1425-7E73-495F-B8DF-DA1AC20D2DF9}" destId="{7A2CFE43-7D4A-4C06-89BC-73E4AC127871}" srcOrd="0" destOrd="0" presId="urn:microsoft.com/office/officeart/2011/layout/InterconnectedBlockProcess"/>
    <dgm:cxn modelId="{B6A058A5-9AD7-4F7E-BEB3-610913463ECA}" type="presParOf" srcId="{36438611-A2F1-405E-AFA9-C09FF67E3FBF}" destId="{B60E1367-50B7-4B80-8EDB-9CC41B8F4D55}" srcOrd="4" destOrd="0" presId="urn:microsoft.com/office/officeart/2011/layout/InterconnectedBlockProcess"/>
    <dgm:cxn modelId="{3FF59E2E-54E3-4BD4-81DF-E8735EE17DD3}" type="presParOf" srcId="{36438611-A2F1-405E-AFA9-C09FF67E3FBF}" destId="{88C176C3-E743-4CC9-9221-9C5D16991581}" srcOrd="5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4A4FD-E521-4A16-9943-7A85857352FD}">
      <dsp:nvSpPr>
        <dsp:cNvPr id="0" name=""/>
        <dsp:cNvSpPr/>
      </dsp:nvSpPr>
      <dsp:spPr>
        <a:xfrm>
          <a:off x="3970803" y="650541"/>
          <a:ext cx="3384352" cy="3382576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t" anchorCtr="0">
          <a:noAutofit/>
        </a:bodyPr>
        <a:lstStyle/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>
              <a:solidFill>
                <a:schemeClr val="tx1"/>
              </a:solidFill>
            </a:rPr>
            <a:t>Support </a:t>
          </a:r>
          <a:r>
            <a:rPr lang="en-US" sz="2000" b="1" i="0" kern="1200" dirty="0" smtClean="0">
              <a:solidFill>
                <a:schemeClr val="tx1"/>
              </a:solidFill>
            </a:rPr>
            <a:t>Compatibility</a:t>
          </a:r>
          <a:endParaRPr lang="ko-KR" altLang="en-US" sz="2000" b="1" kern="1200" dirty="0">
            <a:solidFill>
              <a:schemeClr val="tx1"/>
            </a:solidFill>
          </a:endParaRPr>
        </a:p>
      </dsp:txBody>
      <dsp:txXfrm>
        <a:off x="4400615" y="650541"/>
        <a:ext cx="2954539" cy="3382576"/>
      </dsp:txXfrm>
    </dsp:sp>
    <dsp:sp modelId="{9A669C38-C6BF-4859-8C3A-6E1104F61677}">
      <dsp:nvSpPr>
        <dsp:cNvPr id="0" name=""/>
        <dsp:cNvSpPr/>
      </dsp:nvSpPr>
      <dsp:spPr>
        <a:xfrm>
          <a:off x="3970803" y="0"/>
          <a:ext cx="3384352" cy="65054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err="1" smtClean="0"/>
            <a:t>MariaDB</a:t>
          </a:r>
          <a:endParaRPr lang="ko-KR" altLang="en-US" sz="1900" kern="1200" dirty="0"/>
        </a:p>
      </dsp:txBody>
      <dsp:txXfrm>
        <a:off x="3970803" y="0"/>
        <a:ext cx="3384352" cy="650541"/>
      </dsp:txXfrm>
    </dsp:sp>
    <dsp:sp modelId="{7A2CFE43-7D4A-4C06-89BC-73E4AC127871}">
      <dsp:nvSpPr>
        <dsp:cNvPr id="0" name=""/>
        <dsp:cNvSpPr/>
      </dsp:nvSpPr>
      <dsp:spPr>
        <a:xfrm>
          <a:off x="942227" y="650541"/>
          <a:ext cx="3113267" cy="3122439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5057030"/>
            <a:satOff val="-6941"/>
            <a:lumOff val="1117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t" anchorCtr="0">
          <a:noAutofit/>
        </a:bodyPr>
        <a:lstStyle/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Schema &amp; Data File</a:t>
          </a:r>
          <a:endParaRPr lang="ko-KR" altLang="en-US" sz="2000" kern="1200" dirty="0"/>
        </a:p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API</a:t>
          </a:r>
          <a:endParaRPr lang="ko-KR" altLang="en-US" sz="2000" kern="1200" dirty="0"/>
        </a:p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Protocol</a:t>
          </a:r>
          <a:endParaRPr lang="ko-KR" altLang="en-US" sz="2000" kern="1200" dirty="0"/>
        </a:p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Socket &amp; Port</a:t>
          </a:r>
          <a:endParaRPr lang="ko-KR" altLang="en-US" sz="2000" kern="1200" dirty="0"/>
        </a:p>
        <a:p>
          <a:pPr lvl="0" algn="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/>
            <a:t>Connect Driver</a:t>
          </a:r>
          <a:endParaRPr lang="ko-KR" altLang="en-US" sz="2000" kern="1200" dirty="0"/>
        </a:p>
      </dsp:txBody>
      <dsp:txXfrm>
        <a:off x="1337612" y="650541"/>
        <a:ext cx="2717882" cy="3122439"/>
      </dsp:txXfrm>
    </dsp:sp>
    <dsp:sp modelId="{88C176C3-E743-4CC9-9221-9C5D16991581}">
      <dsp:nvSpPr>
        <dsp:cNvPr id="0" name=""/>
        <dsp:cNvSpPr/>
      </dsp:nvSpPr>
      <dsp:spPr>
        <a:xfrm>
          <a:off x="942227" y="130269"/>
          <a:ext cx="3113267" cy="520272"/>
        </a:xfrm>
        <a:prstGeom prst="rect">
          <a:avLst/>
        </a:prstGeom>
        <a:solidFill>
          <a:srgbClr val="003300">
            <a:alpha val="42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900" kern="1200" dirty="0" smtClean="0"/>
            <a:t>MySQL</a:t>
          </a:r>
          <a:endParaRPr lang="ko-KR" altLang="en-US" sz="1900" kern="1200" dirty="0"/>
        </a:p>
      </dsp:txBody>
      <dsp:txXfrm>
        <a:off x="942227" y="130269"/>
        <a:ext cx="3113267" cy="520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연결식 블록 프로세스형"/>
  <dgm:desc val="프로세스의 연속 단계를 표시합니다. 수준 1 텍스트의 양은 적고 수준 2 텍스트의 양은 보통인 경우 가장 적합합니다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7407C60-F87E-4B4A-A92F-A5220787FA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0436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6889CEB-EFD9-4FA5-A4D9-976A006C8951}" type="datetimeFigureOut">
              <a:rPr lang="ko-KR" altLang="en-US"/>
              <a:pPr>
                <a:defRPr/>
              </a:pPr>
              <a:t>2014-09-24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6C6B29D-B04A-4CE3-94BE-C2C6F36B18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897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771800" y="2492896"/>
            <a:ext cx="5686400" cy="936104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779912" y="3429000"/>
            <a:ext cx="4672608" cy="288032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7F9E0-E614-4FC3-9052-3DB58D891E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43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0DEAA-8416-44E9-984A-38901FB4D9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18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0DEAA-8416-44E9-984A-38901FB4D9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5736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818C-E797-4840-829E-0D912997F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944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20026-A39F-4C3A-A10F-532C053010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60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B6A21-6781-470D-BE30-9C076835C9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882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1A993-006E-4125-8C74-4F469B1146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0" y="1124744"/>
            <a:ext cx="9144000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89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4E0ED-79C6-4C36-B31C-74E65CE9E5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84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008313" cy="1030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404664"/>
            <a:ext cx="5111750" cy="57214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49567-D251-4DC2-AF1B-EA580FCA2A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612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B1D06-5028-4FD1-BE71-DF9CD0419A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1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046D5-C374-4F8E-871C-31C52C5994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4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80312" y="404664"/>
            <a:ext cx="1306488" cy="5976664"/>
          </a:xfrm>
        </p:spPr>
        <p:txBody>
          <a:bodyPr vert="eaVert"/>
          <a:lstStyle>
            <a:lvl1pPr>
              <a:defRPr sz="40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404664"/>
            <a:ext cx="6851104" cy="5976664"/>
          </a:xfrm>
        </p:spPr>
        <p:txBody>
          <a:bodyPr vert="eaVert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8BE93-B6F6-468A-B302-CDB92D4F2A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68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987675" y="6583363"/>
            <a:ext cx="2847975" cy="276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fld id="{A416216F-01F2-4BF3-B47F-289F716B3A7E}" type="slidenum"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pPr algn="ctr" eaLnBrk="1" hangingPunct="1">
                <a:defRPr/>
              </a:pPr>
              <a:t>‹#›</a:t>
            </a:fld>
            <a:endParaRPr lang="ko-KR" altLang="ko-KR" sz="1200" b="1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0" y="1111250"/>
            <a:ext cx="9144000" cy="0"/>
          </a:xfrm>
          <a:prstGeom prst="line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TextBox 10"/>
          <p:cNvSpPr txBox="1">
            <a:spLocks noChangeArrowheads="1"/>
          </p:cNvSpPr>
          <p:nvPr userDrawn="1"/>
        </p:nvSpPr>
        <p:spPr bwMode="auto">
          <a:xfrm>
            <a:off x="7339013" y="85725"/>
            <a:ext cx="1697037" cy="2460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solidFill>
                  <a:schemeClr val="bg1"/>
                </a:solidFill>
                <a:latin typeface="Tahoma" pitchFamily="34" charset="0"/>
                <a:ea typeface="가는각진제목체" pitchFamily="18" charset="-127"/>
              </a:rPr>
              <a:t>© 2013 </a:t>
            </a:r>
            <a:r>
              <a:rPr lang="en-US" altLang="ko-KR" sz="1000" dirty="0" err="1" smtClean="0">
                <a:solidFill>
                  <a:schemeClr val="bg1"/>
                </a:solidFill>
                <a:latin typeface="Tahoma" pitchFamily="34" charset="0"/>
                <a:ea typeface="가는각진제목체" pitchFamily="18" charset="-127"/>
              </a:rPr>
              <a:t>OSSKorea.co.,LTD</a:t>
            </a:r>
            <a:endParaRPr lang="en-US" altLang="ko-KR" sz="1000" dirty="0" smtClean="0">
              <a:solidFill>
                <a:schemeClr val="bg1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5986463" cy="56197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335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818C-E797-4840-829E-0D912997F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541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107504" y="117351"/>
            <a:ext cx="8229600" cy="43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340768"/>
            <a:ext cx="82296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19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F71307-DB61-48B4-84DD-CBDE6EAA8AD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2057" name="Rectangle 4"/>
          <p:cNvSpPr>
            <a:spLocks noChangeArrowheads="1"/>
          </p:cNvSpPr>
          <p:nvPr userDrawn="1"/>
        </p:nvSpPr>
        <p:spPr bwMode="auto">
          <a:xfrm>
            <a:off x="-11948" y="561622"/>
            <a:ext cx="4667470" cy="45719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" name="그림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630623"/>
            <a:ext cx="72866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Administrator\Google 드라이브\Ohnew\Logo\ohnew_logo.gif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50000" r="31287" b="32968"/>
          <a:stretch>
            <a:fillRect/>
          </a:stretch>
        </p:blipFill>
        <p:spPr bwMode="auto">
          <a:xfrm>
            <a:off x="7740352" y="157451"/>
            <a:ext cx="1150807" cy="31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4"/>
          <p:cNvSpPr>
            <a:spLocks noChangeArrowheads="1"/>
          </p:cNvSpPr>
          <p:nvPr userDrawn="1"/>
        </p:nvSpPr>
        <p:spPr bwMode="auto">
          <a:xfrm>
            <a:off x="4644008" y="565928"/>
            <a:ext cx="4497430" cy="4571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Rectangle 4"/>
          <p:cNvSpPr>
            <a:spLocks noChangeArrowheads="1"/>
          </p:cNvSpPr>
          <p:nvPr userDrawn="1"/>
        </p:nvSpPr>
        <p:spPr bwMode="auto">
          <a:xfrm>
            <a:off x="4485917" y="6517529"/>
            <a:ext cx="4670129" cy="45719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Rectangle 4"/>
          <p:cNvSpPr>
            <a:spLocks noChangeArrowheads="1"/>
          </p:cNvSpPr>
          <p:nvPr userDrawn="1"/>
        </p:nvSpPr>
        <p:spPr bwMode="auto">
          <a:xfrm flipV="1">
            <a:off x="0" y="6517529"/>
            <a:ext cx="4499992" cy="4571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40" r:id="rId2"/>
    <p:sldLayoutId id="2147484371" r:id="rId3"/>
    <p:sldLayoutId id="2147484341" r:id="rId4"/>
    <p:sldLayoutId id="2147484342" r:id="rId5"/>
    <p:sldLayoutId id="2147484351" r:id="rId6"/>
    <p:sldLayoutId id="2147484343" r:id="rId7"/>
    <p:sldLayoutId id="2147484344" r:id="rId8"/>
    <p:sldLayoutId id="2147484345" r:id="rId9"/>
    <p:sldLayoutId id="2147484346" r:id="rId10"/>
    <p:sldLayoutId id="2147484347" r:id="rId11"/>
    <p:sldLayoutId id="2147484348" r:id="rId12"/>
    <p:sldLayoutId id="2147484370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333375"/>
            <a:ext cx="8229600" cy="86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340768"/>
            <a:ext cx="82296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19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F71307-DB61-48B4-84DD-CBDE6EAA8AD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2053" name="그림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6654800"/>
            <a:ext cx="728663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3" descr="C:\Users\Administrator\Google 드라이브\Ohnew\Logo\ohnew_logo.gi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50000" r="31287" b="32968"/>
          <a:stretch>
            <a:fillRect/>
          </a:stretch>
        </p:blipFill>
        <p:spPr bwMode="auto">
          <a:xfrm>
            <a:off x="938213" y="6634163"/>
            <a:ext cx="681037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8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588" y="333375"/>
            <a:ext cx="91440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661545"/>
            <a:ext cx="576066" cy="17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1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jpe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5" Type="http://schemas.openxmlformats.org/officeDocument/2006/relationships/image" Target="../media/image47.gif"/><Relationship Id="rId2" Type="http://schemas.openxmlformats.org/officeDocument/2006/relationships/image" Target="../media/image24.png"/><Relationship Id="rId16" Type="http://schemas.openxmlformats.org/officeDocument/2006/relationships/image" Target="../media/image38.jpe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jpeg"/><Relationship Id="rId5" Type="http://schemas.openxmlformats.org/officeDocument/2006/relationships/image" Target="../media/image27.jpeg"/><Relationship Id="rId15" Type="http://schemas.openxmlformats.org/officeDocument/2006/relationships/image" Target="../media/image37.png"/><Relationship Id="rId23" Type="http://schemas.openxmlformats.org/officeDocument/2006/relationships/image" Target="../media/image45.jpg"/><Relationship Id="rId10" Type="http://schemas.openxmlformats.org/officeDocument/2006/relationships/image" Target="../media/image32.jpe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jpeg"/><Relationship Id="rId14" Type="http://schemas.openxmlformats.org/officeDocument/2006/relationships/image" Target="../media/image36.png"/><Relationship Id="rId22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skmonty.org/" TargetMode="External"/><Relationship Id="rId2" Type="http://schemas.openxmlformats.org/officeDocument/2006/relationships/hyperlink" Target="http://www.mariadb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0130" y="1584325"/>
            <a:ext cx="8642350" cy="2996803"/>
          </a:xfrm>
          <a:prstGeom prst="rect">
            <a:avLst/>
          </a:prstGeom>
          <a:solidFill>
            <a:srgbClr val="FEF4E0"/>
          </a:solidFill>
          <a:ln>
            <a:noFill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3200" b="1" dirty="0" smtClean="0">
                <a:solidFill>
                  <a:schemeClr val="accent3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Open Source DBMS </a:t>
            </a:r>
            <a:r>
              <a:rPr lang="en-US" altLang="ko-KR" sz="3200" b="1" dirty="0" err="1" smtClean="0">
                <a:solidFill>
                  <a:schemeClr val="accent3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r>
              <a:rPr lang="en-US" altLang="ko-KR" sz="3200" b="1" dirty="0" smtClean="0">
                <a:solidFill>
                  <a:schemeClr val="accent3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altLang="ko-KR" sz="4800" b="1" dirty="0" err="1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Ohnew</a:t>
            </a:r>
            <a:endParaRPr lang="ko-KR" altLang="en-US" sz="48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74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Index</a:t>
            </a:r>
            <a:endParaRPr lang="ko-KR" altLang="en-US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52274" y="4001888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1109411" y="4003476"/>
            <a:ext cx="28178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Ⅲ</a:t>
            </a:r>
            <a:r>
              <a:rPr kumimoji="0" lang="en-US" altLang="ko-KR" sz="1200" b="1" dirty="0" smtClean="0"/>
              <a:t>. </a:t>
            </a:r>
            <a:r>
              <a:rPr kumimoji="0" lang="en-US" altLang="ko-KR" sz="1200" b="1" dirty="0" err="1" smtClean="0"/>
              <a:t>MariaDB</a:t>
            </a:r>
            <a:r>
              <a:rPr kumimoji="0" lang="en-US" altLang="ko-KR" sz="1200" b="1" dirty="0" smtClean="0"/>
              <a:t> 10</a:t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Ⅲ-1. </a:t>
            </a:r>
            <a:r>
              <a:rPr kumimoji="0" lang="en-US" altLang="ko-KR" sz="1200" dirty="0" err="1" smtClean="0"/>
              <a:t>MariaDB</a:t>
            </a:r>
            <a:r>
              <a:rPr kumimoji="0" lang="en-US" altLang="ko-KR" sz="1200" dirty="0" smtClean="0"/>
              <a:t> 10 feature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Ⅲ-2</a:t>
            </a:r>
            <a:r>
              <a:rPr kumimoji="0" lang="en-US" altLang="ko-KR" sz="1200" dirty="0" smtClean="0"/>
              <a:t>. MySQL 5.6 </a:t>
            </a:r>
            <a:r>
              <a:rPr kumimoji="0" lang="en-US" altLang="ko-KR" sz="1200" dirty="0" err="1" smtClean="0"/>
              <a:t>vs</a:t>
            </a:r>
            <a:r>
              <a:rPr kumimoji="0" lang="en-US" altLang="ko-KR" sz="1200" dirty="0" smtClean="0"/>
              <a:t> </a:t>
            </a:r>
            <a:r>
              <a:rPr kumimoji="0" lang="en-US" altLang="ko-KR" sz="1200" dirty="0" err="1" smtClean="0"/>
              <a:t>MariaDB</a:t>
            </a:r>
            <a:endParaRPr kumimoji="0" lang="ko-KR" altLang="en-US" sz="1200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5336785" y="1718100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296035" y="1716579"/>
            <a:ext cx="28178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Ⅱ</a:t>
            </a:r>
            <a:r>
              <a:rPr kumimoji="0" lang="en-US" altLang="ko-KR" sz="1200" b="1" dirty="0" smtClean="0"/>
              <a:t>. </a:t>
            </a:r>
            <a:r>
              <a:rPr kumimoji="0" lang="en-US" altLang="ko-KR" sz="1200" b="1" dirty="0" err="1" smtClean="0"/>
              <a:t>MariaDB</a:t>
            </a: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Ⅱ-1. </a:t>
            </a:r>
            <a:r>
              <a:rPr kumimoji="0" lang="en-US" altLang="ko-KR" sz="1200" dirty="0" err="1" smtClean="0"/>
              <a:t>MariaDB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Ⅱ-2</a:t>
            </a:r>
            <a:r>
              <a:rPr kumimoji="0" lang="en-US" altLang="ko-KR" sz="1200" dirty="0" smtClean="0"/>
              <a:t>. Storage Engine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Ⅱ-3</a:t>
            </a:r>
            <a:r>
              <a:rPr kumimoji="0" lang="en-US" altLang="ko-KR" sz="1200" dirty="0" smtClean="0"/>
              <a:t>. MySQL vs </a:t>
            </a:r>
            <a:r>
              <a:rPr kumimoji="0" lang="en-US" altLang="ko-KR" sz="1200" dirty="0" err="1" smtClean="0"/>
              <a:t>MariaDB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Ⅱ-4</a:t>
            </a:r>
            <a:r>
              <a:rPr kumimoji="0" lang="en-US" altLang="ko-KR" sz="1200" dirty="0" smtClean="0"/>
              <a:t>. </a:t>
            </a:r>
            <a:r>
              <a:rPr lang="ko-KR" altLang="en-US" sz="1200" dirty="0" smtClean="0">
                <a:latin typeface="맑은 고딕" pitchFamily="50" charset="-127"/>
              </a:rPr>
              <a:t>타 </a:t>
            </a:r>
            <a:r>
              <a:rPr lang="en-US" altLang="ko-KR" sz="1200" dirty="0" smtClean="0">
                <a:latin typeface="맑은 고딕" pitchFamily="50" charset="-127"/>
              </a:rPr>
              <a:t>DBMS </a:t>
            </a:r>
            <a:r>
              <a:rPr lang="ko-KR" altLang="en-US" sz="1200" dirty="0" smtClean="0">
                <a:latin typeface="맑은 고딕" pitchFamily="50" charset="-127"/>
              </a:rPr>
              <a:t>비교</a:t>
            </a:r>
            <a:endParaRPr kumimoji="0" lang="ko-KR" altLang="en-US" sz="1200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5334943" y="4003476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5292080" y="4005064"/>
            <a:ext cx="28178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Ⅳ</a:t>
            </a:r>
            <a:r>
              <a:rPr kumimoji="0" lang="en-US" altLang="ko-KR" sz="1200" b="1" dirty="0" smtClean="0"/>
              <a:t>. HA</a:t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Ⅳ-1. MHA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Ⅳ-2</a:t>
            </a:r>
            <a:r>
              <a:rPr kumimoji="0" lang="en-US" altLang="ko-KR" sz="1200" dirty="0" smtClean="0"/>
              <a:t>. </a:t>
            </a:r>
            <a:r>
              <a:rPr kumimoji="0" lang="en-US" altLang="ko-KR" sz="1200" dirty="0" err="1" smtClean="0"/>
              <a:t>Galera</a:t>
            </a:r>
            <a:r>
              <a:rPr kumimoji="0" lang="en-US" altLang="ko-KR" sz="1200" dirty="0" smtClean="0"/>
              <a:t> Cluster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Ⅳ-3</a:t>
            </a:r>
            <a:r>
              <a:rPr kumimoji="0" lang="en-US" altLang="ko-KR" sz="1200" dirty="0" smtClean="0"/>
              <a:t>. Tungsten Replicator</a:t>
            </a:r>
            <a:endParaRPr kumimoji="0" lang="ko-KR" altLang="en-US" sz="1200" dirty="0" smtClean="0"/>
          </a:p>
        </p:txBody>
      </p:sp>
      <p:sp>
        <p:nvSpPr>
          <p:cNvPr id="14" name="직사각형 13"/>
          <p:cNvSpPr/>
          <p:nvPr/>
        </p:nvSpPr>
        <p:spPr>
          <a:xfrm>
            <a:off x="1150161" y="1687235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내용 개체 틀 2"/>
          <p:cNvSpPr txBox="1">
            <a:spLocks/>
          </p:cNvSpPr>
          <p:nvPr/>
        </p:nvSpPr>
        <p:spPr bwMode="auto">
          <a:xfrm>
            <a:off x="1109411" y="1685714"/>
            <a:ext cx="2817813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Ⅰ</a:t>
            </a:r>
            <a:r>
              <a:rPr kumimoji="0" lang="en-US" altLang="ko-KR" sz="1200" b="1" dirty="0" smtClean="0"/>
              <a:t>. </a:t>
            </a:r>
            <a:r>
              <a:rPr kumimoji="0" lang="en-US" altLang="ko-KR" sz="1200" b="1" dirty="0" err="1" smtClean="0"/>
              <a:t>Ohnew</a:t>
            </a: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Ⅰ-1. </a:t>
            </a:r>
            <a:r>
              <a:rPr kumimoji="0" lang="en-US" altLang="ko-KR" sz="1200" dirty="0" err="1" smtClean="0"/>
              <a:t>Ohnew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Ⅰ-2. </a:t>
            </a:r>
            <a:r>
              <a:rPr kumimoji="0" lang="ko-KR" altLang="en-US" sz="1200" dirty="0" smtClean="0"/>
              <a:t>주요 사업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Ⅰ-3. </a:t>
            </a:r>
            <a:r>
              <a:rPr kumimoji="0" lang="ko-KR" altLang="en-US" sz="1200" dirty="0" smtClean="0"/>
              <a:t>상세 사업 분야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Ⅰ-4. </a:t>
            </a:r>
            <a:r>
              <a:rPr lang="ko-KR" altLang="en-US" sz="1200" dirty="0" smtClean="0">
                <a:latin typeface="맑은 고딕" pitchFamily="50" charset="-127"/>
              </a:rPr>
              <a:t>주요 </a:t>
            </a:r>
            <a:r>
              <a:rPr lang="ko-KR" altLang="en-US" sz="1200" dirty="0" err="1" smtClean="0">
                <a:latin typeface="맑은 고딕" pitchFamily="50" charset="-127"/>
              </a:rPr>
              <a:t>고객사</a:t>
            </a:r>
            <a:endParaRPr kumimoji="0" lang="en-US" altLang="ko-KR" sz="1200" dirty="0" smtClean="0"/>
          </a:p>
          <a:p>
            <a:pPr marL="0" indent="0">
              <a:buFont typeface="Arial" pitchFamily="34" charset="0"/>
              <a:buNone/>
            </a:pPr>
            <a:r>
              <a:rPr kumimoji="0" lang="en-US" altLang="ko-KR" sz="1200" dirty="0" smtClean="0"/>
              <a:t> </a:t>
            </a:r>
            <a:endParaRPr kumimoji="0"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9467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4211960" y="2060848"/>
            <a:ext cx="3384376" cy="936104"/>
          </a:xfrm>
        </p:spPr>
        <p:txBody>
          <a:bodyPr/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Ohnew</a:t>
            </a:r>
            <a:endParaRPr lang="ko-KR" altLang="en-US" dirty="0"/>
          </a:p>
        </p:txBody>
      </p:sp>
      <p:sp>
        <p:nvSpPr>
          <p:cNvPr id="21506" name="텍스트 개체 틀 4"/>
          <p:cNvSpPr>
            <a:spLocks noGrp="1"/>
          </p:cNvSpPr>
          <p:nvPr>
            <p:ph type="subTitle" idx="1"/>
          </p:nvPr>
        </p:nvSpPr>
        <p:spPr>
          <a:xfrm>
            <a:off x="4932040" y="2996952"/>
            <a:ext cx="3384376" cy="2088232"/>
          </a:xfrm>
        </p:spPr>
        <p:txBody>
          <a:bodyPr anchor="t"/>
          <a:lstStyle/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Ohnew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주요 사업</a:t>
            </a:r>
            <a:endParaRPr lang="en-US" altLang="ko-KR" sz="1800" dirty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상세 사업 분야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주요 </a:t>
            </a:r>
            <a:r>
              <a:rPr lang="ko-KR" altLang="en-US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고객사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607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en-US" altLang="ko-KR" dirty="0" err="1" smtClean="0"/>
              <a:t>Ohnew</a:t>
            </a:r>
            <a:endParaRPr lang="ko-KR" altLang="en-US" dirty="0"/>
          </a:p>
        </p:txBody>
      </p:sp>
      <p:grpSp>
        <p:nvGrpSpPr>
          <p:cNvPr id="4" name="그룹 3"/>
          <p:cNvGrpSpPr/>
          <p:nvPr/>
        </p:nvGrpSpPr>
        <p:grpSpPr>
          <a:xfrm>
            <a:off x="345700" y="1346225"/>
            <a:ext cx="8851438" cy="1582342"/>
            <a:chOff x="256050" y="1485900"/>
            <a:chExt cx="8851438" cy="1582342"/>
          </a:xfrm>
        </p:grpSpPr>
        <p:grpSp>
          <p:nvGrpSpPr>
            <p:cNvPr id="5" name="그룹 4"/>
            <p:cNvGrpSpPr/>
            <p:nvPr/>
          </p:nvGrpSpPr>
          <p:grpSpPr>
            <a:xfrm>
              <a:off x="256050" y="1526415"/>
              <a:ext cx="8391600" cy="1541827"/>
              <a:chOff x="256050" y="1526415"/>
              <a:chExt cx="8391600" cy="1541827"/>
            </a:xfrm>
          </p:grpSpPr>
          <p:sp>
            <p:nvSpPr>
              <p:cNvPr id="9" name="AutoShape 113"/>
              <p:cNvSpPr>
                <a:spLocks noChangeArrowheads="1"/>
              </p:cNvSpPr>
              <p:nvPr/>
            </p:nvSpPr>
            <p:spPr bwMode="auto">
              <a:xfrm>
                <a:off x="256050" y="1771096"/>
                <a:ext cx="8391600" cy="1297146"/>
              </a:xfrm>
              <a:prstGeom prst="roundRect">
                <a:avLst>
                  <a:gd name="adj" fmla="val 2755"/>
                </a:avLst>
              </a:prstGeom>
              <a:solidFill>
                <a:srgbClr val="7FA452"/>
              </a:solidFill>
              <a:ln>
                <a:noFill/>
              </a:ln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ko-KR" sz="24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0" name="Arc 115"/>
              <p:cNvSpPr>
                <a:spLocks/>
              </p:cNvSpPr>
              <p:nvPr/>
            </p:nvSpPr>
            <p:spPr bwMode="auto">
              <a:xfrm>
                <a:off x="3740578" y="1529613"/>
                <a:ext cx="462701" cy="3207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rgbClr val="7FA452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" name="AutoShape 116"/>
              <p:cNvSpPr>
                <a:spLocks noChangeArrowheads="1"/>
              </p:cNvSpPr>
              <p:nvPr/>
            </p:nvSpPr>
            <p:spPr bwMode="auto">
              <a:xfrm>
                <a:off x="256050" y="1526415"/>
                <a:ext cx="3534338" cy="305013"/>
              </a:xfrm>
              <a:prstGeom prst="roundRect">
                <a:avLst>
                  <a:gd name="adj" fmla="val 0"/>
                </a:avLst>
              </a:prstGeom>
              <a:solidFill>
                <a:srgbClr val="7FA452"/>
              </a:solidFill>
              <a:ln>
                <a:noFill/>
              </a:ln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ko-KR" sz="24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2" name="AutoShape 117"/>
              <p:cNvSpPr>
                <a:spLocks noChangeArrowheads="1"/>
              </p:cNvSpPr>
              <p:nvPr/>
            </p:nvSpPr>
            <p:spPr bwMode="auto">
              <a:xfrm>
                <a:off x="307832" y="1817138"/>
                <a:ext cx="8296616" cy="1203473"/>
              </a:xfrm>
              <a:prstGeom prst="roundRect">
                <a:avLst>
                  <a:gd name="adj" fmla="val 2755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kumimoji="0" lang="ko-KR" altLang="ko-KR" sz="240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6" name="Rectangle 132"/>
            <p:cNvSpPr>
              <a:spLocks noChangeArrowheads="1"/>
            </p:cNvSpPr>
            <p:nvPr/>
          </p:nvSpPr>
          <p:spPr bwMode="auto">
            <a:xfrm>
              <a:off x="276225" y="1485900"/>
              <a:ext cx="3557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0">
              <a:spAutoFit/>
            </a:bodyPr>
            <a:lstStyle/>
            <a:p>
              <a:pPr eaLnBrk="1" latinLnBrk="1" hangingPunct="1">
                <a:defRPr/>
              </a:pPr>
              <a:r>
                <a:rPr kumimoji="0" lang="ko-KR" altLang="en-US" sz="1400" b="1" dirty="0">
                  <a:solidFill>
                    <a:schemeClr val="bg1"/>
                  </a:solidFill>
                  <a:latin typeface="+mn-ea"/>
                  <a:ea typeface="+mn-ea"/>
                </a:rPr>
                <a:t>㈜</a:t>
              </a:r>
              <a:r>
                <a:rPr kumimoji="0" lang="ko-KR" altLang="en-US" sz="1400" b="1" dirty="0" err="1">
                  <a:solidFill>
                    <a:schemeClr val="bg1"/>
                  </a:solidFill>
                  <a:latin typeface="+mn-ea"/>
                  <a:ea typeface="+mn-ea"/>
                </a:rPr>
                <a:t>오뉴이노베이션</a:t>
              </a:r>
              <a:r>
                <a:rPr kumimoji="0" lang="en-US" altLang="ko-KR" sz="1400" b="1" dirty="0">
                  <a:solidFill>
                    <a:schemeClr val="bg1"/>
                  </a:solidFill>
                  <a:latin typeface="+mn-ea"/>
                  <a:ea typeface="+mn-ea"/>
                </a:rPr>
                <a:t> (</a:t>
              </a:r>
              <a:r>
                <a:rPr kumimoji="0" lang="ko-KR" altLang="en-US" sz="1400" b="1" dirty="0">
                  <a:solidFill>
                    <a:schemeClr val="bg1"/>
                  </a:solidFill>
                  <a:latin typeface="+mn-ea"/>
                  <a:ea typeface="+mn-ea"/>
                </a:rPr>
                <a:t>대표 </a:t>
              </a:r>
              <a:r>
                <a:rPr kumimoji="0" lang="en-US" altLang="ko-KR" sz="1400" b="1" dirty="0">
                  <a:solidFill>
                    <a:schemeClr val="bg1"/>
                  </a:solidFill>
                  <a:latin typeface="+mn-ea"/>
                  <a:ea typeface="+mn-ea"/>
                </a:rPr>
                <a:t>: </a:t>
              </a:r>
              <a:r>
                <a:rPr kumimoji="0" lang="ko-KR" altLang="en-US" sz="1400" b="1" dirty="0">
                  <a:solidFill>
                    <a:schemeClr val="bg1"/>
                  </a:solidFill>
                  <a:latin typeface="+mn-ea"/>
                  <a:ea typeface="+mn-ea"/>
                </a:rPr>
                <a:t>박상택</a:t>
              </a:r>
              <a:r>
                <a:rPr kumimoji="0" lang="en-US" altLang="ko-KR" sz="1400" b="1" dirty="0">
                  <a:solidFill>
                    <a:schemeClr val="bg1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7" name="Rectangle 92"/>
            <p:cNvSpPr>
              <a:spLocks noChangeArrowheads="1"/>
            </p:cNvSpPr>
            <p:nvPr/>
          </p:nvSpPr>
          <p:spPr bwMode="auto">
            <a:xfrm>
              <a:off x="263525" y="1774825"/>
              <a:ext cx="1082675" cy="12461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latinLnBrk="1" hangingPunct="1">
                <a:lnSpc>
                  <a:spcPts val="1800"/>
                </a:lnSpc>
                <a:defRPr/>
              </a:pPr>
              <a:r>
                <a:rPr kumimoji="0" lang="ko-KR" altLang="en-US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주       소  </a:t>
              </a:r>
              <a:r>
                <a:rPr kumimoji="0" lang="en-US" altLang="ko-KR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:</a:t>
              </a:r>
            </a:p>
            <a:p>
              <a:pPr eaLnBrk="1" latinLnBrk="1" hangingPunct="1">
                <a:lnSpc>
                  <a:spcPts val="1800"/>
                </a:lnSpc>
                <a:defRPr/>
              </a:pPr>
              <a:r>
                <a:rPr kumimoji="0" lang="ko-KR" altLang="en-US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설  </a:t>
              </a:r>
              <a:r>
                <a:rPr kumimoji="0" lang="ko-KR" altLang="en-US" sz="1200" b="1" dirty="0" err="1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립</a:t>
              </a:r>
              <a:r>
                <a:rPr kumimoji="0" lang="ko-KR" altLang="en-US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  일  </a:t>
              </a:r>
              <a:r>
                <a:rPr kumimoji="0" lang="en-US" altLang="ko-KR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:</a:t>
              </a:r>
            </a:p>
            <a:p>
              <a:pPr eaLnBrk="1" latinLnBrk="1" hangingPunct="1">
                <a:lnSpc>
                  <a:spcPts val="1800"/>
                </a:lnSpc>
                <a:defRPr/>
              </a:pPr>
              <a:r>
                <a:rPr kumimoji="0" lang="en-US" altLang="ko-KR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U   R    L  :</a:t>
              </a:r>
            </a:p>
            <a:p>
              <a:pPr eaLnBrk="1" latinLnBrk="1" hangingPunct="1">
                <a:lnSpc>
                  <a:spcPts val="1800"/>
                </a:lnSpc>
                <a:defRPr/>
              </a:pPr>
              <a:r>
                <a:rPr kumimoji="0" lang="ko-KR" altLang="en-US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사업 분야  </a:t>
              </a:r>
              <a:r>
                <a:rPr kumimoji="0" lang="en-US" altLang="ko-KR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:</a:t>
              </a:r>
            </a:p>
            <a:p>
              <a:pPr eaLnBrk="1" latinLnBrk="1" hangingPunct="1">
                <a:lnSpc>
                  <a:spcPts val="1800"/>
                </a:lnSpc>
                <a:defRPr/>
              </a:pPr>
              <a:r>
                <a:rPr kumimoji="0" lang="ko-KR" altLang="en-US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자  회  사  </a:t>
              </a:r>
              <a:r>
                <a:rPr kumimoji="0" lang="en-US" altLang="ko-KR" sz="1200" b="1" dirty="0">
                  <a:solidFill>
                    <a:srgbClr val="663300"/>
                  </a:solidFill>
                  <a:latin typeface="+mn-ea"/>
                  <a:ea typeface="+mn-ea"/>
                  <a:cs typeface="한컴바탕" pitchFamily="18" charset="2"/>
                </a:rPr>
                <a:t>: </a:t>
              </a:r>
            </a:p>
          </p:txBody>
        </p:sp>
        <p:sp>
          <p:nvSpPr>
            <p:cNvPr id="8" name="Rectangle 93"/>
            <p:cNvSpPr>
              <a:spLocks noChangeArrowheads="1"/>
            </p:cNvSpPr>
            <p:nvPr/>
          </p:nvSpPr>
          <p:spPr bwMode="auto">
            <a:xfrm>
              <a:off x="1239838" y="1774825"/>
              <a:ext cx="7867650" cy="1247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fontAlgn="auto" latinLnBrk="1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서울시 구로구 </a:t>
              </a:r>
              <a:r>
                <a:rPr kumimoji="0" lang="ko-KR" altLang="en-US" sz="1200" b="1" dirty="0" smtClean="0">
                  <a:latin typeface="+mn-ea"/>
                  <a:ea typeface="+mn-ea"/>
                  <a:cs typeface="한컴바탕" pitchFamily="18" charset="2"/>
                </a:rPr>
                <a:t>디지털로</a:t>
              </a:r>
              <a:r>
                <a:rPr kumimoji="0" lang="en-US" altLang="ko-KR" sz="1200" b="1" dirty="0" smtClean="0">
                  <a:latin typeface="+mn-ea"/>
                  <a:ea typeface="+mn-ea"/>
                  <a:cs typeface="한컴바탕" pitchFamily="18" charset="2"/>
                </a:rPr>
                <a:t>33</a:t>
              </a:r>
              <a:r>
                <a:rPr kumimoji="0" lang="ko-KR" altLang="en-US" sz="1200" b="1" smtClean="0">
                  <a:latin typeface="+mn-ea"/>
                  <a:ea typeface="+mn-ea"/>
                  <a:cs typeface="한컴바탕" pitchFamily="18" charset="2"/>
                </a:rPr>
                <a:t>길 </a:t>
              </a:r>
              <a:r>
                <a:rPr kumimoji="0" lang="en-US" altLang="ko-KR" sz="1200" b="1" dirty="0" smtClean="0">
                  <a:latin typeface="+mn-ea"/>
                  <a:ea typeface="+mn-ea"/>
                  <a:cs typeface="한컴바탕" pitchFamily="18" charset="2"/>
                </a:rPr>
                <a:t>28 804</a:t>
              </a:r>
              <a:r>
                <a:rPr kumimoji="0" lang="ko-KR" altLang="en-US" sz="1200" b="1" smtClean="0">
                  <a:latin typeface="+mn-ea"/>
                  <a:ea typeface="+mn-ea"/>
                  <a:cs typeface="한컴바탕" pitchFamily="18" charset="2"/>
                </a:rPr>
                <a:t>호 </a:t>
              </a:r>
              <a:r>
                <a:rPr kumimoji="0" lang="en-US" altLang="ko-KR" sz="1200" b="1" dirty="0" smtClean="0">
                  <a:latin typeface="+mn-ea"/>
                  <a:ea typeface="+mn-ea"/>
                  <a:cs typeface="한컴바탕" pitchFamily="18" charset="2"/>
                </a:rPr>
                <a:t>(</a:t>
              </a:r>
              <a:r>
                <a:rPr kumimoji="0" lang="ko-KR" altLang="en-US" sz="1200" b="1" smtClean="0">
                  <a:latin typeface="+mn-ea"/>
                  <a:ea typeface="+mn-ea"/>
                  <a:cs typeface="한컴바탕" pitchFamily="18" charset="2"/>
                </a:rPr>
                <a:t>구로동</a:t>
              </a:r>
              <a:r>
                <a:rPr kumimoji="0" lang="en-US" altLang="ko-KR" sz="1200" b="1" dirty="0" smtClean="0">
                  <a:latin typeface="+mn-ea"/>
                  <a:ea typeface="+mn-ea"/>
                  <a:cs typeface="한컴바탕" pitchFamily="18" charset="2"/>
                </a:rPr>
                <a:t>, </a:t>
              </a:r>
              <a:r>
                <a:rPr lang="ko-KR" altLang="en-US" sz="1200" b="1" smtClean="0">
                  <a:latin typeface="+mn-ea"/>
                  <a:cs typeface="한컴바탕" pitchFamily="18" charset="2"/>
                </a:rPr>
                <a:t>우림이비지센타 </a:t>
              </a:r>
              <a:r>
                <a:rPr lang="en-US" altLang="ko-KR" sz="1200" b="1" dirty="0" smtClean="0">
                  <a:latin typeface="+mn-ea"/>
                  <a:cs typeface="한컴바탕" pitchFamily="18" charset="2"/>
                </a:rPr>
                <a:t>1</a:t>
              </a:r>
              <a:r>
                <a:rPr lang="ko-KR" altLang="en-US" sz="1200" b="1" smtClean="0">
                  <a:latin typeface="+mn-ea"/>
                  <a:cs typeface="한컴바탕" pitchFamily="18" charset="2"/>
                </a:rPr>
                <a:t>차 </a:t>
              </a:r>
              <a:r>
                <a:rPr lang="en-US" altLang="ko-KR" sz="1200" b="1" dirty="0" smtClean="0">
                  <a:latin typeface="+mn-ea"/>
                  <a:cs typeface="한컴바탕" pitchFamily="18" charset="2"/>
                </a:rPr>
                <a:t>804</a:t>
              </a:r>
              <a:r>
                <a:rPr kumimoji="0" lang="ko-KR" altLang="en-US" sz="1200" b="1" smtClean="0">
                  <a:latin typeface="+mn-ea"/>
                  <a:ea typeface="+mn-ea"/>
                  <a:cs typeface="한컴바탕" pitchFamily="18" charset="2"/>
                </a:rPr>
                <a:t>호</a:t>
              </a:r>
              <a:r>
                <a:rPr kumimoji="0" lang="en-US" altLang="ko-KR" sz="1200" b="1" dirty="0" smtClean="0">
                  <a:latin typeface="+mn-ea"/>
                  <a:ea typeface="+mn-ea"/>
                  <a:cs typeface="한컴바탕" pitchFamily="18" charset="2"/>
                </a:rPr>
                <a:t>)</a:t>
              </a:r>
              <a:endParaRPr kumimoji="0" lang="en-US" altLang="ko-KR" sz="1200" b="1" dirty="0">
                <a:latin typeface="+mn-ea"/>
                <a:ea typeface="+mn-ea"/>
                <a:cs typeface="한컴바탕" pitchFamily="18" charset="2"/>
              </a:endParaRPr>
            </a:p>
            <a:p>
              <a:pPr eaLnBrk="1" fontAlgn="auto" latinLnBrk="1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2012</a:t>
              </a: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년 </a:t>
              </a: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01</a:t>
              </a: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월 </a:t>
              </a: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09</a:t>
              </a: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일</a:t>
              </a:r>
              <a:endParaRPr kumimoji="0" lang="en-US" altLang="ko-KR" sz="1200" b="1" dirty="0">
                <a:latin typeface="+mn-ea"/>
                <a:ea typeface="+mn-ea"/>
                <a:cs typeface="한컴바탕" pitchFamily="18" charset="2"/>
              </a:endParaRPr>
            </a:p>
            <a:p>
              <a:pPr eaLnBrk="1" fontAlgn="auto" latinLnBrk="1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www.ohnew.co.kr</a:t>
              </a:r>
            </a:p>
            <a:p>
              <a:pPr eaLnBrk="1" fontAlgn="auto" latinLnBrk="1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OSS </a:t>
              </a: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기술지원 서비스 </a:t>
              </a: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(OS, DBMS, Middleware, Tools, Service)</a:t>
              </a:r>
            </a:p>
            <a:p>
              <a:pPr eaLnBrk="1" fontAlgn="auto" latinLnBrk="1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㈜</a:t>
              </a:r>
              <a:r>
                <a:rPr kumimoji="0" lang="ko-KR" altLang="en-US" sz="1200" b="1" dirty="0" err="1">
                  <a:latin typeface="+mn-ea"/>
                  <a:ea typeface="+mn-ea"/>
                  <a:cs typeface="한컴바탕" pitchFamily="18" charset="2"/>
                </a:rPr>
                <a:t>오에스에스코리아</a:t>
              </a:r>
              <a:r>
                <a:rPr kumimoji="0" lang="ko-KR" altLang="en-US" sz="1200" b="1" dirty="0">
                  <a:latin typeface="+mn-ea"/>
                  <a:ea typeface="+mn-ea"/>
                  <a:cs typeface="한컴바탕" pitchFamily="18" charset="2"/>
                </a:rPr>
                <a:t> </a:t>
              </a:r>
              <a:r>
                <a:rPr kumimoji="0" lang="en-US" altLang="ko-KR" sz="1200" b="1" dirty="0">
                  <a:latin typeface="+mn-ea"/>
                  <a:ea typeface="+mn-ea"/>
                  <a:cs typeface="한컴바탕" pitchFamily="18" charset="2"/>
                </a:rPr>
                <a:t>(OSS Korea / www.osskorea.co.kr)</a:t>
              </a:r>
            </a:p>
          </p:txBody>
        </p:sp>
      </p:grpSp>
      <p:sp>
        <p:nvSpPr>
          <p:cNvPr id="13" name="모서리가 둥근 직사각형 12"/>
          <p:cNvSpPr/>
          <p:nvPr/>
        </p:nvSpPr>
        <p:spPr bwMode="auto">
          <a:xfrm>
            <a:off x="340238" y="893646"/>
            <a:ext cx="3482388" cy="385180"/>
          </a:xfrm>
          <a:prstGeom prst="roundRect">
            <a:avLst/>
          </a:prstGeom>
          <a:solidFill>
            <a:srgbClr val="7FA452"/>
          </a:solidFill>
          <a:ln>
            <a:noFill/>
          </a:ln>
          <a:scene3d>
            <a:camera prst="orthographicFront"/>
            <a:lightRig rig="threePt" dir="t"/>
          </a:scene3d>
          <a:sp3d contourW="12700">
            <a:bevelT/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kumimoji="0" lang="ko-KR" altLang="en-US" sz="1400" b="1" dirty="0">
                <a:latin typeface="+mn-ea"/>
                <a:cs typeface="Arial" pitchFamily="34" charset="0"/>
              </a:rPr>
              <a:t>최고의 </a:t>
            </a:r>
            <a:r>
              <a:rPr kumimoji="0" lang="ko-KR" altLang="en-US" sz="1400" b="1" dirty="0" err="1">
                <a:latin typeface="+mn-ea"/>
                <a:cs typeface="Arial" pitchFamily="34" charset="0"/>
              </a:rPr>
              <a:t>오픈소스</a:t>
            </a:r>
            <a:r>
              <a:rPr kumimoji="0" lang="ko-KR" altLang="en-US" sz="1400" b="1" dirty="0">
                <a:latin typeface="+mn-ea"/>
                <a:cs typeface="Arial" pitchFamily="34" charset="0"/>
              </a:rPr>
              <a:t> </a:t>
            </a:r>
            <a:r>
              <a:rPr kumimoji="0" lang="en-US" altLang="ko-KR" sz="1400" b="1" dirty="0">
                <a:latin typeface="+mn-ea"/>
                <a:cs typeface="Arial" pitchFamily="34" charset="0"/>
              </a:rPr>
              <a:t>IT </a:t>
            </a:r>
            <a:r>
              <a:rPr kumimoji="0" lang="ko-KR" altLang="en-US" sz="1400" b="1" dirty="0">
                <a:latin typeface="+mn-ea"/>
                <a:cs typeface="Arial" pitchFamily="34" charset="0"/>
              </a:rPr>
              <a:t>인프라 전문기업</a:t>
            </a:r>
            <a:endParaRPr kumimoji="0" lang="en-US" altLang="ko-KR" sz="1400" b="1" dirty="0">
              <a:latin typeface="+mn-ea"/>
              <a:cs typeface="Arial" pitchFamily="34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40238" y="2978175"/>
            <a:ext cx="8391600" cy="3190875"/>
            <a:chOff x="340238" y="3117850"/>
            <a:chExt cx="8391600" cy="3190875"/>
          </a:xfrm>
        </p:grpSpPr>
        <p:sp>
          <p:nvSpPr>
            <p:cNvPr id="15" name="AutoShape 113"/>
            <p:cNvSpPr>
              <a:spLocks noChangeArrowheads="1"/>
            </p:cNvSpPr>
            <p:nvPr/>
          </p:nvSpPr>
          <p:spPr bwMode="auto">
            <a:xfrm>
              <a:off x="340238" y="3388928"/>
              <a:ext cx="8391600" cy="2919797"/>
            </a:xfrm>
            <a:prstGeom prst="roundRect">
              <a:avLst>
                <a:gd name="adj" fmla="val 2755"/>
              </a:avLst>
            </a:prstGeom>
            <a:solidFill>
              <a:srgbClr val="7FA452"/>
            </a:solidFill>
            <a:ln>
              <a:noFill/>
            </a:ln>
          </p:spPr>
          <p:txBody>
            <a:bodyPr wrap="none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ko-KR" altLang="ko-KR" sz="2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6" name="Arc 115"/>
            <p:cNvSpPr>
              <a:spLocks/>
            </p:cNvSpPr>
            <p:nvPr/>
          </p:nvSpPr>
          <p:spPr bwMode="auto">
            <a:xfrm>
              <a:off x="4203868" y="3141591"/>
              <a:ext cx="462701" cy="3046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7FA452"/>
            </a:solidFill>
            <a:ln>
              <a:noFill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AutoShape 116"/>
            <p:cNvSpPr>
              <a:spLocks noChangeArrowheads="1"/>
            </p:cNvSpPr>
            <p:nvPr/>
          </p:nvSpPr>
          <p:spPr bwMode="auto">
            <a:xfrm>
              <a:off x="340238" y="3141591"/>
              <a:ext cx="3870311" cy="304648"/>
            </a:xfrm>
            <a:prstGeom prst="roundRect">
              <a:avLst>
                <a:gd name="adj" fmla="val 0"/>
              </a:avLst>
            </a:prstGeom>
            <a:solidFill>
              <a:srgbClr val="7FA452"/>
            </a:solidFill>
            <a:ln>
              <a:noFill/>
            </a:ln>
          </p:spPr>
          <p:txBody>
            <a:bodyPr wrap="none"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ko-KR" altLang="ko-KR" sz="24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AutoShape 117"/>
            <p:cNvSpPr>
              <a:spLocks noChangeArrowheads="1"/>
            </p:cNvSpPr>
            <p:nvPr/>
          </p:nvSpPr>
          <p:spPr bwMode="auto">
            <a:xfrm>
              <a:off x="392626" y="3433763"/>
              <a:ext cx="8298000" cy="2819400"/>
            </a:xfrm>
            <a:prstGeom prst="roundRect">
              <a:avLst>
                <a:gd name="adj" fmla="val 2755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kumimoji="0" lang="ko-KR" altLang="ko-KR" sz="2400">
                <a:latin typeface="+mn-ea"/>
                <a:ea typeface="+mn-ea"/>
              </a:endParaRPr>
            </a:p>
          </p:txBody>
        </p:sp>
        <p:sp>
          <p:nvSpPr>
            <p:cNvPr id="19" name="Rectangle 132"/>
            <p:cNvSpPr>
              <a:spLocks noChangeArrowheads="1"/>
            </p:cNvSpPr>
            <p:nvPr/>
          </p:nvSpPr>
          <p:spPr bwMode="auto">
            <a:xfrm>
              <a:off x="360876" y="3117850"/>
              <a:ext cx="38925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latinLnBrk="1" hangingPunct="1">
                <a:defRPr/>
              </a:pPr>
              <a:r>
                <a:rPr kumimoji="0" lang="ko-KR" altLang="en-US" sz="1400" b="1" dirty="0">
                  <a:solidFill>
                    <a:schemeClr val="bg1"/>
                  </a:solidFill>
                  <a:latin typeface="+mn-ea"/>
                  <a:ea typeface="+mn-ea"/>
                </a:rPr>
                <a:t>주요 사업분야</a:t>
              </a:r>
              <a:endParaRPr kumimoji="0" lang="en-US" altLang="ko-KR" sz="14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2893686" y="5873809"/>
            <a:ext cx="3373200" cy="15182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3D69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 eaLnBrk="1" latinLnBrk="1" hangingPunct="1">
              <a:defRPr/>
            </a:pPr>
            <a:endParaRPr kumimoji="0" lang="ko-KR" altLang="ko-KR" sz="2400">
              <a:latin typeface="+mn-ea"/>
              <a:ea typeface="+mn-ea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2979936" y="3791727"/>
            <a:ext cx="3131708" cy="1952529"/>
            <a:chOff x="3233311" y="3824867"/>
            <a:chExt cx="3131708" cy="1952529"/>
          </a:xfrm>
        </p:grpSpPr>
        <p:sp>
          <p:nvSpPr>
            <p:cNvPr id="22" name="육각형 21"/>
            <p:cNvSpPr/>
            <p:nvPr/>
          </p:nvSpPr>
          <p:spPr>
            <a:xfrm>
              <a:off x="3824531" y="4149080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육각형 22"/>
            <p:cNvSpPr/>
            <p:nvPr/>
          </p:nvSpPr>
          <p:spPr>
            <a:xfrm>
              <a:off x="4432518" y="4473116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육각형 23"/>
            <p:cNvSpPr/>
            <p:nvPr/>
          </p:nvSpPr>
          <p:spPr>
            <a:xfrm>
              <a:off x="3832658" y="4805288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육각형 24"/>
            <p:cNvSpPr/>
            <p:nvPr/>
          </p:nvSpPr>
          <p:spPr>
            <a:xfrm>
              <a:off x="4420533" y="5129324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육각형 25"/>
            <p:cNvSpPr/>
            <p:nvPr/>
          </p:nvSpPr>
          <p:spPr>
            <a:xfrm>
              <a:off x="4420533" y="3824867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육각형 26"/>
            <p:cNvSpPr/>
            <p:nvPr/>
          </p:nvSpPr>
          <p:spPr>
            <a:xfrm>
              <a:off x="5008408" y="4157216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육각형 27"/>
            <p:cNvSpPr/>
            <p:nvPr/>
          </p:nvSpPr>
          <p:spPr>
            <a:xfrm>
              <a:off x="5024600" y="4813424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육각형 28"/>
            <p:cNvSpPr/>
            <p:nvPr/>
          </p:nvSpPr>
          <p:spPr>
            <a:xfrm>
              <a:off x="3233311" y="4483152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육각형 29"/>
            <p:cNvSpPr/>
            <p:nvPr/>
          </p:nvSpPr>
          <p:spPr>
            <a:xfrm>
              <a:off x="5609237" y="4490096"/>
              <a:ext cx="755782" cy="648072"/>
            </a:xfrm>
            <a:prstGeom prst="hexagon">
              <a:avLst/>
            </a:prstGeom>
            <a:gradFill>
              <a:gsLst>
                <a:gs pos="0">
                  <a:srgbClr val="7FA452"/>
                </a:gs>
                <a:gs pos="80000">
                  <a:srgbClr val="A7B193"/>
                </a:gs>
                <a:gs pos="100000">
                  <a:srgbClr val="C3D691"/>
                </a:gs>
              </a:gsLst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4213143" y="3842927"/>
            <a:ext cx="6638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ko-KR" altLang="en-US" sz="1000" b="1" dirty="0">
                <a:latin typeface="+mn-ea"/>
                <a:ea typeface="+mn-ea"/>
              </a:rPr>
              <a:t>인프라</a:t>
            </a:r>
            <a:endParaRPr kumimoji="0" lang="en-US" altLang="ko-KR" sz="1000" b="1" dirty="0">
              <a:latin typeface="+mn-ea"/>
              <a:ea typeface="+mn-ea"/>
            </a:endParaRPr>
          </a:p>
          <a:p>
            <a:pPr algn="ctr" eaLnBrk="1" latinLnBrk="1" hangingPunct="1">
              <a:defRPr/>
            </a:pPr>
            <a:r>
              <a:rPr kumimoji="0" lang="ko-KR" altLang="en-US" sz="1000" b="1" dirty="0">
                <a:latin typeface="+mn-ea"/>
                <a:ea typeface="+mn-ea"/>
              </a:rPr>
              <a:t>구축</a:t>
            </a:r>
          </a:p>
          <a:p>
            <a:pPr algn="ctr" eaLnBrk="1" latinLnBrk="1" hangingPunct="1">
              <a:defRPr/>
            </a:pPr>
            <a:r>
              <a:rPr kumimoji="0" lang="ko-KR" altLang="en-US" sz="1000" b="1" dirty="0">
                <a:latin typeface="+mn-ea"/>
                <a:ea typeface="+mn-ea"/>
              </a:rPr>
              <a:t>컨설팅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3580514" y="4167222"/>
            <a:ext cx="7367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ko-KR" altLang="en-US" sz="1000" b="1" dirty="0" err="1" smtClean="0">
                <a:latin typeface="+mn-ea"/>
                <a:ea typeface="+mn-ea"/>
              </a:rPr>
              <a:t>오픈소스</a:t>
            </a:r>
            <a:r>
              <a:rPr kumimoji="0" lang="en-US" altLang="ko-KR" sz="1000" b="1" dirty="0" smtClean="0">
                <a:latin typeface="+mn-ea"/>
                <a:ea typeface="+mn-ea"/>
              </a:rPr>
              <a:t>OS/WAS</a:t>
            </a:r>
            <a:r>
              <a:rPr kumimoji="0" lang="ko-KR" altLang="en-US" sz="1000" b="1" smtClean="0">
                <a:latin typeface="+mn-ea"/>
                <a:ea typeface="+mn-ea"/>
              </a:rPr>
              <a:t>구축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2987824" y="4494471"/>
            <a:ext cx="7367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en-US" altLang="ko-KR" sz="1000" b="1" dirty="0" smtClean="0">
                <a:latin typeface="+mn-ea"/>
                <a:ea typeface="+mn-ea"/>
              </a:rPr>
              <a:t>DB</a:t>
            </a:r>
          </a:p>
          <a:p>
            <a:pPr algn="ctr" eaLnBrk="1" latinLnBrk="1" hangingPunct="1">
              <a:defRPr/>
            </a:pPr>
            <a:r>
              <a:rPr lang="ko-KR" altLang="en-US" sz="1000" b="1" dirty="0" smtClean="0">
                <a:latin typeface="+mn-ea"/>
              </a:rPr>
              <a:t>솔루션</a:t>
            </a:r>
            <a:endParaRPr lang="en-US" altLang="ko-KR" sz="1000" b="1" dirty="0" smtClean="0">
              <a:latin typeface="+mn-ea"/>
            </a:endParaRPr>
          </a:p>
          <a:p>
            <a:pPr algn="ctr" eaLnBrk="1" latinLnBrk="1" hangingPunct="1">
              <a:defRPr/>
            </a:pPr>
            <a:r>
              <a:rPr kumimoji="0" lang="ko-KR" altLang="en-US" sz="1000" b="1" dirty="0" smtClean="0">
                <a:latin typeface="+mn-ea"/>
                <a:ea typeface="+mn-ea"/>
              </a:rPr>
              <a:t>구축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3588827" y="4889322"/>
            <a:ext cx="7367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en-US" altLang="ko-KR" sz="1000" b="1" dirty="0" smtClean="0">
                <a:latin typeface="+mn-ea"/>
                <a:ea typeface="+mn-ea"/>
              </a:rPr>
              <a:t>DB</a:t>
            </a:r>
          </a:p>
          <a:p>
            <a:pPr algn="ctr" eaLnBrk="1" latinLnBrk="1" hangingPunct="1">
              <a:defRPr/>
            </a:pPr>
            <a:r>
              <a:rPr lang="ko-KR" altLang="en-US" sz="1000" b="1" dirty="0" smtClean="0">
                <a:latin typeface="+mn-ea"/>
              </a:rPr>
              <a:t>이중화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4178670" y="4576351"/>
            <a:ext cx="7367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ko-KR" altLang="en-US" sz="1000" b="1" dirty="0" smtClean="0">
                <a:latin typeface="+mn-ea"/>
                <a:ea typeface="+mn-ea"/>
              </a:rPr>
              <a:t>문서보안솔루션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4164891" y="5225737"/>
            <a:ext cx="7367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kumimoji="0" lang="ko-KR" altLang="en-US" sz="1000" b="1" dirty="0" smtClean="0">
                <a:latin typeface="+mn-ea"/>
                <a:ea typeface="+mn-ea"/>
              </a:rPr>
              <a:t>전문화</a:t>
            </a:r>
            <a:endParaRPr kumimoji="0" lang="en-US" altLang="ko-KR" sz="1000" b="1" dirty="0" smtClean="0">
              <a:latin typeface="+mn-ea"/>
              <a:ea typeface="+mn-ea"/>
            </a:endParaRPr>
          </a:p>
          <a:p>
            <a:pPr algn="ctr" eaLnBrk="1" latinLnBrk="1" hangingPunct="1">
              <a:defRPr/>
            </a:pPr>
            <a:r>
              <a:rPr kumimoji="0" lang="ko-KR" altLang="en-US" sz="1000" b="1" dirty="0" smtClean="0">
                <a:latin typeface="+mn-ea"/>
                <a:ea typeface="+mn-ea"/>
              </a:rPr>
              <a:t>솔루션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4779673" y="4832381"/>
            <a:ext cx="7367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sz="1000" b="1" dirty="0" smtClean="0">
                <a:latin typeface="+mn-ea"/>
              </a:rPr>
              <a:t>다양한</a:t>
            </a:r>
            <a:endParaRPr lang="en-US" altLang="ko-KR" sz="1000" b="1" dirty="0" smtClean="0">
              <a:latin typeface="+mn-ea"/>
            </a:endParaRPr>
          </a:p>
          <a:p>
            <a:pPr algn="ctr" eaLnBrk="1" latinLnBrk="1" hangingPunct="1">
              <a:defRPr/>
            </a:pPr>
            <a:r>
              <a:rPr kumimoji="0" lang="en-US" altLang="ko-KR" sz="1000" b="1" dirty="0" smtClean="0">
                <a:latin typeface="+mn-ea"/>
                <a:ea typeface="+mn-ea"/>
              </a:rPr>
              <a:t>H/W</a:t>
            </a:r>
          </a:p>
          <a:p>
            <a:pPr algn="ctr" eaLnBrk="1" latinLnBrk="1" hangingPunct="1">
              <a:defRPr/>
            </a:pPr>
            <a:r>
              <a:rPr lang="ko-KR" altLang="en-US" sz="1000" b="1" smtClean="0">
                <a:latin typeface="+mn-ea"/>
              </a:rPr>
              <a:t>제공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4699390" y="4188402"/>
            <a:ext cx="8780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en-US" altLang="ko-KR" sz="900" b="1" dirty="0" smtClean="0">
                <a:latin typeface="+mn-ea"/>
              </a:rPr>
              <a:t>DB</a:t>
            </a:r>
          </a:p>
          <a:p>
            <a:pPr algn="ctr" eaLnBrk="1" latinLnBrk="1" hangingPunct="1">
              <a:defRPr/>
            </a:pPr>
            <a:r>
              <a:rPr lang="en-US" altLang="ko-KR" sz="900" b="1" dirty="0" smtClean="0">
                <a:latin typeface="+mn-ea"/>
              </a:rPr>
              <a:t>Acceleration</a:t>
            </a:r>
          </a:p>
          <a:p>
            <a:pPr algn="ctr" eaLnBrk="1" latinLnBrk="1" hangingPunct="1">
              <a:defRPr/>
            </a:pPr>
            <a:r>
              <a:rPr lang="en-US" altLang="ko-KR" sz="900" b="1" dirty="0" smtClean="0">
                <a:latin typeface="+mn-ea"/>
              </a:rPr>
              <a:t>Products</a:t>
            </a:r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5364050" y="4505657"/>
            <a:ext cx="7367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latinLnBrk="1" hangingPunct="1">
              <a:defRPr/>
            </a:pPr>
            <a:r>
              <a:rPr lang="ko-KR" altLang="en-US" sz="1000" b="1" dirty="0" smtClean="0">
                <a:latin typeface="+mn-ea"/>
              </a:rPr>
              <a:t>우수한</a:t>
            </a:r>
            <a:endParaRPr lang="en-US" altLang="ko-KR" sz="1000" b="1" dirty="0" smtClean="0">
              <a:latin typeface="+mn-ea"/>
            </a:endParaRPr>
          </a:p>
          <a:p>
            <a:pPr algn="ctr" eaLnBrk="1" latinLnBrk="1" hangingPunct="1">
              <a:defRPr/>
            </a:pPr>
            <a:r>
              <a:rPr kumimoji="0" lang="ko-KR" altLang="en-US" sz="1000" b="1" smtClean="0">
                <a:latin typeface="+mn-ea"/>
                <a:ea typeface="+mn-ea"/>
              </a:rPr>
              <a:t>기술지원</a:t>
            </a:r>
            <a:endParaRPr kumimoji="0" lang="en-US" altLang="ko-KR" sz="1000" b="1" dirty="0" smtClean="0">
              <a:latin typeface="+mn-ea"/>
              <a:ea typeface="+mn-ea"/>
            </a:endParaRPr>
          </a:p>
          <a:p>
            <a:pPr algn="ctr" eaLnBrk="1" latinLnBrk="1" hangingPunct="1">
              <a:defRPr/>
            </a:pPr>
            <a:r>
              <a:rPr lang="ko-KR" altLang="en-US" sz="1000" b="1" smtClean="0">
                <a:latin typeface="+mn-ea"/>
              </a:rPr>
              <a:t>인력</a:t>
            </a:r>
            <a:endParaRPr kumimoji="0" lang="ko-KR" altLang="en-US" sz="1000" b="1" dirty="0">
              <a:latin typeface="+mn-ea"/>
              <a:ea typeface="+mn-ea"/>
            </a:endParaRPr>
          </a:p>
        </p:txBody>
      </p:sp>
      <p:sp>
        <p:nvSpPr>
          <p:cNvPr id="40" name="Rectangle 36"/>
          <p:cNvSpPr>
            <a:spLocks noChangeArrowheads="1"/>
          </p:cNvSpPr>
          <p:nvPr/>
        </p:nvSpPr>
        <p:spPr bwMode="auto">
          <a:xfrm>
            <a:off x="3516819" y="3375597"/>
            <a:ext cx="2124248" cy="34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0" tIns="43200" rIns="86400" bIns="43200" anchor="ctr">
            <a:spAutoFit/>
            <a:scene3d>
              <a:camera prst="orthographicFront"/>
              <a:lightRig rig="threePt" dir="t"/>
            </a:scene3d>
            <a:sp3d extrusionH="57150">
              <a:bevelT w="44450" h="44450"/>
            </a:sp3d>
          </a:bodyPr>
          <a:lstStyle/>
          <a:p>
            <a:pPr marL="92075" indent="-92075" algn="ctr" eaLnBrk="1" latinLnBrk="1" hangingPunct="1">
              <a:lnSpc>
                <a:spcPct val="120000"/>
              </a:lnSpc>
              <a:buFont typeface="Wingdings" pitchFamily="2" charset="2"/>
              <a:buNone/>
              <a:defRPr/>
            </a:pPr>
            <a:r>
              <a:rPr kumimoji="0" lang="en-US" altLang="ko-KR" sz="1400" b="1" dirty="0">
                <a:latin typeface="+mn-ea"/>
                <a:ea typeface="+mn-ea"/>
              </a:rPr>
              <a:t>OSS </a:t>
            </a:r>
            <a:r>
              <a:rPr kumimoji="0" lang="ko-KR" altLang="en-US" sz="1400" b="1" smtClean="0">
                <a:latin typeface="+mn-ea"/>
                <a:ea typeface="+mn-ea"/>
              </a:rPr>
              <a:t>인프라 포털 </a:t>
            </a:r>
            <a:r>
              <a:rPr kumimoji="0" lang="ko-KR" altLang="en-US" sz="1400" b="1" dirty="0">
                <a:latin typeface="+mn-ea"/>
                <a:ea typeface="+mn-ea"/>
              </a:rPr>
              <a:t>파트너</a:t>
            </a:r>
            <a:endParaRPr kumimoji="0" lang="en-US" altLang="ko-KR" sz="1400" b="1" dirty="0">
              <a:latin typeface="+mn-ea"/>
              <a:ea typeface="+mn-ea"/>
            </a:endParaRPr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>
            <a:off x="419822" y="3333577"/>
            <a:ext cx="2183447" cy="261546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kumimoji="0" lang="en-US" altLang="ko-KR" sz="900" dirty="0">
                <a:latin typeface="+mn-ea"/>
                <a:ea typeface="+mn-ea"/>
              </a:rPr>
              <a:t>OSS </a:t>
            </a:r>
            <a:r>
              <a:rPr kumimoji="0" lang="ko-KR" altLang="en-US" sz="900" dirty="0">
                <a:latin typeface="+mn-ea"/>
                <a:ea typeface="+mn-ea"/>
              </a:rPr>
              <a:t>도입 및 </a:t>
            </a:r>
            <a:r>
              <a:rPr kumimoji="0" lang="ko-KR" altLang="en-US" sz="900" dirty="0" err="1">
                <a:latin typeface="+mn-ea"/>
                <a:ea typeface="+mn-ea"/>
              </a:rPr>
              <a:t>마이그레이션</a:t>
            </a:r>
            <a:r>
              <a:rPr kumimoji="0" lang="ko-KR" altLang="en-US" sz="900" dirty="0">
                <a:latin typeface="+mn-ea"/>
                <a:ea typeface="+mn-ea"/>
              </a:rPr>
              <a:t> 컨설팅</a:t>
            </a:r>
          </a:p>
        </p:txBody>
      </p:sp>
      <p:sp>
        <p:nvSpPr>
          <p:cNvPr id="42" name="AutoShape 37"/>
          <p:cNvSpPr>
            <a:spLocks noChangeArrowheads="1"/>
          </p:cNvSpPr>
          <p:nvPr/>
        </p:nvSpPr>
        <p:spPr bwMode="auto">
          <a:xfrm>
            <a:off x="419822" y="3624426"/>
            <a:ext cx="2183448" cy="734268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smtClean="0">
                <a:latin typeface="+mn-ea"/>
              </a:rPr>
              <a:t>Linux (</a:t>
            </a:r>
            <a:r>
              <a:rPr lang="en-US" altLang="ko-KR" sz="900" dirty="0" err="1">
                <a:latin typeface="+mn-ea"/>
              </a:rPr>
              <a:t>Redhat</a:t>
            </a:r>
            <a:r>
              <a:rPr lang="en-US" altLang="ko-KR" sz="900" dirty="0">
                <a:latin typeface="+mn-ea"/>
              </a:rPr>
              <a:t>, </a:t>
            </a:r>
            <a:r>
              <a:rPr lang="en-US" altLang="ko-KR" sz="900" dirty="0" err="1">
                <a:latin typeface="+mn-ea"/>
              </a:rPr>
              <a:t>CentOS</a:t>
            </a:r>
            <a:r>
              <a:rPr lang="en-US" altLang="ko-KR" sz="900" dirty="0">
                <a:latin typeface="+mn-ea"/>
              </a:rPr>
              <a:t> </a:t>
            </a:r>
            <a:r>
              <a:rPr lang="ko-KR" altLang="en-US" sz="900">
                <a:latin typeface="+mn-ea"/>
              </a:rPr>
              <a:t>등</a:t>
            </a:r>
            <a:r>
              <a:rPr lang="en-US" altLang="ko-KR" sz="900" dirty="0">
                <a:latin typeface="+mn-ea"/>
              </a:rPr>
              <a:t>)</a:t>
            </a:r>
          </a:p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smtClean="0">
                <a:latin typeface="+mn-ea"/>
              </a:rPr>
              <a:t>Middleware </a:t>
            </a: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(</a:t>
            </a:r>
            <a:r>
              <a:rPr lang="en-US" altLang="ko-KR" sz="900" dirty="0">
                <a:latin typeface="+mn-ea"/>
              </a:rPr>
              <a:t>Apache, </a:t>
            </a:r>
            <a:r>
              <a:rPr lang="en-US" altLang="ko-KR" sz="900" dirty="0" smtClean="0">
                <a:latin typeface="+mn-ea"/>
              </a:rPr>
              <a:t>Tomcat, </a:t>
            </a:r>
            <a:r>
              <a:rPr lang="en-US" altLang="ko-KR" sz="900" dirty="0" err="1" smtClean="0">
                <a:latin typeface="+mn-ea"/>
              </a:rPr>
              <a:t>JBoss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>
                <a:latin typeface="+mn-ea"/>
              </a:rPr>
              <a:t>등</a:t>
            </a:r>
            <a:r>
              <a:rPr lang="en-US" altLang="ko-KR" sz="900" dirty="0">
                <a:latin typeface="+mn-ea"/>
              </a:rPr>
              <a:t>)</a:t>
            </a:r>
          </a:p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ko-KR" altLang="en-US" sz="900" dirty="0">
                <a:latin typeface="+mn-ea"/>
              </a:rPr>
              <a:t>시스템 </a:t>
            </a:r>
            <a:r>
              <a:rPr lang="ko-KR" altLang="en-US" sz="900" dirty="0" err="1">
                <a:latin typeface="+mn-ea"/>
              </a:rPr>
              <a:t>마이그레이션</a:t>
            </a:r>
            <a:r>
              <a:rPr lang="ko-KR" altLang="en-US" sz="900" dirty="0">
                <a:latin typeface="+mn-ea"/>
              </a:rPr>
              <a:t> 전문인력 보유</a:t>
            </a:r>
            <a:endParaRPr lang="en-US" altLang="ko-KR" sz="900" dirty="0">
              <a:latin typeface="+mn-ea"/>
            </a:endParaRPr>
          </a:p>
        </p:txBody>
      </p:sp>
      <p:sp>
        <p:nvSpPr>
          <p:cNvPr id="43" name="AutoShape 37"/>
          <p:cNvSpPr>
            <a:spLocks noChangeArrowheads="1"/>
          </p:cNvSpPr>
          <p:nvPr/>
        </p:nvSpPr>
        <p:spPr bwMode="auto">
          <a:xfrm>
            <a:off x="425497" y="4391576"/>
            <a:ext cx="2177773" cy="532556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>
                <a:latin typeface="+mn-ea"/>
              </a:rPr>
              <a:t>DBMS </a:t>
            </a:r>
            <a:r>
              <a:rPr lang="ko-KR" altLang="en-US" sz="900" dirty="0">
                <a:latin typeface="+mn-ea"/>
              </a:rPr>
              <a:t>기술지원</a:t>
            </a:r>
            <a:endParaRPr lang="en-US" altLang="ko-KR" sz="900" dirty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 - </a:t>
            </a:r>
            <a:r>
              <a:rPr lang="en-US" altLang="ko-KR" sz="900" dirty="0" err="1" smtClean="0">
                <a:latin typeface="+mn-ea"/>
              </a:rPr>
              <a:t>MysQL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기술 지원</a:t>
            </a:r>
            <a:endParaRPr lang="en-US" altLang="ko-KR" sz="900" dirty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 - </a:t>
            </a:r>
            <a:r>
              <a:rPr lang="en-US" altLang="ko-KR" sz="900" dirty="0" err="1" smtClean="0">
                <a:latin typeface="+mn-ea"/>
              </a:rPr>
              <a:t>MariaDB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dirty="0" smtClean="0">
                <a:latin typeface="+mn-ea"/>
              </a:rPr>
              <a:t>기술 지원</a:t>
            </a:r>
            <a:endParaRPr lang="en-US" altLang="ko-KR" sz="900" dirty="0">
              <a:latin typeface="+mn-ea"/>
            </a:endParaRPr>
          </a:p>
        </p:txBody>
      </p:sp>
      <p:sp>
        <p:nvSpPr>
          <p:cNvPr id="44" name="AutoShape 37"/>
          <p:cNvSpPr>
            <a:spLocks noChangeArrowheads="1"/>
          </p:cNvSpPr>
          <p:nvPr/>
        </p:nvSpPr>
        <p:spPr bwMode="auto">
          <a:xfrm>
            <a:off x="428788" y="4953823"/>
            <a:ext cx="2174482" cy="542812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>
                <a:latin typeface="+mn-ea"/>
              </a:rPr>
              <a:t>DBMS </a:t>
            </a:r>
            <a:r>
              <a:rPr lang="ko-KR" altLang="en-US" sz="900">
                <a:latin typeface="+mn-ea"/>
              </a:rPr>
              <a:t>이중화 구축 지원</a:t>
            </a:r>
            <a:endParaRPr lang="en-US" altLang="ko-KR" sz="900" dirty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 - </a:t>
            </a:r>
            <a:r>
              <a:rPr lang="en-US" altLang="ko-KR" sz="900" dirty="0" smtClean="0">
                <a:latin typeface="+mn-ea"/>
              </a:rPr>
              <a:t>Replication, MHA, MMM</a:t>
            </a:r>
            <a:endParaRPr lang="en-US" altLang="ko-KR" sz="900" dirty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 - </a:t>
            </a:r>
            <a:r>
              <a:rPr lang="en-US" altLang="ko-KR" sz="900" dirty="0" err="1" smtClean="0">
                <a:latin typeface="+mn-ea"/>
              </a:rPr>
              <a:t>Galera</a:t>
            </a:r>
            <a:r>
              <a:rPr lang="en-US" altLang="ko-KR" sz="900" dirty="0" smtClean="0">
                <a:latin typeface="+mn-ea"/>
              </a:rPr>
              <a:t> Cluster, </a:t>
            </a:r>
            <a:r>
              <a:rPr lang="en-US" altLang="ko-KR" sz="900" dirty="0" err="1" smtClean="0">
                <a:latin typeface="+mn-ea"/>
              </a:rPr>
              <a:t>Continuent</a:t>
            </a:r>
            <a:r>
              <a:rPr lang="en-US" altLang="ko-KR" sz="900" dirty="0" smtClean="0">
                <a:latin typeface="+mn-ea"/>
              </a:rPr>
              <a:t> Tungsten</a:t>
            </a:r>
            <a:endParaRPr lang="ko-KR" altLang="en-US" sz="900" dirty="0">
              <a:latin typeface="+mn-ea"/>
            </a:endParaRPr>
          </a:p>
        </p:txBody>
      </p:sp>
      <p:sp>
        <p:nvSpPr>
          <p:cNvPr id="45" name="AutoShape 37"/>
          <p:cNvSpPr>
            <a:spLocks noChangeArrowheads="1"/>
          </p:cNvSpPr>
          <p:nvPr/>
        </p:nvSpPr>
        <p:spPr bwMode="auto">
          <a:xfrm>
            <a:off x="6463256" y="5428356"/>
            <a:ext cx="2174482" cy="622212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smtClean="0">
                <a:latin typeface="+mn-ea"/>
              </a:rPr>
              <a:t>DRM (FASOO.com) </a:t>
            </a:r>
            <a:r>
              <a:rPr lang="ko-KR" altLang="en-US" sz="900" smtClean="0">
                <a:latin typeface="+mn-ea"/>
              </a:rPr>
              <a:t>제공</a:t>
            </a:r>
            <a:endParaRPr lang="en-US" altLang="ko-KR" sz="900" dirty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 - </a:t>
            </a:r>
            <a:r>
              <a:rPr lang="ko-KR" altLang="en-US" sz="900" smtClean="0">
                <a:latin typeface="+mn-ea"/>
              </a:rPr>
              <a:t>문서</a:t>
            </a:r>
            <a:r>
              <a:rPr lang="en-US" altLang="ko-KR" sz="900" dirty="0" smtClean="0">
                <a:latin typeface="+mn-ea"/>
              </a:rPr>
              <a:t>/</a:t>
            </a:r>
            <a:r>
              <a:rPr lang="ko-KR" altLang="en-US" sz="900" smtClean="0">
                <a:latin typeface="+mn-ea"/>
              </a:rPr>
              <a:t>웹페이지</a:t>
            </a:r>
            <a:r>
              <a:rPr lang="en-US" altLang="ko-KR" sz="900" dirty="0">
                <a:latin typeface="+mn-ea"/>
              </a:rPr>
              <a:t> </a:t>
            </a:r>
            <a:r>
              <a:rPr lang="ko-KR" altLang="en-US" sz="900" smtClean="0">
                <a:latin typeface="+mn-ea"/>
              </a:rPr>
              <a:t>등 보안 솔루션</a:t>
            </a:r>
            <a:endParaRPr lang="en-US" altLang="ko-KR" sz="900" dirty="0" smtClean="0">
              <a:latin typeface="+mn-ea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 smtClean="0">
                <a:latin typeface="+mn-ea"/>
              </a:rPr>
              <a:t>  - </a:t>
            </a:r>
            <a:r>
              <a:rPr lang="ko-KR" altLang="en-US" sz="900" smtClean="0">
                <a:latin typeface="+mn-ea"/>
              </a:rPr>
              <a:t>오류 자동분석 솔루션</a:t>
            </a:r>
            <a:endParaRPr lang="en-US" altLang="ko-KR" sz="900" dirty="0">
              <a:latin typeface="+mn-ea"/>
            </a:endParaRPr>
          </a:p>
        </p:txBody>
      </p:sp>
      <p:sp>
        <p:nvSpPr>
          <p:cNvPr id="46" name="AutoShape 37"/>
          <p:cNvSpPr>
            <a:spLocks noChangeArrowheads="1"/>
          </p:cNvSpPr>
          <p:nvPr/>
        </p:nvSpPr>
        <p:spPr bwMode="auto">
          <a:xfrm>
            <a:off x="6467000" y="3998810"/>
            <a:ext cx="2183447" cy="485562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ko-KR" altLang="en-US" sz="900" dirty="0" err="1">
                <a:latin typeface="+mn-ea"/>
              </a:rPr>
              <a:t>오픈소스</a:t>
            </a:r>
            <a:r>
              <a:rPr lang="ko-KR" altLang="en-US" sz="900" dirty="0">
                <a:latin typeface="+mn-ea"/>
              </a:rPr>
              <a:t> 기반의 </a:t>
            </a:r>
            <a:r>
              <a:rPr lang="ko-KR" altLang="en-US" sz="900" dirty="0" smtClean="0">
                <a:latin typeface="+mn-ea"/>
              </a:rPr>
              <a:t>우수 </a:t>
            </a:r>
            <a:r>
              <a:rPr lang="ko-KR" altLang="en-US" sz="900" dirty="0">
                <a:latin typeface="+mn-ea"/>
              </a:rPr>
              <a:t>전문인력 보유</a:t>
            </a:r>
            <a:r>
              <a:rPr lang="en-US" altLang="ko-KR" sz="900" dirty="0">
                <a:latin typeface="+mn-ea"/>
              </a:rPr>
              <a:t/>
            </a:r>
            <a:br>
              <a:rPr lang="en-US" altLang="ko-KR" sz="900" dirty="0">
                <a:latin typeface="+mn-ea"/>
              </a:rPr>
            </a:br>
            <a:r>
              <a:rPr lang="en-US" altLang="ko-KR" sz="900" dirty="0">
                <a:latin typeface="+mn-ea"/>
              </a:rPr>
              <a:t>(</a:t>
            </a:r>
            <a:r>
              <a:rPr lang="ko-KR" altLang="en-US" sz="900">
                <a:latin typeface="+mn-ea"/>
              </a:rPr>
              <a:t>관련 자격 획득 인력</a:t>
            </a:r>
            <a:r>
              <a:rPr lang="en-US" altLang="ko-KR" sz="900" dirty="0">
                <a:latin typeface="+mn-ea"/>
              </a:rPr>
              <a:t>)</a:t>
            </a:r>
          </a:p>
        </p:txBody>
      </p:sp>
      <p:sp>
        <p:nvSpPr>
          <p:cNvPr id="47" name="AutoShape 37"/>
          <p:cNvSpPr>
            <a:spLocks noChangeArrowheads="1"/>
          </p:cNvSpPr>
          <p:nvPr/>
        </p:nvSpPr>
        <p:spPr bwMode="auto">
          <a:xfrm>
            <a:off x="6468070" y="4539934"/>
            <a:ext cx="2183447" cy="837623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err="1" smtClean="0">
                <a:latin typeface="+mn-ea"/>
              </a:rPr>
              <a:t>SuperMicro</a:t>
            </a:r>
            <a:r>
              <a:rPr lang="en-US" altLang="ko-KR" sz="900" dirty="0" smtClean="0">
                <a:latin typeface="+mn-ea"/>
              </a:rPr>
              <a:t>/Intel </a:t>
            </a:r>
            <a:r>
              <a:rPr lang="ko-KR" altLang="en-US" sz="900" smtClean="0">
                <a:latin typeface="+mn-ea"/>
              </a:rPr>
              <a:t>서버 및 각종 브랜드 서버</a:t>
            </a:r>
            <a:r>
              <a:rPr lang="en-US" altLang="ko-KR" sz="900" dirty="0" smtClean="0">
                <a:latin typeface="+mn-ea"/>
              </a:rPr>
              <a:t> </a:t>
            </a:r>
            <a:r>
              <a:rPr lang="ko-KR" altLang="en-US" sz="900" smtClean="0">
                <a:latin typeface="+mn-ea"/>
              </a:rPr>
              <a:t>및 스토리지 제공</a:t>
            </a:r>
            <a:r>
              <a:rPr lang="en-US" altLang="ko-KR" sz="900" dirty="0">
                <a:latin typeface="+mn-ea"/>
              </a:rPr>
              <a:t/>
            </a:r>
            <a:br>
              <a:rPr lang="en-US" altLang="ko-KR" sz="900" dirty="0">
                <a:latin typeface="+mn-ea"/>
              </a:rPr>
            </a:br>
            <a:r>
              <a:rPr lang="en-US" altLang="ko-KR" sz="900" dirty="0" smtClean="0">
                <a:latin typeface="+mn-ea"/>
              </a:rPr>
              <a:t>- </a:t>
            </a:r>
            <a:r>
              <a:rPr lang="en-US" altLang="ko-KR" sz="900" dirty="0" err="1" smtClean="0">
                <a:latin typeface="+mn-ea"/>
              </a:rPr>
              <a:t>SuperMicro</a:t>
            </a:r>
            <a:r>
              <a:rPr lang="en-US" altLang="ko-KR" sz="900" dirty="0" smtClean="0">
                <a:latin typeface="+mn-ea"/>
              </a:rPr>
              <a:t>, Intel </a:t>
            </a:r>
            <a:r>
              <a:rPr lang="ko-KR" altLang="en-US" sz="900" smtClean="0">
                <a:latin typeface="+mn-ea"/>
              </a:rPr>
              <a:t>서버</a:t>
            </a:r>
            <a:r>
              <a:rPr lang="en-US" altLang="ko-KR" sz="900" dirty="0">
                <a:latin typeface="+mn-ea"/>
              </a:rPr>
              <a:t/>
            </a:r>
            <a:br>
              <a:rPr lang="en-US" altLang="ko-KR" sz="900" dirty="0">
                <a:latin typeface="+mn-ea"/>
              </a:rPr>
            </a:br>
            <a:r>
              <a:rPr lang="en-US" altLang="ko-KR" sz="900" dirty="0">
                <a:latin typeface="+mn-ea"/>
              </a:rPr>
              <a:t>- </a:t>
            </a:r>
            <a:r>
              <a:rPr lang="en-US" altLang="ko-KR" sz="900" dirty="0" smtClean="0">
                <a:latin typeface="+mn-ea"/>
              </a:rPr>
              <a:t>HP, IBM, Dell </a:t>
            </a:r>
            <a:r>
              <a:rPr lang="ko-KR" altLang="en-US" sz="900" smtClean="0">
                <a:latin typeface="+mn-ea"/>
              </a:rPr>
              <a:t>등 다수 브랜드 취급</a:t>
            </a:r>
            <a:endParaRPr lang="en-US" altLang="ko-KR" sz="900" dirty="0" smtClean="0">
              <a:latin typeface="+mn-ea"/>
            </a:endParaRPr>
          </a:p>
        </p:txBody>
      </p:sp>
      <p:sp>
        <p:nvSpPr>
          <p:cNvPr id="48" name="AutoShape 37"/>
          <p:cNvSpPr>
            <a:spLocks noChangeArrowheads="1"/>
          </p:cNvSpPr>
          <p:nvPr/>
        </p:nvSpPr>
        <p:spPr bwMode="auto">
          <a:xfrm>
            <a:off x="6467000" y="3342906"/>
            <a:ext cx="2183447" cy="613545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smtClean="0">
                <a:latin typeface="+mn-ea"/>
              </a:rPr>
              <a:t>Database Acceleration Products </a:t>
            </a:r>
            <a:r>
              <a:rPr lang="ko-KR" altLang="en-US" sz="900" smtClean="0">
                <a:latin typeface="+mn-ea"/>
              </a:rPr>
              <a:t>공급</a:t>
            </a:r>
            <a:r>
              <a:rPr lang="en-US" altLang="ko-KR" sz="900" dirty="0">
                <a:latin typeface="+mn-ea"/>
              </a:rPr>
              <a:t/>
            </a:r>
            <a:br>
              <a:rPr lang="en-US" altLang="ko-KR" sz="900" dirty="0">
                <a:latin typeface="+mn-ea"/>
              </a:rPr>
            </a:br>
            <a:r>
              <a:rPr lang="en-US" altLang="ko-KR" sz="900" dirty="0">
                <a:latin typeface="+mn-ea"/>
              </a:rPr>
              <a:t>- </a:t>
            </a:r>
            <a:r>
              <a:rPr lang="en-US" altLang="ko-KR" sz="900" dirty="0" smtClean="0">
                <a:latin typeface="+mn-ea"/>
              </a:rPr>
              <a:t>STEC, HUAWAI, Fusion I/O, </a:t>
            </a: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  </a:t>
            </a:r>
            <a:r>
              <a:rPr lang="en-US" altLang="ko-KR" sz="900" dirty="0" err="1" smtClean="0">
                <a:latin typeface="+mn-ea"/>
              </a:rPr>
              <a:t>HyperCache</a:t>
            </a:r>
            <a:r>
              <a:rPr lang="en-US" altLang="ko-KR" sz="900" dirty="0" smtClean="0">
                <a:latin typeface="+mn-ea"/>
              </a:rPr>
              <a:t>, VIRIDENT</a:t>
            </a:r>
          </a:p>
        </p:txBody>
      </p:sp>
      <p:sp>
        <p:nvSpPr>
          <p:cNvPr id="49" name="AutoShape 37"/>
          <p:cNvSpPr>
            <a:spLocks noChangeArrowheads="1"/>
          </p:cNvSpPr>
          <p:nvPr/>
        </p:nvSpPr>
        <p:spPr bwMode="auto">
          <a:xfrm>
            <a:off x="428788" y="5526845"/>
            <a:ext cx="2183447" cy="532800"/>
          </a:xfrm>
          <a:prstGeom prst="roundRect">
            <a:avLst>
              <a:gd name="adj" fmla="val 12120"/>
            </a:avLst>
          </a:prstGeom>
          <a:solidFill>
            <a:srgbClr val="FFFFFF"/>
          </a:solidFill>
          <a:ln w="9525">
            <a:solidFill>
              <a:srgbClr val="7FA452"/>
            </a:solidFill>
            <a:round/>
            <a:headEnd/>
            <a:tailEnd/>
          </a:ln>
        </p:spPr>
        <p:txBody>
          <a:bodyPr lIns="36000" tIns="18000" rIns="36000" bIns="18000" anchor="ctr"/>
          <a:lstStyle/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>
                <a:latin typeface="+mn-ea"/>
              </a:rPr>
              <a:t>Cloud Management Tool</a:t>
            </a:r>
            <a:br>
              <a:rPr lang="en-US" altLang="ko-KR" sz="900" dirty="0">
                <a:latin typeface="+mn-ea"/>
              </a:rPr>
            </a:br>
            <a:r>
              <a:rPr lang="en-US" altLang="ko-KR" sz="900" dirty="0">
                <a:latin typeface="+mn-ea"/>
              </a:rPr>
              <a:t>- </a:t>
            </a:r>
            <a:r>
              <a:rPr lang="en-US" altLang="ko-KR" sz="900" dirty="0" smtClean="0">
                <a:latin typeface="+mn-ea"/>
              </a:rPr>
              <a:t>SCALR, NV4V</a:t>
            </a:r>
            <a:endParaRPr lang="en-US" altLang="ko-KR" sz="900" dirty="0">
              <a:latin typeface="+mn-ea"/>
            </a:endParaRPr>
          </a:p>
          <a:p>
            <a:pPr marL="101600" indent="-101600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altLang="ko-KR" sz="900" dirty="0" smtClean="0">
                <a:latin typeface="+mn-ea"/>
              </a:rPr>
              <a:t>OSS </a:t>
            </a:r>
            <a:r>
              <a:rPr lang="en-US" altLang="ko-KR" sz="900" dirty="0">
                <a:latin typeface="+mn-ea"/>
              </a:rPr>
              <a:t>DB</a:t>
            </a:r>
            <a:r>
              <a:rPr lang="ko-KR" altLang="en-US" sz="900">
                <a:latin typeface="+mn-ea"/>
              </a:rPr>
              <a:t>암호화 </a:t>
            </a:r>
            <a:r>
              <a:rPr lang="en-US" altLang="ko-KR" sz="900" dirty="0">
                <a:latin typeface="+mn-ea"/>
              </a:rPr>
              <a:t>- </a:t>
            </a:r>
            <a:r>
              <a:rPr lang="en-US" altLang="ko-KR" sz="900" dirty="0" err="1">
                <a:latin typeface="+mn-ea"/>
              </a:rPr>
              <a:t>MyDiamo</a:t>
            </a:r>
            <a:endParaRPr lang="en-US" altLang="ko-KR" sz="900" dirty="0">
              <a:latin typeface="+mn-ea"/>
            </a:endParaRPr>
          </a:p>
        </p:txBody>
      </p:sp>
      <p:sp>
        <p:nvSpPr>
          <p:cNvPr id="50" name="Freeform 44"/>
          <p:cNvSpPr>
            <a:spLocks/>
          </p:cNvSpPr>
          <p:nvPr/>
        </p:nvSpPr>
        <p:spPr bwMode="auto">
          <a:xfrm>
            <a:off x="2516131" y="3437965"/>
            <a:ext cx="1776797" cy="534981"/>
          </a:xfrm>
          <a:custGeom>
            <a:avLst/>
            <a:gdLst>
              <a:gd name="T0" fmla="*/ 2147483647 w 1134"/>
              <a:gd name="T1" fmla="*/ 2147483647 h 150"/>
              <a:gd name="T2" fmla="*/ 2147483647 w 1134"/>
              <a:gd name="T3" fmla="*/ 2147483647 h 150"/>
              <a:gd name="T4" fmla="*/ 2147483647 w 1134"/>
              <a:gd name="T5" fmla="*/ 0 h 150"/>
              <a:gd name="T6" fmla="*/ 0 w 113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  <a:gd name="T12" fmla="*/ 0 w 1134"/>
              <a:gd name="T13" fmla="*/ 0 h 150"/>
              <a:gd name="T14" fmla="*/ 1134 w 1134"/>
              <a:gd name="T15" fmla="*/ 150 h 1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4" h="150">
                <a:moveTo>
                  <a:pt x="1134" y="150"/>
                </a:moveTo>
                <a:lnTo>
                  <a:pt x="150" y="150"/>
                </a:ln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>
            <a:off x="2550238" y="4247801"/>
            <a:ext cx="1112889" cy="3699"/>
          </a:xfrm>
          <a:prstGeom prst="line">
            <a:avLst/>
          </a:pr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>
            <a:off x="2566887" y="4771479"/>
            <a:ext cx="456351" cy="669"/>
          </a:xfrm>
          <a:prstGeom prst="line">
            <a:avLst/>
          </a:pr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3" name="Line 41"/>
          <p:cNvSpPr>
            <a:spLocks noChangeShapeType="1"/>
          </p:cNvSpPr>
          <p:nvPr/>
        </p:nvSpPr>
        <p:spPr bwMode="auto">
          <a:xfrm>
            <a:off x="2558582" y="5288763"/>
            <a:ext cx="1165986" cy="3364"/>
          </a:xfrm>
          <a:prstGeom prst="line">
            <a:avLst/>
          </a:pr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4" name="Freeform 44"/>
          <p:cNvSpPr>
            <a:spLocks/>
          </p:cNvSpPr>
          <p:nvPr/>
        </p:nvSpPr>
        <p:spPr bwMode="auto">
          <a:xfrm flipV="1">
            <a:off x="2558583" y="5565084"/>
            <a:ext cx="1734346" cy="377553"/>
          </a:xfrm>
          <a:custGeom>
            <a:avLst/>
            <a:gdLst>
              <a:gd name="T0" fmla="*/ 2147483647 w 1134"/>
              <a:gd name="T1" fmla="*/ 2147483647 h 150"/>
              <a:gd name="T2" fmla="*/ 2147483647 w 1134"/>
              <a:gd name="T3" fmla="*/ 2147483647 h 150"/>
              <a:gd name="T4" fmla="*/ 2147483647 w 1134"/>
              <a:gd name="T5" fmla="*/ 0 h 150"/>
              <a:gd name="T6" fmla="*/ 0 w 113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  <a:gd name="T12" fmla="*/ 0 w 1134"/>
              <a:gd name="T13" fmla="*/ 0 h 150"/>
              <a:gd name="T14" fmla="*/ 1134 w 1134"/>
              <a:gd name="T15" fmla="*/ 150 h 1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4" h="150">
                <a:moveTo>
                  <a:pt x="1134" y="150"/>
                </a:moveTo>
                <a:lnTo>
                  <a:pt x="150" y="150"/>
                </a:ln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5" name="Freeform 44"/>
          <p:cNvSpPr>
            <a:spLocks/>
          </p:cNvSpPr>
          <p:nvPr/>
        </p:nvSpPr>
        <p:spPr bwMode="auto">
          <a:xfrm flipH="1">
            <a:off x="5364050" y="3590365"/>
            <a:ext cx="1136960" cy="686772"/>
          </a:xfrm>
          <a:custGeom>
            <a:avLst/>
            <a:gdLst>
              <a:gd name="T0" fmla="*/ 2147483647 w 1134"/>
              <a:gd name="T1" fmla="*/ 2147483647 h 150"/>
              <a:gd name="T2" fmla="*/ 2147483647 w 1134"/>
              <a:gd name="T3" fmla="*/ 2147483647 h 150"/>
              <a:gd name="T4" fmla="*/ 2147483647 w 1134"/>
              <a:gd name="T5" fmla="*/ 0 h 150"/>
              <a:gd name="T6" fmla="*/ 0 w 113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  <a:gd name="T12" fmla="*/ 0 w 1134"/>
              <a:gd name="T13" fmla="*/ 0 h 150"/>
              <a:gd name="T14" fmla="*/ 1134 w 1134"/>
              <a:gd name="T15" fmla="*/ 150 h 1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4" h="150">
                <a:moveTo>
                  <a:pt x="1134" y="150"/>
                </a:moveTo>
                <a:lnTo>
                  <a:pt x="150" y="150"/>
                </a:ln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6" name="Freeform 44"/>
          <p:cNvSpPr>
            <a:spLocks/>
          </p:cNvSpPr>
          <p:nvPr/>
        </p:nvSpPr>
        <p:spPr bwMode="auto">
          <a:xfrm flipH="1">
            <a:off x="5854864" y="4358694"/>
            <a:ext cx="631964" cy="144432"/>
          </a:xfrm>
          <a:custGeom>
            <a:avLst/>
            <a:gdLst>
              <a:gd name="T0" fmla="*/ 2147483647 w 1134"/>
              <a:gd name="T1" fmla="*/ 2147483647 h 150"/>
              <a:gd name="T2" fmla="*/ 2147483647 w 1134"/>
              <a:gd name="T3" fmla="*/ 2147483647 h 150"/>
              <a:gd name="T4" fmla="*/ 2147483647 w 1134"/>
              <a:gd name="T5" fmla="*/ 0 h 150"/>
              <a:gd name="T6" fmla="*/ 0 w 113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  <a:gd name="T12" fmla="*/ 0 w 1134"/>
              <a:gd name="T13" fmla="*/ 0 h 150"/>
              <a:gd name="T14" fmla="*/ 1134 w 1134"/>
              <a:gd name="T15" fmla="*/ 150 h 1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4" h="150">
                <a:moveTo>
                  <a:pt x="1134" y="150"/>
                </a:moveTo>
                <a:lnTo>
                  <a:pt x="150" y="150"/>
                </a:ln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7" name="Line 41"/>
          <p:cNvSpPr>
            <a:spLocks noChangeShapeType="1"/>
          </p:cNvSpPr>
          <p:nvPr/>
        </p:nvSpPr>
        <p:spPr bwMode="auto">
          <a:xfrm>
            <a:off x="5387549" y="5224560"/>
            <a:ext cx="1126291" cy="1177"/>
          </a:xfrm>
          <a:prstGeom prst="line">
            <a:avLst/>
          </a:pr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58" name="Freeform 44"/>
          <p:cNvSpPr>
            <a:spLocks/>
          </p:cNvSpPr>
          <p:nvPr/>
        </p:nvSpPr>
        <p:spPr bwMode="auto">
          <a:xfrm>
            <a:off x="4638608" y="5028558"/>
            <a:ext cx="1875232" cy="932482"/>
          </a:xfrm>
          <a:custGeom>
            <a:avLst/>
            <a:gdLst>
              <a:gd name="T0" fmla="*/ 2147483647 w 1134"/>
              <a:gd name="T1" fmla="*/ 2147483647 h 150"/>
              <a:gd name="T2" fmla="*/ 2147483647 w 1134"/>
              <a:gd name="T3" fmla="*/ 2147483647 h 150"/>
              <a:gd name="T4" fmla="*/ 2147483647 w 1134"/>
              <a:gd name="T5" fmla="*/ 0 h 150"/>
              <a:gd name="T6" fmla="*/ 0 w 113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  <a:gd name="T12" fmla="*/ 0 w 1134"/>
              <a:gd name="T13" fmla="*/ 0 h 150"/>
              <a:gd name="T14" fmla="*/ 1134 w 1134"/>
              <a:gd name="T15" fmla="*/ 150 h 1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4" h="150">
                <a:moveTo>
                  <a:pt x="1134" y="150"/>
                </a:moveTo>
                <a:lnTo>
                  <a:pt x="150" y="150"/>
                </a:ln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702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주요 사업</a:t>
            </a:r>
            <a:endParaRPr lang="ko-KR" altLang="en-US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19528" y="836712"/>
            <a:ext cx="818492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fontAlgn="ctr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en-US" altLang="ko-KR" sz="1200" kern="0" dirty="0">
                <a:latin typeface="+mn-ea"/>
              </a:rPr>
              <a:t>OSS </a:t>
            </a:r>
            <a:r>
              <a:rPr lang="ko-KR" altLang="en-US" sz="1200" kern="0" dirty="0">
                <a:latin typeface="+mn-ea"/>
              </a:rPr>
              <a:t>인프라 도입 </a:t>
            </a:r>
            <a:r>
              <a:rPr lang="ko-KR" altLang="en-US" sz="1200" kern="0" dirty="0" smtClean="0">
                <a:latin typeface="+mn-ea"/>
              </a:rPr>
              <a:t>컨설팅부터 </a:t>
            </a:r>
            <a:r>
              <a:rPr lang="ko-KR" altLang="en-US" sz="1200" kern="0" dirty="0">
                <a:latin typeface="+mn-ea"/>
              </a:rPr>
              <a:t>구축 운영까지 </a:t>
            </a:r>
            <a:r>
              <a:rPr lang="en-US" altLang="ko-KR" sz="1200" kern="0" dirty="0">
                <a:latin typeface="+mn-ea"/>
              </a:rPr>
              <a:t>One-Stop </a:t>
            </a:r>
            <a:r>
              <a:rPr lang="ko-KR" altLang="en-US" sz="1200" kern="0" dirty="0">
                <a:latin typeface="+mn-ea"/>
              </a:rPr>
              <a:t>서비스 기술지원이 </a:t>
            </a:r>
            <a:r>
              <a:rPr lang="ko-KR" altLang="en-US" sz="1200" kern="0" dirty="0" smtClean="0">
                <a:latin typeface="+mn-ea"/>
              </a:rPr>
              <a:t>가능한 </a:t>
            </a:r>
            <a:r>
              <a:rPr lang="en-US" altLang="ko-KR" sz="1200" kern="0" dirty="0" smtClean="0">
                <a:latin typeface="+mn-ea"/>
              </a:rPr>
              <a:t>H/W</a:t>
            </a:r>
            <a:r>
              <a:rPr lang="ko-KR" altLang="en-US" sz="1200" kern="0" dirty="0" smtClean="0">
                <a:latin typeface="+mn-ea"/>
              </a:rPr>
              <a:t>와 </a:t>
            </a:r>
            <a:r>
              <a:rPr lang="en-US" altLang="ko-KR" sz="1200" kern="0" dirty="0" smtClean="0">
                <a:latin typeface="+mn-ea"/>
              </a:rPr>
              <a:t>OSS S/W </a:t>
            </a:r>
            <a:r>
              <a:rPr lang="ko-KR" altLang="en-US" sz="1200" kern="0" dirty="0" smtClean="0">
                <a:latin typeface="+mn-ea"/>
              </a:rPr>
              <a:t>등 </a:t>
            </a:r>
            <a:r>
              <a:rPr lang="ko-KR" altLang="en-US" sz="1200" b="1" kern="0" dirty="0" err="1">
                <a:solidFill>
                  <a:srgbClr val="FF0000"/>
                </a:solidFill>
                <a:latin typeface="+mn-ea"/>
              </a:rPr>
              <a:t>오픈소스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 전문 기업으로써의 핵심역량을 보유</a:t>
            </a:r>
            <a:r>
              <a:rPr lang="ko-KR" altLang="en-US" sz="1200" kern="0" dirty="0">
                <a:latin typeface="+mn-ea"/>
              </a:rPr>
              <a:t> 하고 </a:t>
            </a:r>
            <a:r>
              <a:rPr lang="ko-KR" altLang="en-US" sz="1200" kern="0" dirty="0" smtClean="0">
                <a:latin typeface="+mn-ea"/>
              </a:rPr>
              <a:t>있습니다</a:t>
            </a:r>
            <a:r>
              <a:rPr lang="en-US" altLang="ko-KR" sz="1200" kern="0" dirty="0" smtClean="0">
                <a:latin typeface="+mn-ea"/>
              </a:rPr>
              <a:t>.</a:t>
            </a:r>
            <a:endParaRPr lang="en-US" altLang="ko-KR" sz="1200" kern="0" dirty="0">
              <a:latin typeface="+mn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51520" y="1628800"/>
            <a:ext cx="8712968" cy="4608512"/>
            <a:chOff x="234950" y="1916113"/>
            <a:chExt cx="8820150" cy="4370387"/>
          </a:xfrm>
        </p:grpSpPr>
        <p:sp>
          <p:nvSpPr>
            <p:cNvPr id="10" name="Freeform 563"/>
            <p:cNvSpPr>
              <a:spLocks/>
            </p:cNvSpPr>
            <p:nvPr/>
          </p:nvSpPr>
          <p:spPr bwMode="auto">
            <a:xfrm>
              <a:off x="234950" y="3904579"/>
              <a:ext cx="4241869" cy="199755"/>
            </a:xfrm>
            <a:custGeom>
              <a:avLst/>
              <a:gdLst>
                <a:gd name="T0" fmla="*/ 0 w 1334"/>
                <a:gd name="T1" fmla="*/ 0 h 115"/>
                <a:gd name="T2" fmla="*/ 66944242 w 1334"/>
                <a:gd name="T3" fmla="*/ 0 h 115"/>
                <a:gd name="T4" fmla="*/ 69428629 w 1334"/>
                <a:gd name="T5" fmla="*/ 1 h 115"/>
                <a:gd name="T6" fmla="*/ 8220609 w 1334"/>
                <a:gd name="T7" fmla="*/ 1 h 115"/>
                <a:gd name="T8" fmla="*/ 0 w 1334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4"/>
                <a:gd name="T16" fmla="*/ 0 h 115"/>
                <a:gd name="T17" fmla="*/ 1334 w 133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4" h="115">
                  <a:moveTo>
                    <a:pt x="0" y="0"/>
                  </a:moveTo>
                  <a:lnTo>
                    <a:pt x="1286" y="0"/>
                  </a:lnTo>
                  <a:lnTo>
                    <a:pt x="1334" y="115"/>
                  </a:lnTo>
                  <a:lnTo>
                    <a:pt x="158" y="115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C3D691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1" name="Freeform 564"/>
            <p:cNvSpPr>
              <a:spLocks/>
            </p:cNvSpPr>
            <p:nvPr/>
          </p:nvSpPr>
          <p:spPr bwMode="auto">
            <a:xfrm>
              <a:off x="4326644" y="1928219"/>
              <a:ext cx="198693" cy="2191247"/>
            </a:xfrm>
            <a:custGeom>
              <a:avLst/>
              <a:gdLst>
                <a:gd name="T0" fmla="*/ 2478882 w 63"/>
                <a:gd name="T1" fmla="*/ 0 h 1229"/>
                <a:gd name="T2" fmla="*/ 0 w 63"/>
                <a:gd name="T3" fmla="*/ 1 h 1229"/>
                <a:gd name="T4" fmla="*/ 1906488 w 63"/>
                <a:gd name="T5" fmla="*/ 1 h 1229"/>
                <a:gd name="T6" fmla="*/ 2478882 w 63"/>
                <a:gd name="T7" fmla="*/ 0 h 12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1229"/>
                <a:gd name="T14" fmla="*/ 63 w 63"/>
                <a:gd name="T15" fmla="*/ 1229 h 12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1229">
                  <a:moveTo>
                    <a:pt x="63" y="0"/>
                  </a:moveTo>
                  <a:lnTo>
                    <a:pt x="0" y="1109"/>
                  </a:lnTo>
                  <a:lnTo>
                    <a:pt x="48" y="1229"/>
                  </a:lnTo>
                  <a:lnTo>
                    <a:pt x="63" y="0"/>
                  </a:lnTo>
                  <a:close/>
                </a:path>
              </a:pathLst>
            </a:custGeom>
            <a:gradFill rotWithShape="0">
              <a:gsLst>
                <a:gs pos="0">
                  <a:srgbClr val="C3D691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2" name="Freeform 565"/>
            <p:cNvSpPr>
              <a:spLocks/>
            </p:cNvSpPr>
            <p:nvPr/>
          </p:nvSpPr>
          <p:spPr bwMode="auto">
            <a:xfrm flipH="1">
              <a:off x="4670891" y="3904579"/>
              <a:ext cx="4241869" cy="199755"/>
            </a:xfrm>
            <a:custGeom>
              <a:avLst/>
              <a:gdLst>
                <a:gd name="T0" fmla="*/ 0 w 1334"/>
                <a:gd name="T1" fmla="*/ 0 h 115"/>
                <a:gd name="T2" fmla="*/ 66944242 w 1334"/>
                <a:gd name="T3" fmla="*/ 0 h 115"/>
                <a:gd name="T4" fmla="*/ 69428629 w 1334"/>
                <a:gd name="T5" fmla="*/ 1 h 115"/>
                <a:gd name="T6" fmla="*/ 8220609 w 1334"/>
                <a:gd name="T7" fmla="*/ 1 h 115"/>
                <a:gd name="T8" fmla="*/ 0 w 1334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4"/>
                <a:gd name="T16" fmla="*/ 0 h 115"/>
                <a:gd name="T17" fmla="*/ 1334 w 133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4" h="115">
                  <a:moveTo>
                    <a:pt x="0" y="0"/>
                  </a:moveTo>
                  <a:lnTo>
                    <a:pt x="1286" y="0"/>
                  </a:lnTo>
                  <a:lnTo>
                    <a:pt x="1334" y="115"/>
                  </a:lnTo>
                  <a:lnTo>
                    <a:pt x="158" y="115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C3D691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3" name="Freeform 566"/>
            <p:cNvSpPr>
              <a:spLocks/>
            </p:cNvSpPr>
            <p:nvPr/>
          </p:nvSpPr>
          <p:spPr bwMode="auto">
            <a:xfrm flipH="1">
              <a:off x="4622373" y="1928219"/>
              <a:ext cx="198693" cy="2191247"/>
            </a:xfrm>
            <a:custGeom>
              <a:avLst/>
              <a:gdLst>
                <a:gd name="T0" fmla="*/ 2478882 w 63"/>
                <a:gd name="T1" fmla="*/ 0 h 1229"/>
                <a:gd name="T2" fmla="*/ 0 w 63"/>
                <a:gd name="T3" fmla="*/ 1 h 1229"/>
                <a:gd name="T4" fmla="*/ 1906488 w 63"/>
                <a:gd name="T5" fmla="*/ 1 h 1229"/>
                <a:gd name="T6" fmla="*/ 2478882 w 63"/>
                <a:gd name="T7" fmla="*/ 0 h 12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1229"/>
                <a:gd name="T14" fmla="*/ 63 w 63"/>
                <a:gd name="T15" fmla="*/ 1229 h 12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1229">
                  <a:moveTo>
                    <a:pt x="63" y="0"/>
                  </a:moveTo>
                  <a:lnTo>
                    <a:pt x="0" y="1109"/>
                  </a:lnTo>
                  <a:lnTo>
                    <a:pt x="48" y="1229"/>
                  </a:lnTo>
                  <a:lnTo>
                    <a:pt x="63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3D691"/>
                </a:gs>
              </a:gsLst>
              <a:lin ang="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4" name="Freeform 567"/>
            <p:cNvSpPr>
              <a:spLocks/>
            </p:cNvSpPr>
            <p:nvPr/>
          </p:nvSpPr>
          <p:spPr bwMode="auto">
            <a:xfrm flipV="1">
              <a:off x="234950" y="4095253"/>
              <a:ext cx="4241869" cy="205808"/>
            </a:xfrm>
            <a:custGeom>
              <a:avLst/>
              <a:gdLst>
                <a:gd name="T0" fmla="*/ 0 w 1334"/>
                <a:gd name="T1" fmla="*/ 0 h 115"/>
                <a:gd name="T2" fmla="*/ 66944242 w 1334"/>
                <a:gd name="T3" fmla="*/ 0 h 115"/>
                <a:gd name="T4" fmla="*/ 69428629 w 1334"/>
                <a:gd name="T5" fmla="*/ 1 h 115"/>
                <a:gd name="T6" fmla="*/ 8220609 w 1334"/>
                <a:gd name="T7" fmla="*/ 1 h 115"/>
                <a:gd name="T8" fmla="*/ 0 w 1334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4"/>
                <a:gd name="T16" fmla="*/ 0 h 115"/>
                <a:gd name="T17" fmla="*/ 1334 w 133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4" h="115">
                  <a:moveTo>
                    <a:pt x="0" y="0"/>
                  </a:moveTo>
                  <a:lnTo>
                    <a:pt x="1286" y="0"/>
                  </a:lnTo>
                  <a:lnTo>
                    <a:pt x="1334" y="115"/>
                  </a:lnTo>
                  <a:lnTo>
                    <a:pt x="158" y="115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3D69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5" name="Freeform 568"/>
            <p:cNvSpPr>
              <a:spLocks/>
            </p:cNvSpPr>
            <p:nvPr/>
          </p:nvSpPr>
          <p:spPr bwMode="auto">
            <a:xfrm flipV="1">
              <a:off x="4326644" y="4086174"/>
              <a:ext cx="198693" cy="2191247"/>
            </a:xfrm>
            <a:custGeom>
              <a:avLst/>
              <a:gdLst>
                <a:gd name="T0" fmla="*/ 2478882 w 63"/>
                <a:gd name="T1" fmla="*/ 0 h 1229"/>
                <a:gd name="T2" fmla="*/ 0 w 63"/>
                <a:gd name="T3" fmla="*/ 1 h 1229"/>
                <a:gd name="T4" fmla="*/ 1906488 w 63"/>
                <a:gd name="T5" fmla="*/ 1 h 1229"/>
                <a:gd name="T6" fmla="*/ 2478882 w 63"/>
                <a:gd name="T7" fmla="*/ 0 h 12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1229"/>
                <a:gd name="T14" fmla="*/ 63 w 63"/>
                <a:gd name="T15" fmla="*/ 1229 h 12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1229">
                  <a:moveTo>
                    <a:pt x="63" y="0"/>
                  </a:moveTo>
                  <a:lnTo>
                    <a:pt x="0" y="1109"/>
                  </a:lnTo>
                  <a:lnTo>
                    <a:pt x="48" y="1229"/>
                  </a:lnTo>
                  <a:lnTo>
                    <a:pt x="63" y="0"/>
                  </a:lnTo>
                  <a:close/>
                </a:path>
              </a:pathLst>
            </a:custGeom>
            <a:gradFill rotWithShape="0">
              <a:gsLst>
                <a:gs pos="0">
                  <a:srgbClr val="C3D691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/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6" name="Freeform 569"/>
            <p:cNvSpPr>
              <a:spLocks/>
            </p:cNvSpPr>
            <p:nvPr/>
          </p:nvSpPr>
          <p:spPr bwMode="auto">
            <a:xfrm flipH="1" flipV="1">
              <a:off x="4670891" y="4095253"/>
              <a:ext cx="4241869" cy="205808"/>
            </a:xfrm>
            <a:custGeom>
              <a:avLst/>
              <a:gdLst>
                <a:gd name="T0" fmla="*/ 0 w 1334"/>
                <a:gd name="T1" fmla="*/ 0 h 115"/>
                <a:gd name="T2" fmla="*/ 66944242 w 1334"/>
                <a:gd name="T3" fmla="*/ 0 h 115"/>
                <a:gd name="T4" fmla="*/ 69428629 w 1334"/>
                <a:gd name="T5" fmla="*/ 1 h 115"/>
                <a:gd name="T6" fmla="*/ 8220609 w 1334"/>
                <a:gd name="T7" fmla="*/ 1 h 115"/>
                <a:gd name="T8" fmla="*/ 0 w 1334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4"/>
                <a:gd name="T16" fmla="*/ 0 h 115"/>
                <a:gd name="T17" fmla="*/ 1334 w 133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4" h="115">
                  <a:moveTo>
                    <a:pt x="0" y="0"/>
                  </a:moveTo>
                  <a:lnTo>
                    <a:pt x="1286" y="0"/>
                  </a:lnTo>
                  <a:lnTo>
                    <a:pt x="1334" y="115"/>
                  </a:lnTo>
                  <a:lnTo>
                    <a:pt x="158" y="115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3D69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7" name="Freeform 570"/>
            <p:cNvSpPr>
              <a:spLocks/>
            </p:cNvSpPr>
            <p:nvPr/>
          </p:nvSpPr>
          <p:spPr bwMode="auto">
            <a:xfrm flipH="1" flipV="1">
              <a:off x="4622373" y="4086174"/>
              <a:ext cx="198693" cy="2191247"/>
            </a:xfrm>
            <a:custGeom>
              <a:avLst/>
              <a:gdLst>
                <a:gd name="T0" fmla="*/ 2478882 w 63"/>
                <a:gd name="T1" fmla="*/ 0 h 1229"/>
                <a:gd name="T2" fmla="*/ 0 w 63"/>
                <a:gd name="T3" fmla="*/ 1 h 1229"/>
                <a:gd name="T4" fmla="*/ 1906488 w 63"/>
                <a:gd name="T5" fmla="*/ 1 h 1229"/>
                <a:gd name="T6" fmla="*/ 2478882 w 63"/>
                <a:gd name="T7" fmla="*/ 0 h 12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1229"/>
                <a:gd name="T14" fmla="*/ 63 w 63"/>
                <a:gd name="T15" fmla="*/ 1229 h 12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1229">
                  <a:moveTo>
                    <a:pt x="63" y="0"/>
                  </a:moveTo>
                  <a:lnTo>
                    <a:pt x="0" y="1109"/>
                  </a:lnTo>
                  <a:lnTo>
                    <a:pt x="48" y="1229"/>
                  </a:lnTo>
                  <a:lnTo>
                    <a:pt x="63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C3D691"/>
                </a:gs>
              </a:gsLst>
              <a:lin ang="0" scaled="1"/>
            </a:gradFill>
            <a:ln>
              <a:noFill/>
            </a:ln>
            <a:extLst/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8" name="Freeform 571"/>
            <p:cNvSpPr>
              <a:spLocks/>
            </p:cNvSpPr>
            <p:nvPr/>
          </p:nvSpPr>
          <p:spPr bwMode="auto">
            <a:xfrm>
              <a:off x="253433" y="1916113"/>
              <a:ext cx="4274214" cy="1988466"/>
            </a:xfrm>
            <a:custGeom>
              <a:avLst/>
              <a:gdLst>
                <a:gd name="T0" fmla="*/ 4166329 w 1344"/>
                <a:gd name="T1" fmla="*/ 1 h 1115"/>
                <a:gd name="T2" fmla="*/ 0 w 1344"/>
                <a:gd name="T3" fmla="*/ 1 h 1115"/>
                <a:gd name="T4" fmla="*/ 66907651 w 1344"/>
                <a:gd name="T5" fmla="*/ 1 h 1115"/>
                <a:gd name="T6" fmla="*/ 70270704 w 1344"/>
                <a:gd name="T7" fmla="*/ 0 h 1115"/>
                <a:gd name="T8" fmla="*/ 4166329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FA452"/>
                </a:gs>
              </a:gsLst>
              <a:lin ang="0" scaled="1"/>
            </a:gradFill>
            <a:ln w="19050">
              <a:solidFill>
                <a:srgbClr val="C3D69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9" name="Freeform 572"/>
            <p:cNvSpPr>
              <a:spLocks/>
            </p:cNvSpPr>
            <p:nvPr/>
          </p:nvSpPr>
          <p:spPr bwMode="auto">
            <a:xfrm>
              <a:off x="348159" y="2025070"/>
              <a:ext cx="4089383" cy="1773578"/>
            </a:xfrm>
            <a:custGeom>
              <a:avLst/>
              <a:gdLst>
                <a:gd name="T0" fmla="*/ 927830 w 1344"/>
                <a:gd name="T1" fmla="*/ 1 h 1115"/>
                <a:gd name="T2" fmla="*/ 0 w 1344"/>
                <a:gd name="T3" fmla="*/ 1 h 1115"/>
                <a:gd name="T4" fmla="*/ 14887621 w 1344"/>
                <a:gd name="T5" fmla="*/ 1 h 1115"/>
                <a:gd name="T6" fmla="*/ 15628966 w 1344"/>
                <a:gd name="T7" fmla="*/ 0 h 1115"/>
                <a:gd name="T8" fmla="*/ 927830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F4F7FB"/>
                </a:gs>
                <a:gs pos="100000">
                  <a:srgbClr val="EAF2DA"/>
                </a:gs>
              </a:gsLst>
              <a:lin ang="0" scaled="1"/>
            </a:gradFill>
            <a:ln w="19050">
              <a:solidFill>
                <a:srgbClr val="F68B1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0" name="Freeform 573"/>
            <p:cNvSpPr>
              <a:spLocks/>
            </p:cNvSpPr>
            <p:nvPr/>
          </p:nvSpPr>
          <p:spPr bwMode="auto">
            <a:xfrm flipH="1">
              <a:off x="4603890" y="1916113"/>
              <a:ext cx="4276525" cy="1988466"/>
            </a:xfrm>
            <a:custGeom>
              <a:avLst/>
              <a:gdLst>
                <a:gd name="T0" fmla="*/ 4236965 w 1344"/>
                <a:gd name="T1" fmla="*/ 1 h 1115"/>
                <a:gd name="T2" fmla="*/ 0 w 1344"/>
                <a:gd name="T3" fmla="*/ 1 h 1115"/>
                <a:gd name="T4" fmla="*/ 68145303 w 1344"/>
                <a:gd name="T5" fmla="*/ 1 h 1115"/>
                <a:gd name="T6" fmla="*/ 71554296 w 1344"/>
                <a:gd name="T7" fmla="*/ 0 h 1115"/>
                <a:gd name="T8" fmla="*/ 4236965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7FA452"/>
                </a:gs>
                <a:gs pos="100000">
                  <a:schemeClr val="bg1"/>
                </a:gs>
              </a:gsLst>
              <a:lin ang="0" scaled="1"/>
            </a:gradFill>
            <a:ln w="19050">
              <a:solidFill>
                <a:srgbClr val="C3D69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1" name="Freeform 574"/>
            <p:cNvSpPr>
              <a:spLocks/>
            </p:cNvSpPr>
            <p:nvPr/>
          </p:nvSpPr>
          <p:spPr bwMode="auto">
            <a:xfrm flipH="1">
              <a:off x="4696305" y="2025070"/>
              <a:ext cx="4087073" cy="1773578"/>
            </a:xfrm>
            <a:custGeom>
              <a:avLst/>
              <a:gdLst>
                <a:gd name="T0" fmla="*/ 913201 w 1344"/>
                <a:gd name="T1" fmla="*/ 1 h 1115"/>
                <a:gd name="T2" fmla="*/ 0 w 1344"/>
                <a:gd name="T3" fmla="*/ 1 h 1115"/>
                <a:gd name="T4" fmla="*/ 14601325 w 1344"/>
                <a:gd name="T5" fmla="*/ 1 h 1115"/>
                <a:gd name="T6" fmla="*/ 15325563 w 1344"/>
                <a:gd name="T7" fmla="*/ 0 h 1115"/>
                <a:gd name="T8" fmla="*/ 913201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EAF2DA"/>
                </a:gs>
                <a:gs pos="100000">
                  <a:srgbClr val="F4F7FB"/>
                </a:gs>
              </a:gsLst>
              <a:lin ang="0" scaled="1"/>
            </a:gradFill>
            <a:ln w="19050">
              <a:solidFill>
                <a:srgbClr val="F68B1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2" name="Freeform 575"/>
            <p:cNvSpPr>
              <a:spLocks/>
            </p:cNvSpPr>
            <p:nvPr/>
          </p:nvSpPr>
          <p:spPr bwMode="auto">
            <a:xfrm flipV="1">
              <a:off x="253433" y="4298034"/>
              <a:ext cx="4274214" cy="1988466"/>
            </a:xfrm>
            <a:custGeom>
              <a:avLst/>
              <a:gdLst>
                <a:gd name="T0" fmla="*/ 4166329 w 1344"/>
                <a:gd name="T1" fmla="*/ 1 h 1115"/>
                <a:gd name="T2" fmla="*/ 0 w 1344"/>
                <a:gd name="T3" fmla="*/ 1 h 1115"/>
                <a:gd name="T4" fmla="*/ 66907651 w 1344"/>
                <a:gd name="T5" fmla="*/ 1 h 1115"/>
                <a:gd name="T6" fmla="*/ 70270704 w 1344"/>
                <a:gd name="T7" fmla="*/ 0 h 1115"/>
                <a:gd name="T8" fmla="*/ 4166329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FA452"/>
                </a:gs>
              </a:gsLst>
              <a:lin ang="0" scaled="1"/>
            </a:gradFill>
            <a:ln w="19050">
              <a:solidFill>
                <a:srgbClr val="C3D69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3" name="Freeform 576"/>
            <p:cNvSpPr>
              <a:spLocks/>
            </p:cNvSpPr>
            <p:nvPr/>
          </p:nvSpPr>
          <p:spPr bwMode="auto">
            <a:xfrm flipV="1">
              <a:off x="348159" y="4403965"/>
              <a:ext cx="4089383" cy="1773578"/>
            </a:xfrm>
            <a:custGeom>
              <a:avLst/>
              <a:gdLst>
                <a:gd name="T0" fmla="*/ 927830 w 1344"/>
                <a:gd name="T1" fmla="*/ 1 h 1115"/>
                <a:gd name="T2" fmla="*/ 0 w 1344"/>
                <a:gd name="T3" fmla="*/ 1 h 1115"/>
                <a:gd name="T4" fmla="*/ 14887621 w 1344"/>
                <a:gd name="T5" fmla="*/ 1 h 1115"/>
                <a:gd name="T6" fmla="*/ 15628966 w 1344"/>
                <a:gd name="T7" fmla="*/ 0 h 1115"/>
                <a:gd name="T8" fmla="*/ 927830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F4F7FB"/>
                </a:gs>
                <a:gs pos="100000">
                  <a:srgbClr val="EAF2DA"/>
                </a:gs>
              </a:gsLst>
              <a:lin ang="0" scaled="1"/>
            </a:gradFill>
            <a:ln w="19050">
              <a:solidFill>
                <a:srgbClr val="F68B16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4" name="Freeform 577"/>
            <p:cNvSpPr>
              <a:spLocks/>
            </p:cNvSpPr>
            <p:nvPr/>
          </p:nvSpPr>
          <p:spPr bwMode="auto">
            <a:xfrm flipH="1" flipV="1">
              <a:off x="4603890" y="4298034"/>
              <a:ext cx="4276525" cy="1988466"/>
            </a:xfrm>
            <a:custGeom>
              <a:avLst/>
              <a:gdLst>
                <a:gd name="T0" fmla="*/ 4236965 w 1344"/>
                <a:gd name="T1" fmla="*/ 1 h 1115"/>
                <a:gd name="T2" fmla="*/ 0 w 1344"/>
                <a:gd name="T3" fmla="*/ 1 h 1115"/>
                <a:gd name="T4" fmla="*/ 68145303 w 1344"/>
                <a:gd name="T5" fmla="*/ 1 h 1115"/>
                <a:gd name="T6" fmla="*/ 71554296 w 1344"/>
                <a:gd name="T7" fmla="*/ 0 h 1115"/>
                <a:gd name="T8" fmla="*/ 4236965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7FA452"/>
                </a:gs>
                <a:gs pos="100000">
                  <a:schemeClr val="bg1"/>
                </a:gs>
              </a:gsLst>
              <a:lin ang="0" scaled="1"/>
            </a:gradFill>
            <a:ln w="19050">
              <a:solidFill>
                <a:srgbClr val="C3D69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5" name="Freeform 578"/>
            <p:cNvSpPr>
              <a:spLocks/>
            </p:cNvSpPr>
            <p:nvPr/>
          </p:nvSpPr>
          <p:spPr bwMode="auto">
            <a:xfrm flipH="1" flipV="1">
              <a:off x="4696305" y="4403965"/>
              <a:ext cx="4087073" cy="1773578"/>
            </a:xfrm>
            <a:custGeom>
              <a:avLst/>
              <a:gdLst>
                <a:gd name="T0" fmla="*/ 913201 w 1344"/>
                <a:gd name="T1" fmla="*/ 1 h 1115"/>
                <a:gd name="T2" fmla="*/ 0 w 1344"/>
                <a:gd name="T3" fmla="*/ 1 h 1115"/>
                <a:gd name="T4" fmla="*/ 14601325 w 1344"/>
                <a:gd name="T5" fmla="*/ 1 h 1115"/>
                <a:gd name="T6" fmla="*/ 15325563 w 1344"/>
                <a:gd name="T7" fmla="*/ 0 h 1115"/>
                <a:gd name="T8" fmla="*/ 913201 w 1344"/>
                <a:gd name="T9" fmla="*/ 1 h 1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4"/>
                <a:gd name="T16" fmla="*/ 0 h 1115"/>
                <a:gd name="T17" fmla="*/ 1344 w 1344"/>
                <a:gd name="T18" fmla="*/ 1115 h 1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4" h="1115">
                  <a:moveTo>
                    <a:pt x="80" y="1"/>
                  </a:moveTo>
                  <a:lnTo>
                    <a:pt x="0" y="1115"/>
                  </a:lnTo>
                  <a:lnTo>
                    <a:pt x="1280" y="1115"/>
                  </a:lnTo>
                  <a:lnTo>
                    <a:pt x="1344" y="0"/>
                  </a:lnTo>
                  <a:lnTo>
                    <a:pt x="80" y="1"/>
                  </a:lnTo>
                  <a:close/>
                </a:path>
              </a:pathLst>
            </a:custGeom>
            <a:gradFill rotWithShape="0">
              <a:gsLst>
                <a:gs pos="0">
                  <a:srgbClr val="EAF2DA"/>
                </a:gs>
                <a:gs pos="100000">
                  <a:srgbClr val="F4F7FB"/>
                </a:gs>
              </a:gsLst>
              <a:lin ang="0" scaled="1"/>
            </a:gradFill>
            <a:ln w="19050">
              <a:solidFill>
                <a:srgbClr val="F68B16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6" name="AutoShape 579"/>
            <p:cNvSpPr>
              <a:spLocks noChangeArrowheads="1"/>
            </p:cNvSpPr>
            <p:nvPr/>
          </p:nvSpPr>
          <p:spPr bwMode="auto">
            <a:xfrm>
              <a:off x="620713" y="2114550"/>
              <a:ext cx="3671887" cy="377825"/>
            </a:xfrm>
            <a:prstGeom prst="roundRect">
              <a:avLst>
                <a:gd name="adj" fmla="val 12120"/>
              </a:avLst>
            </a:prstGeom>
            <a:solidFill>
              <a:srgbClr val="7FA452"/>
            </a:solidFill>
            <a:ln w="9525">
              <a:solidFill>
                <a:srgbClr val="7FA45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kumimoji="0" lang="en-US" altLang="ko-KR" sz="1600" dirty="0" smtClean="0">
                  <a:solidFill>
                    <a:schemeClr val="bg1"/>
                  </a:solidFill>
                  <a:latin typeface="+mn-ea"/>
                  <a:ea typeface="+mn-ea"/>
                  <a:cs typeface="Arial" charset="0"/>
                </a:rPr>
                <a:t>OSS 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+mn-ea"/>
                  <a:cs typeface="Arial" charset="0"/>
                </a:rPr>
                <a:t>Product</a:t>
              </a:r>
              <a:endParaRPr kumimoji="0" lang="ko-KR" altLang="en-US" sz="1600" dirty="0">
                <a:solidFill>
                  <a:schemeClr val="bg1"/>
                </a:solidFill>
                <a:latin typeface="+mn-ea"/>
                <a:ea typeface="+mn-ea"/>
                <a:cs typeface="Arial" charset="0"/>
              </a:endParaRPr>
            </a:p>
          </p:txBody>
        </p:sp>
        <p:sp>
          <p:nvSpPr>
            <p:cNvPr id="27" name="AutoShape 580"/>
            <p:cNvSpPr>
              <a:spLocks noChangeArrowheads="1"/>
            </p:cNvSpPr>
            <p:nvPr/>
          </p:nvSpPr>
          <p:spPr bwMode="auto">
            <a:xfrm>
              <a:off x="4838700" y="2114550"/>
              <a:ext cx="3671888" cy="377825"/>
            </a:xfrm>
            <a:prstGeom prst="roundRect">
              <a:avLst>
                <a:gd name="adj" fmla="val 12120"/>
              </a:avLst>
            </a:prstGeom>
            <a:solidFill>
              <a:srgbClr val="7FA452"/>
            </a:solidFill>
            <a:ln w="9525">
              <a:solidFill>
                <a:srgbClr val="7FA45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ko-KR" sz="1600" dirty="0" smtClean="0">
                  <a:solidFill>
                    <a:schemeClr val="bg1"/>
                  </a:solidFill>
                  <a:latin typeface="+mn-ea"/>
                  <a:cs typeface="Arial" charset="0"/>
                </a:rPr>
                <a:t>H/W </a:t>
              </a:r>
              <a:r>
                <a:rPr lang="ko-KR" altLang="en-US" sz="1600" smtClean="0">
                  <a:solidFill>
                    <a:schemeClr val="bg1"/>
                  </a:solidFill>
                  <a:latin typeface="+mn-ea"/>
                  <a:cs typeface="Arial" charset="0"/>
                </a:rPr>
                <a:t>및 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+mn-ea"/>
                  <a:cs typeface="Arial" charset="0"/>
                </a:rPr>
                <a:t>DB Acceleration Products</a:t>
              </a:r>
              <a:endParaRPr lang="ko-KR" altLang="en-US" sz="1600" dirty="0">
                <a:solidFill>
                  <a:schemeClr val="bg1"/>
                </a:solidFill>
                <a:latin typeface="+mn-ea"/>
                <a:cs typeface="Arial" charset="0"/>
              </a:endParaRPr>
            </a:p>
          </p:txBody>
        </p:sp>
        <p:sp>
          <p:nvSpPr>
            <p:cNvPr id="28" name="AutoShape 581"/>
            <p:cNvSpPr>
              <a:spLocks noChangeArrowheads="1"/>
            </p:cNvSpPr>
            <p:nvPr/>
          </p:nvSpPr>
          <p:spPr bwMode="auto">
            <a:xfrm>
              <a:off x="620713" y="5707063"/>
              <a:ext cx="3671887" cy="377825"/>
            </a:xfrm>
            <a:prstGeom prst="roundRect">
              <a:avLst>
                <a:gd name="adj" fmla="val 12120"/>
              </a:avLst>
            </a:prstGeom>
            <a:solidFill>
              <a:srgbClr val="7FA452"/>
            </a:solidFill>
            <a:ln w="9525">
              <a:solidFill>
                <a:srgbClr val="7FA45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ko-KR" altLang="en-US" sz="1600" dirty="0" smtClean="0">
                  <a:solidFill>
                    <a:schemeClr val="bg1"/>
                  </a:solidFill>
                  <a:latin typeface="+mn-ea"/>
                  <a:cs typeface="Arial" charset="0"/>
                </a:rPr>
                <a:t>기타</a:t>
              </a:r>
              <a:r>
                <a:rPr lang="en-US" altLang="ko-KR" sz="1600" dirty="0">
                  <a:solidFill>
                    <a:schemeClr val="bg1"/>
                  </a:solidFill>
                  <a:latin typeface="+mn-ea"/>
                  <a:cs typeface="Arial" charset="0"/>
                </a:rPr>
                <a:t> </a:t>
              </a:r>
              <a:r>
                <a:rPr lang="ko-KR" altLang="en-US" sz="1600" smtClean="0">
                  <a:solidFill>
                    <a:schemeClr val="bg1"/>
                  </a:solidFill>
                  <a:latin typeface="+mn-ea"/>
                  <a:cs typeface="Arial" charset="0"/>
                </a:rPr>
                <a:t>솔루션</a:t>
              </a:r>
              <a:endParaRPr lang="ko-KR" altLang="en-US" sz="1600" dirty="0">
                <a:solidFill>
                  <a:schemeClr val="bg1"/>
                </a:solidFill>
                <a:latin typeface="+mn-ea"/>
                <a:cs typeface="Arial" charset="0"/>
              </a:endParaRPr>
            </a:p>
          </p:txBody>
        </p:sp>
        <p:sp>
          <p:nvSpPr>
            <p:cNvPr id="29" name="AutoShape 582"/>
            <p:cNvSpPr>
              <a:spLocks noChangeArrowheads="1"/>
            </p:cNvSpPr>
            <p:nvPr/>
          </p:nvSpPr>
          <p:spPr bwMode="auto">
            <a:xfrm>
              <a:off x="4838700" y="5707063"/>
              <a:ext cx="3671888" cy="377825"/>
            </a:xfrm>
            <a:prstGeom prst="roundRect">
              <a:avLst>
                <a:gd name="adj" fmla="val 12120"/>
              </a:avLst>
            </a:prstGeom>
            <a:solidFill>
              <a:srgbClr val="7FA452"/>
            </a:solidFill>
            <a:ln w="9525">
              <a:solidFill>
                <a:srgbClr val="7FA45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ko-KR" altLang="en-US" sz="1600" dirty="0">
                  <a:solidFill>
                    <a:schemeClr val="bg1"/>
                  </a:solidFill>
                  <a:latin typeface="+mn-ea"/>
                  <a:cs typeface="Arial" charset="0"/>
                </a:rPr>
                <a:t>기타 운영지원 서비스</a:t>
              </a:r>
            </a:p>
          </p:txBody>
        </p:sp>
        <p:sp>
          <p:nvSpPr>
            <p:cNvPr id="30" name="Rectangle 583"/>
            <p:cNvSpPr>
              <a:spLocks noChangeArrowheads="1"/>
            </p:cNvSpPr>
            <p:nvPr/>
          </p:nvSpPr>
          <p:spPr bwMode="auto">
            <a:xfrm>
              <a:off x="533400" y="2500313"/>
              <a:ext cx="3805238" cy="129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en-US" altLang="ko-KR" sz="1100" b="1" dirty="0" err="1">
                  <a:latin typeface="+mn-ea"/>
                  <a:ea typeface="+mn-ea"/>
                </a:rPr>
                <a:t>Redhat</a:t>
              </a:r>
              <a:r>
                <a:rPr kumimoji="0" lang="en-US" altLang="ko-KR" sz="1100" b="1" dirty="0">
                  <a:latin typeface="+mn-ea"/>
                  <a:ea typeface="+mn-ea"/>
                </a:rPr>
                <a:t> Linux, </a:t>
              </a:r>
              <a:r>
                <a:rPr kumimoji="0" lang="en-US" altLang="ko-KR" sz="1100" b="1" dirty="0" err="1" smtClean="0">
                  <a:latin typeface="+mn-ea"/>
                  <a:ea typeface="+mn-ea"/>
                </a:rPr>
                <a:t>CentOS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, Apache/Tomcat, </a:t>
              </a:r>
              <a:r>
                <a:rPr kumimoji="0" lang="en-US" altLang="ko-KR" sz="1100" b="1" dirty="0" err="1" smtClean="0">
                  <a:latin typeface="+mn-ea"/>
                  <a:ea typeface="+mn-ea"/>
                </a:rPr>
                <a:t>JBoss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,</a:t>
              </a:r>
            </a:p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ko-KR" sz="1100" b="1" dirty="0">
                  <a:latin typeface="+mn-ea"/>
                </a:rPr>
                <a:t> </a:t>
              </a:r>
              <a:r>
                <a:rPr lang="en-US" altLang="ko-KR" sz="1100" b="1" dirty="0" smtClean="0">
                  <a:latin typeface="+mn-ea"/>
                </a:rPr>
                <a:t> MySQL, </a:t>
              </a:r>
              <a:r>
                <a:rPr lang="en-US" altLang="ko-KR" sz="1100" b="1" dirty="0" err="1" smtClean="0">
                  <a:latin typeface="+mn-ea"/>
                </a:rPr>
                <a:t>MariaDB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 </a:t>
              </a:r>
              <a:r>
                <a:rPr kumimoji="0" lang="ko-KR" altLang="en-US" sz="1100" b="1" dirty="0">
                  <a:latin typeface="+mn-ea"/>
                  <a:ea typeface="+mn-ea"/>
                </a:rPr>
                <a:t>등 공급 및 기술지원</a:t>
              </a:r>
              <a:endParaRPr kumimoji="0" lang="en-US" altLang="ko-KR" sz="1100" b="1" dirty="0">
                <a:latin typeface="+mn-ea"/>
                <a:ea typeface="+mn-ea"/>
              </a:endParaRPr>
            </a:p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ko-KR" altLang="en-US" sz="1100" b="1" dirty="0" smtClean="0">
                  <a:latin typeface="+mn-ea"/>
                  <a:ea typeface="+mn-ea"/>
                </a:rPr>
                <a:t>시스템 </a:t>
              </a:r>
              <a:r>
                <a:rPr kumimoji="0" lang="ko-KR" altLang="en-US" sz="1100" b="1" dirty="0">
                  <a:latin typeface="+mn-ea"/>
                  <a:ea typeface="+mn-ea"/>
                </a:rPr>
                <a:t>운영지원</a:t>
              </a:r>
              <a:r>
                <a:rPr kumimoji="0" lang="en-US" altLang="ko-KR" sz="1100" b="1" dirty="0">
                  <a:latin typeface="+mn-ea"/>
                  <a:ea typeface="+mn-ea"/>
                </a:rPr>
                <a:t>(</a:t>
              </a:r>
              <a:r>
                <a:rPr kumimoji="0" lang="ko-KR" altLang="en-US" sz="1100" b="1" dirty="0">
                  <a:latin typeface="+mn-ea"/>
                  <a:ea typeface="+mn-ea"/>
                </a:rPr>
                <a:t>유지보수</a:t>
              </a:r>
              <a:r>
                <a:rPr kumimoji="0" lang="en-US" altLang="ko-KR" sz="1100" b="1" dirty="0">
                  <a:latin typeface="+mn-ea"/>
                  <a:ea typeface="+mn-ea"/>
                </a:rPr>
                <a:t>) </a:t>
              </a:r>
            </a:p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en-US" altLang="ko-KR" sz="1100" b="1" dirty="0">
                  <a:latin typeface="+mn-ea"/>
                  <a:ea typeface="+mn-ea"/>
                </a:rPr>
                <a:t>OSS</a:t>
              </a:r>
              <a:r>
                <a:rPr kumimoji="0" lang="ko-KR" altLang="en-US" sz="1100" b="1" dirty="0">
                  <a:latin typeface="+mn-ea"/>
                  <a:ea typeface="+mn-ea"/>
                </a:rPr>
                <a:t> </a:t>
              </a:r>
              <a:r>
                <a:rPr kumimoji="0" lang="ko-KR" altLang="en-US" sz="1100" b="1" dirty="0" smtClean="0">
                  <a:latin typeface="+mn-ea"/>
                  <a:ea typeface="+mn-ea"/>
                </a:rPr>
                <a:t>이중화 및 </a:t>
              </a:r>
              <a:r>
                <a:rPr kumimoji="0" lang="ko-KR" altLang="en-US" sz="1100" b="1" dirty="0" err="1" smtClean="0">
                  <a:latin typeface="+mn-ea"/>
                  <a:ea typeface="+mn-ea"/>
                </a:rPr>
                <a:t>고가용성</a:t>
              </a:r>
              <a:r>
                <a:rPr kumimoji="0" lang="ko-KR" altLang="en-US" sz="1100" b="1" dirty="0" smtClean="0">
                  <a:latin typeface="+mn-ea"/>
                  <a:ea typeface="+mn-ea"/>
                </a:rPr>
                <a:t> </a:t>
              </a:r>
              <a:r>
                <a:rPr kumimoji="0" lang="ko-KR" altLang="en-US" sz="1100" b="1" dirty="0">
                  <a:latin typeface="+mn-ea"/>
                  <a:ea typeface="+mn-ea"/>
                </a:rPr>
                <a:t>개선방향 </a:t>
              </a:r>
              <a:r>
                <a:rPr kumimoji="0" lang="ko-KR" altLang="en-US" sz="1100" b="1" dirty="0" smtClean="0">
                  <a:latin typeface="+mn-ea"/>
                  <a:ea typeface="+mn-ea"/>
                </a:rPr>
                <a:t>컨설팅</a:t>
              </a:r>
              <a:endParaRPr kumimoji="0" lang="en-US" altLang="ko-KR" sz="1100" b="1" dirty="0" smtClean="0">
                <a:latin typeface="+mn-ea"/>
                <a:ea typeface="+mn-ea"/>
              </a:endParaRPr>
            </a:p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en-US" altLang="ko-KR" sz="1100" b="1" dirty="0" smtClean="0">
                  <a:latin typeface="+mn-ea"/>
                  <a:ea typeface="+mn-ea"/>
                </a:rPr>
                <a:t>OSS DB </a:t>
              </a:r>
              <a:r>
                <a:rPr kumimoji="0" lang="ko-KR" altLang="en-US" sz="1100" b="1" dirty="0" smtClean="0">
                  <a:latin typeface="+mn-ea"/>
                  <a:ea typeface="+mn-ea"/>
                </a:rPr>
                <a:t>암호화 컨설팅 및 기술지원</a:t>
              </a:r>
              <a:endParaRPr kumimoji="0" lang="en-US" altLang="ko-KR" sz="1100" b="1" dirty="0">
                <a:latin typeface="+mn-ea"/>
                <a:ea typeface="+mn-ea"/>
              </a:endParaRPr>
            </a:p>
          </p:txBody>
        </p:sp>
        <p:sp>
          <p:nvSpPr>
            <p:cNvPr id="31" name="Rectangle 584"/>
            <p:cNvSpPr>
              <a:spLocks noChangeArrowheads="1"/>
            </p:cNvSpPr>
            <p:nvPr/>
          </p:nvSpPr>
          <p:spPr bwMode="auto">
            <a:xfrm>
              <a:off x="4873625" y="2500313"/>
              <a:ext cx="4181475" cy="129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en-US" altLang="ko-KR" sz="1100" b="1" dirty="0" smtClean="0">
                  <a:latin typeface="+mn-ea"/>
                  <a:ea typeface="+mn-ea"/>
                </a:rPr>
                <a:t>Intel </a:t>
              </a:r>
              <a:r>
                <a:rPr lang="ko-KR" altLang="en-US" sz="1100" b="1" smtClean="0">
                  <a:latin typeface="+mn-ea"/>
                </a:rPr>
                <a:t>서버</a:t>
              </a:r>
              <a:r>
                <a:rPr lang="en-US" altLang="ko-KR" sz="1100" b="1" dirty="0" smtClean="0">
                  <a:latin typeface="+mn-ea"/>
                </a:rPr>
                <a:t>, </a:t>
              </a:r>
              <a:r>
                <a:rPr lang="ko-KR" altLang="en-US" sz="1100" b="1" smtClean="0">
                  <a:latin typeface="+mn-ea"/>
                </a:rPr>
                <a:t>각종 브랜드 서버 공급 및 기술지원</a:t>
              </a:r>
              <a:r>
                <a:rPr kumimoji="0" lang="en-US" altLang="ko-KR" sz="1100" b="1" dirty="0">
                  <a:latin typeface="+mn-ea"/>
                  <a:ea typeface="+mn-ea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</a:rPr>
              </a:br>
              <a:r>
                <a:rPr kumimoji="0" lang="en-US" altLang="ko-KR" sz="1100" b="1" dirty="0">
                  <a:latin typeface="+mn-ea"/>
                  <a:ea typeface="+mn-ea"/>
                </a:rPr>
                <a:t> - 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Intel/</a:t>
              </a:r>
              <a:r>
                <a:rPr kumimoji="0" lang="en-US" altLang="ko-KR" sz="1100" b="1" dirty="0" err="1" smtClean="0">
                  <a:latin typeface="+mn-ea"/>
                  <a:ea typeface="+mn-ea"/>
                </a:rPr>
                <a:t>SuperMicro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 Server</a:t>
              </a:r>
              <a:r>
                <a:rPr kumimoji="0" lang="en-US" altLang="ko-KR" sz="1100" b="1" dirty="0">
                  <a:latin typeface="+mn-ea"/>
                  <a:ea typeface="+mn-ea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</a:rPr>
              </a:br>
              <a:r>
                <a:rPr kumimoji="0" lang="en-US" altLang="ko-KR" sz="1100" b="1" dirty="0">
                  <a:latin typeface="+mn-ea"/>
                  <a:ea typeface="+mn-ea"/>
                </a:rPr>
                <a:t> - 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IBM, HP, Dell </a:t>
              </a:r>
              <a:r>
                <a:rPr kumimoji="0" lang="ko-KR" altLang="en-US" sz="1100" b="1" smtClean="0">
                  <a:latin typeface="+mn-ea"/>
                  <a:ea typeface="+mn-ea"/>
                </a:rPr>
                <a:t>등 다수 브랜드 </a:t>
              </a:r>
              <a:r>
                <a:rPr kumimoji="0" lang="en-US" altLang="ko-KR" sz="1100" b="1" dirty="0" smtClean="0">
                  <a:latin typeface="+mn-ea"/>
                  <a:ea typeface="+mn-ea"/>
                </a:rPr>
                <a:t>Server</a:t>
              </a:r>
              <a:endParaRPr kumimoji="0" lang="ko-KR" altLang="en-US" sz="1100" b="1" dirty="0">
                <a:latin typeface="+mn-ea"/>
                <a:ea typeface="+mn-ea"/>
              </a:endParaRPr>
            </a:p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en-US" altLang="ko-KR" sz="1100" b="1" dirty="0" smtClean="0">
                  <a:latin typeface="+mn-ea"/>
                  <a:ea typeface="+mn-ea"/>
                </a:rPr>
                <a:t>DB Acceleration Products </a:t>
              </a:r>
              <a:r>
                <a:rPr kumimoji="0" lang="ko-KR" altLang="en-US" sz="1100" b="1" smtClean="0">
                  <a:latin typeface="+mn-ea"/>
                  <a:ea typeface="+mn-ea"/>
                </a:rPr>
                <a:t>공급 및 기술지원</a:t>
              </a:r>
              <a:endParaRPr kumimoji="0" lang="en-US" altLang="ko-KR" sz="1100" b="1" dirty="0" smtClean="0"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en-US" altLang="ko-KR" sz="1100" b="1" dirty="0" smtClean="0">
                  <a:latin typeface="+mn-ea"/>
                </a:rPr>
                <a:t>   </a:t>
              </a:r>
              <a:r>
                <a:rPr lang="en-US" altLang="ko-KR" sz="1100" b="1" dirty="0">
                  <a:latin typeface="+mn-ea"/>
                </a:rPr>
                <a:t>- </a:t>
              </a:r>
              <a:r>
                <a:rPr lang="en-US" altLang="ko-KR" sz="1100" b="1" dirty="0" smtClean="0">
                  <a:latin typeface="+mn-ea"/>
                </a:rPr>
                <a:t>STEC, HUAWAI, </a:t>
              </a:r>
              <a:r>
                <a:rPr lang="en-US" altLang="ko-KR" sz="1100" b="1" dirty="0" err="1" smtClean="0">
                  <a:latin typeface="+mn-ea"/>
                </a:rPr>
                <a:t>HyperCache</a:t>
              </a:r>
              <a:r>
                <a:rPr lang="en-US" altLang="ko-KR" sz="1100" b="1" dirty="0" smtClean="0">
                  <a:latin typeface="+mn-ea"/>
                </a:rPr>
                <a:t>, Fusion I/O, VIRIDENT</a:t>
              </a:r>
              <a:endParaRPr kumimoji="0" lang="ko-KR" altLang="en-US" sz="1100" b="1" dirty="0">
                <a:latin typeface="+mn-ea"/>
                <a:ea typeface="+mn-ea"/>
              </a:endParaRPr>
            </a:p>
          </p:txBody>
        </p:sp>
        <p:sp>
          <p:nvSpPr>
            <p:cNvPr id="32" name="Rectangle 585"/>
            <p:cNvSpPr>
              <a:spLocks noChangeArrowheads="1"/>
            </p:cNvSpPr>
            <p:nvPr/>
          </p:nvSpPr>
          <p:spPr bwMode="auto">
            <a:xfrm>
              <a:off x="506413" y="4425950"/>
              <a:ext cx="3832225" cy="1532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01600" indent="-101600" eaLnBrk="1" hangingPunct="1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kumimoji="0" lang="ko-KR" altLang="en-US" sz="1100" b="1" dirty="0" smtClean="0">
                  <a:latin typeface="+mn-ea"/>
                  <a:ea typeface="+mn-ea"/>
                </a:rPr>
                <a:t>최적의 </a:t>
              </a:r>
              <a:r>
                <a:rPr kumimoji="0" lang="en-US" altLang="ko-KR" sz="1100" b="1" dirty="0">
                  <a:latin typeface="+mn-ea"/>
                  <a:ea typeface="+mn-ea"/>
                </a:rPr>
                <a:t>DBMS </a:t>
              </a:r>
              <a:r>
                <a:rPr kumimoji="0" lang="ko-KR" altLang="en-US" sz="1100" b="1" dirty="0">
                  <a:latin typeface="+mn-ea"/>
                  <a:ea typeface="+mn-ea"/>
                </a:rPr>
                <a:t>성능관리 </a:t>
              </a:r>
              <a:r>
                <a:rPr kumimoji="0" lang="en-US" altLang="ko-KR" sz="1100" b="1" dirty="0">
                  <a:latin typeface="+mn-ea"/>
                  <a:ea typeface="+mn-ea"/>
                </a:rPr>
                <a:t>Tool </a:t>
              </a:r>
              <a:r>
                <a:rPr kumimoji="0" lang="ko-KR" altLang="en-US" sz="1100" b="1" dirty="0">
                  <a:latin typeface="+mn-ea"/>
                  <a:ea typeface="+mn-ea"/>
                </a:rPr>
                <a:t>기술지원</a:t>
              </a:r>
              <a:r>
                <a:rPr kumimoji="0" lang="en-US" altLang="ko-KR" sz="1100" b="1" dirty="0">
                  <a:latin typeface="+mn-ea"/>
                  <a:ea typeface="+mn-ea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</a:rPr>
              </a:br>
              <a:r>
                <a:rPr kumimoji="0" lang="en-US" altLang="ko-KR" sz="1100" b="1" dirty="0">
                  <a:latin typeface="+mn-ea"/>
                  <a:ea typeface="+mn-ea"/>
                </a:rPr>
                <a:t> - SCALR(</a:t>
              </a:r>
              <a:r>
                <a:rPr kumimoji="0" lang="ko-KR" altLang="en-US" sz="1100" b="1" dirty="0">
                  <a:latin typeface="+mn-ea"/>
                  <a:ea typeface="+mn-ea"/>
                </a:rPr>
                <a:t>국내 총판</a:t>
              </a:r>
              <a:r>
                <a:rPr kumimoji="0" lang="en-US" altLang="ko-KR" sz="1100" b="1" dirty="0">
                  <a:latin typeface="+mn-ea"/>
                  <a:ea typeface="+mn-ea"/>
                </a:rPr>
                <a:t>) : Cloud DBMS </a:t>
              </a:r>
              <a:r>
                <a:rPr kumimoji="0" lang="ko-KR" altLang="en-US" sz="1100" b="1" dirty="0">
                  <a:latin typeface="+mn-ea"/>
                  <a:ea typeface="+mn-ea"/>
                </a:rPr>
                <a:t>모니터링</a:t>
              </a:r>
              <a:r>
                <a:rPr kumimoji="0" lang="en-US" altLang="ko-KR" sz="1100" b="1" dirty="0">
                  <a:latin typeface="+mn-ea"/>
                  <a:ea typeface="+mn-ea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</a:rPr>
              </a:br>
              <a:r>
                <a:rPr kumimoji="0" lang="en-US" altLang="ko-KR" sz="1100" b="1" dirty="0">
                  <a:latin typeface="+mn-ea"/>
                  <a:ea typeface="+mn-ea"/>
                </a:rPr>
                <a:t> - </a:t>
              </a:r>
              <a:r>
                <a:rPr kumimoji="0" lang="en-US" altLang="ko-KR" sz="1100" b="1" dirty="0" err="1">
                  <a:latin typeface="+mn-ea"/>
                  <a:ea typeface="+mn-ea"/>
                </a:rPr>
                <a:t>Continuent</a:t>
              </a:r>
              <a:r>
                <a:rPr kumimoji="0" lang="en-US" altLang="ko-KR" sz="1100" b="1" dirty="0">
                  <a:latin typeface="+mn-ea"/>
                  <a:ea typeface="+mn-ea"/>
                </a:rPr>
                <a:t>(</a:t>
              </a:r>
              <a:r>
                <a:rPr kumimoji="0" lang="ko-KR" altLang="en-US" sz="1100" b="1" dirty="0">
                  <a:latin typeface="+mn-ea"/>
                  <a:ea typeface="+mn-ea"/>
                </a:rPr>
                <a:t>국내 총판</a:t>
              </a:r>
              <a:r>
                <a:rPr kumimoji="0" lang="en-US" altLang="ko-KR" sz="1100" b="1" dirty="0">
                  <a:latin typeface="+mn-ea"/>
                  <a:ea typeface="+mn-ea"/>
                </a:rPr>
                <a:t>) : </a:t>
              </a:r>
              <a:r>
                <a:rPr kumimoji="0" lang="ko-KR" altLang="en-US" sz="1100" b="1" smtClean="0">
                  <a:latin typeface="+mn-ea"/>
                  <a:ea typeface="+mn-ea"/>
                </a:rPr>
                <a:t>이기종 간의 </a:t>
              </a:r>
              <a:r>
                <a:rPr kumimoji="0" lang="en-US" altLang="ko-KR" sz="1100" b="1" dirty="0">
                  <a:latin typeface="+mn-ea"/>
                  <a:ea typeface="+mn-ea"/>
                </a:rPr>
                <a:t>DB </a:t>
              </a:r>
              <a:r>
                <a:rPr kumimoji="0" lang="ko-KR" altLang="en-US" sz="1100" b="1">
                  <a:latin typeface="+mn-ea"/>
                  <a:ea typeface="+mn-ea"/>
                </a:rPr>
                <a:t>이중화 </a:t>
              </a:r>
              <a:endParaRPr kumimoji="0" lang="en-US" altLang="ko-KR" sz="1100" b="1" dirty="0" smtClean="0">
                <a:latin typeface="+mn-ea"/>
                <a:ea typeface="+mn-ea"/>
              </a:endParaRPr>
            </a:p>
            <a:p>
              <a:pPr marL="101600" indent="-101600">
                <a:lnSpc>
                  <a:spcPct val="150000"/>
                </a:lnSpc>
                <a:buFont typeface="Wingdings" pitchFamily="2" charset="2"/>
                <a:buChar char="§"/>
                <a:defRPr/>
              </a:pPr>
              <a:r>
                <a:rPr lang="en-US" altLang="ko-KR" sz="1100" b="1" dirty="0" smtClean="0">
                  <a:latin typeface="+mn-ea"/>
                </a:rPr>
                <a:t>DRM </a:t>
              </a:r>
              <a:r>
                <a:rPr lang="ko-KR" altLang="en-US" sz="1100" b="1" smtClean="0">
                  <a:latin typeface="+mn-ea"/>
                </a:rPr>
                <a:t>솔루션 </a:t>
              </a:r>
              <a:r>
                <a:rPr lang="en-US" altLang="ko-KR" sz="1100" b="1" dirty="0" smtClean="0">
                  <a:latin typeface="+mn-ea"/>
                </a:rPr>
                <a:t>(FASOO.com) </a:t>
              </a:r>
              <a:r>
                <a:rPr lang="ko-KR" altLang="en-US" sz="1100" b="1" smtClean="0">
                  <a:latin typeface="+mn-ea"/>
                </a:rPr>
                <a:t>공급 및 기술지원</a:t>
              </a:r>
              <a:r>
                <a:rPr lang="en-US" altLang="ko-KR" sz="1100" b="1" dirty="0">
                  <a:latin typeface="+mn-ea"/>
                </a:rPr>
                <a:t/>
              </a:r>
              <a:br>
                <a:rPr lang="en-US" altLang="ko-KR" sz="1100" b="1" dirty="0">
                  <a:latin typeface="+mn-ea"/>
                </a:rPr>
              </a:br>
              <a:r>
                <a:rPr lang="en-US" altLang="ko-KR" sz="1100" b="1" dirty="0">
                  <a:latin typeface="+mn-ea"/>
                </a:rPr>
                <a:t> - </a:t>
              </a:r>
              <a:r>
                <a:rPr lang="en-US" altLang="ko-KR" sz="1100" b="1" dirty="0" smtClean="0">
                  <a:latin typeface="+mn-ea"/>
                </a:rPr>
                <a:t>FSN, FSW, FSP, SPARROW </a:t>
              </a:r>
              <a:r>
                <a:rPr lang="ko-KR" altLang="en-US" sz="1100" b="1" smtClean="0">
                  <a:latin typeface="+mn-ea"/>
                </a:rPr>
                <a:t>등 다수</a:t>
              </a:r>
              <a:r>
                <a:rPr lang="en-US" altLang="ko-KR" sz="1100" b="1" dirty="0">
                  <a:latin typeface="+mn-ea"/>
                </a:rPr>
                <a:t/>
              </a:r>
              <a:br>
                <a:rPr lang="en-US" altLang="ko-KR" sz="1100" b="1" dirty="0">
                  <a:latin typeface="+mn-ea"/>
                </a:rPr>
              </a:br>
              <a:endParaRPr kumimoji="0" lang="en-US" altLang="ko-KR" sz="1100" b="1" dirty="0">
                <a:latin typeface="+mn-ea"/>
                <a:ea typeface="+mn-ea"/>
              </a:endParaRPr>
            </a:p>
          </p:txBody>
        </p:sp>
        <p:sp>
          <p:nvSpPr>
            <p:cNvPr id="33" name="Rectangle 586"/>
            <p:cNvSpPr>
              <a:spLocks noChangeArrowheads="1"/>
            </p:cNvSpPr>
            <p:nvPr/>
          </p:nvSpPr>
          <p:spPr bwMode="auto">
            <a:xfrm>
              <a:off x="4852988" y="4405313"/>
              <a:ext cx="3960812" cy="130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101600" indent="-101600" eaLnBrk="1" hangingPunct="1">
                <a:lnSpc>
                  <a:spcPct val="150000"/>
                </a:lnSpc>
                <a:spcBef>
                  <a:spcPct val="10000"/>
                </a:spcBef>
                <a:buFont typeface="Wingdings" pitchFamily="2" charset="2"/>
                <a:buChar char="§"/>
                <a:defRPr/>
              </a:pP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전문화된 모니터링 및 백업 지원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</a:b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 - </a:t>
              </a:r>
              <a:r>
                <a:rPr kumimoji="0" lang="en-US" altLang="ko-KR" sz="1100" b="1" dirty="0" err="1">
                  <a:latin typeface="+mn-ea"/>
                  <a:ea typeface="+mn-ea"/>
                  <a:sym typeface="Symbol" pitchFamily="18" charset="2"/>
                </a:rPr>
                <a:t>Webyog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(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국내 총판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) : DBMS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모니터링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</a:b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 - </a:t>
              </a:r>
              <a:r>
                <a:rPr kumimoji="0" lang="en-US" altLang="ko-KR" sz="1100" b="1" dirty="0" err="1">
                  <a:latin typeface="+mn-ea"/>
                  <a:ea typeface="+mn-ea"/>
                  <a:sym typeface="Symbol" pitchFamily="18" charset="2"/>
                </a:rPr>
                <a:t>zmanda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 : DBMS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백업</a:t>
              </a:r>
              <a:endParaRPr kumimoji="0" lang="en-US" altLang="ko-KR" sz="1100" b="1" dirty="0">
                <a:latin typeface="+mn-ea"/>
                <a:ea typeface="+mn-ea"/>
                <a:sym typeface="Symbol" pitchFamily="18" charset="2"/>
              </a:endParaRPr>
            </a:p>
            <a:p>
              <a:pPr marL="101600" indent="-101600" eaLnBrk="1" hangingPunct="1">
                <a:lnSpc>
                  <a:spcPct val="150000"/>
                </a:lnSpc>
                <a:spcBef>
                  <a:spcPct val="10000"/>
                </a:spcBef>
                <a:buFont typeface="Wingdings" pitchFamily="2" charset="2"/>
                <a:buChar char="§"/>
                <a:defRPr/>
              </a:pP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OSS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운영지원 서비스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/>
              </a:r>
              <a:b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</a:b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 - SKP, </a:t>
              </a:r>
              <a:r>
                <a:rPr kumimoji="0" lang="ko-KR" altLang="en-US" sz="1100" b="1" dirty="0" err="1">
                  <a:latin typeface="+mn-ea"/>
                  <a:ea typeface="+mn-ea"/>
                  <a:sym typeface="Symbol" pitchFamily="18" charset="2"/>
                </a:rPr>
                <a:t>카카오톡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, </a:t>
              </a:r>
              <a:r>
                <a:rPr kumimoji="0" lang="ko-KR" altLang="en-US" sz="1100" b="1" dirty="0" err="1">
                  <a:latin typeface="+mn-ea"/>
                  <a:ea typeface="+mn-ea"/>
                  <a:sym typeface="Symbol" pitchFamily="18" charset="2"/>
                </a:rPr>
                <a:t>넥슨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,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멜론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,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다음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 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등 약 </a:t>
              </a:r>
              <a:r>
                <a:rPr kumimoji="0" lang="en-US" altLang="ko-KR" sz="1100" b="1" dirty="0">
                  <a:latin typeface="+mn-ea"/>
                  <a:ea typeface="+mn-ea"/>
                  <a:sym typeface="Symbol" pitchFamily="18" charset="2"/>
                </a:rPr>
                <a:t>20</a:t>
              </a:r>
              <a:r>
                <a:rPr kumimoji="0" lang="ko-KR" altLang="en-US" sz="1100" b="1" dirty="0">
                  <a:latin typeface="+mn-ea"/>
                  <a:ea typeface="+mn-ea"/>
                  <a:sym typeface="Symbol" pitchFamily="18" charset="2"/>
                </a:rPr>
                <a:t>여 지원</a:t>
              </a:r>
            </a:p>
          </p:txBody>
        </p:sp>
        <p:pic>
          <p:nvPicPr>
            <p:cNvPr id="34" name="그림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7857" y="2825655"/>
              <a:ext cx="728857" cy="202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50" descr="C:\Users\seyong\Desktop\CentOS_full_logo_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98" y="3128103"/>
              <a:ext cx="728857" cy="157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BFFFF"/>
                </a:clrFrom>
                <a:clrTo>
                  <a:srgbClr val="EB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/>
            </a:blip>
            <a:stretch>
              <a:fillRect/>
            </a:stretch>
          </p:blipFill>
          <p:spPr bwMode="auto">
            <a:xfrm>
              <a:off x="3801335" y="3011547"/>
              <a:ext cx="473757" cy="410277"/>
            </a:xfrm>
            <a:prstGeom prst="rect">
              <a:avLst/>
            </a:prstGeom>
          </p:spPr>
        </p:pic>
        <p:pic>
          <p:nvPicPr>
            <p:cNvPr id="37" name="그림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7408" y="3421824"/>
              <a:ext cx="546643" cy="14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6690" y="2539531"/>
              <a:ext cx="483236" cy="245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그림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171" y="4510199"/>
              <a:ext cx="660349" cy="162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그림 1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371" y="5172958"/>
              <a:ext cx="636720" cy="26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그림 29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8724" y="4614863"/>
              <a:ext cx="910767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그림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6500" y="5046663"/>
              <a:ext cx="525187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10" descr="C:\Users\seyong\Desktop\20130304143920_1023231639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4214" y="3629142"/>
              <a:ext cx="546643" cy="107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" name="그림 4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785" y="2574916"/>
            <a:ext cx="616663" cy="84640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222" y="2580684"/>
            <a:ext cx="542567" cy="203236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807" y="2284104"/>
            <a:ext cx="240132" cy="24013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503" y="2783920"/>
            <a:ext cx="221612" cy="220627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69" y="2964830"/>
            <a:ext cx="758215" cy="157041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004" y="2722645"/>
            <a:ext cx="481935" cy="172769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378" y="3103168"/>
            <a:ext cx="432329" cy="241661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595" y="5405550"/>
            <a:ext cx="562334" cy="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4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상세 사업분야</a:t>
            </a:r>
            <a:r>
              <a:rPr lang="en-US" altLang="ko-KR" sz="1600" dirty="0" smtClean="0"/>
              <a:t>(DBMS)</a:t>
            </a:r>
            <a:endParaRPr lang="ko-KR" altLang="en-US" sz="1600" dirty="0"/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49591" y="986186"/>
            <a:ext cx="8186135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fontAlgn="ctr">
              <a:lnSpc>
                <a:spcPct val="110000"/>
              </a:lnSpc>
              <a:buFont typeface="Arial" pitchFamily="34" charset="0"/>
              <a:buNone/>
              <a:defRPr/>
            </a:pPr>
            <a:r>
              <a:rPr lang="en-US" altLang="ko-KR" sz="1200" kern="0" dirty="0">
                <a:latin typeface="+mn-ea"/>
              </a:rPr>
              <a:t>OSS 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시스템의 모니터링 및 백업</a:t>
            </a:r>
            <a:r>
              <a:rPr lang="ko-KR" altLang="en-US" sz="1200" kern="0" dirty="0">
                <a:latin typeface="+mn-ea"/>
              </a:rPr>
              <a:t>에 대한 기술지원과 더불어 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안정적인 운영지원과 효과적인 장애 대응 서비스</a:t>
            </a:r>
            <a:r>
              <a:rPr lang="ko-KR" altLang="en-US" sz="1200" kern="0" dirty="0">
                <a:latin typeface="+mn-ea"/>
              </a:rPr>
              <a:t>를 제공하고 있습니다</a:t>
            </a:r>
            <a:r>
              <a:rPr lang="en-US" altLang="ko-KR" sz="1200" kern="0" dirty="0" smtClean="0">
                <a:latin typeface="+mn-ea"/>
              </a:rPr>
              <a:t>.</a:t>
            </a:r>
            <a:endParaRPr lang="en-US" altLang="ko-KR" sz="1200" kern="0" dirty="0">
              <a:latin typeface="+mn-ea"/>
            </a:endParaRPr>
          </a:p>
        </p:txBody>
      </p:sp>
      <p:sp>
        <p:nvSpPr>
          <p:cNvPr id="10" name="Arc 65"/>
          <p:cNvSpPr>
            <a:spLocks/>
          </p:cNvSpPr>
          <p:nvPr/>
        </p:nvSpPr>
        <p:spPr bwMode="auto">
          <a:xfrm rot="5400000">
            <a:off x="-273180" y="2695284"/>
            <a:ext cx="3571875" cy="2539739"/>
          </a:xfrm>
          <a:custGeom>
            <a:avLst/>
            <a:gdLst>
              <a:gd name="T0" fmla="*/ 0 w 43200"/>
              <a:gd name="T1" fmla="*/ 2147483646 h 21600"/>
              <a:gd name="T2" fmla="*/ 2147483646 w 43200"/>
              <a:gd name="T3" fmla="*/ 2147483646 h 21600"/>
              <a:gd name="T4" fmla="*/ 2147483646 w 43200"/>
              <a:gd name="T5" fmla="*/ 2147483646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lnTo>
                  <a:pt x="0" y="2156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>
            <a:noFill/>
          </a:ln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11" name="AutoShape 69"/>
          <p:cNvSpPr>
            <a:spLocks noChangeArrowheads="1"/>
          </p:cNvSpPr>
          <p:nvPr/>
        </p:nvSpPr>
        <p:spPr bwMode="auto">
          <a:xfrm>
            <a:off x="3491894" y="2061741"/>
            <a:ext cx="5230800" cy="1903412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12" name="AutoShape 70"/>
          <p:cNvSpPr>
            <a:spLocks noChangeArrowheads="1"/>
          </p:cNvSpPr>
          <p:nvPr/>
        </p:nvSpPr>
        <p:spPr bwMode="auto">
          <a:xfrm>
            <a:off x="3551692" y="2087141"/>
            <a:ext cx="5094000" cy="1836737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0" lang="ko-KR" altLang="en-US" sz="1100" dirty="0"/>
              <a:t> </a:t>
            </a:r>
            <a:r>
              <a:rPr kumimoji="0" lang="en-US" altLang="ko-KR" sz="1100" dirty="0" smtClean="0"/>
              <a:t>MySQL,</a:t>
            </a:r>
            <a:r>
              <a:rPr kumimoji="0" lang="ko-KR" altLang="en-US" sz="1100" dirty="0" smtClean="0"/>
              <a:t> </a:t>
            </a:r>
            <a:r>
              <a:rPr kumimoji="0" lang="en-US" altLang="ko-KR" sz="1100" dirty="0" err="1" smtClean="0"/>
              <a:t>MariaDB</a:t>
            </a:r>
            <a:r>
              <a:rPr kumimoji="0" lang="en-US" altLang="ko-KR" sz="1100" dirty="0" smtClean="0"/>
              <a:t>, </a:t>
            </a:r>
            <a:r>
              <a:rPr kumimoji="0" lang="en-US" altLang="ko-KR" sz="1100" dirty="0" err="1"/>
              <a:t>P</a:t>
            </a:r>
            <a:r>
              <a:rPr kumimoji="0" lang="en-US" altLang="ko-KR" sz="1100" smtClean="0"/>
              <a:t>ercona</a:t>
            </a:r>
            <a:r>
              <a:rPr kumimoji="0" lang="en-US" altLang="ko-KR" sz="1100" dirty="0" smtClean="0"/>
              <a:t> server </a:t>
            </a:r>
            <a:r>
              <a:rPr kumimoji="0" lang="ko-KR" altLang="en-US" sz="1100" dirty="0" smtClean="0"/>
              <a:t>기술 지원 전문 업체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</a:t>
            </a:r>
            <a:r>
              <a:rPr kumimoji="0" lang="en-US" altLang="ko-KR" sz="1100" dirty="0" err="1"/>
              <a:t>SkySQL</a:t>
            </a:r>
            <a:r>
              <a:rPr kumimoji="0" lang="en-US" altLang="ko-KR" sz="1100" dirty="0"/>
              <a:t> </a:t>
            </a:r>
            <a:r>
              <a:rPr kumimoji="0" lang="ko-KR" altLang="en-US" sz="1100" dirty="0"/>
              <a:t>및 </a:t>
            </a:r>
            <a:r>
              <a:rPr kumimoji="0" lang="en-US" altLang="ko-KR" sz="1100" dirty="0" err="1"/>
              <a:t>Percona</a:t>
            </a:r>
            <a:r>
              <a:rPr kumimoji="0" lang="ko-KR" altLang="en-US" sz="1100" dirty="0"/>
              <a:t> 본사 엔지니어를 활용한 </a:t>
            </a:r>
            <a:r>
              <a:rPr kumimoji="0" lang="en-US" altLang="ko-KR" sz="1100" dirty="0"/>
              <a:t>DBMS </a:t>
            </a:r>
            <a:r>
              <a:rPr kumimoji="0" lang="ko-KR" altLang="en-US" sz="1100" dirty="0"/>
              <a:t>컨설팅 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MySQL </a:t>
            </a:r>
            <a:r>
              <a:rPr kumimoji="0" lang="ko-KR" altLang="en-US" sz="1100" dirty="0"/>
              <a:t>및 </a:t>
            </a:r>
            <a:r>
              <a:rPr kumimoji="0" lang="en-US" altLang="ko-KR" sz="1100" dirty="0"/>
              <a:t>Maria DB </a:t>
            </a:r>
            <a:r>
              <a:rPr kumimoji="0" lang="ko-KR" altLang="en-US" sz="1100" dirty="0"/>
              <a:t>공급 및 기술지원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DBMS Tuning </a:t>
            </a:r>
            <a:r>
              <a:rPr kumimoji="0" lang="ko-KR" altLang="en-US" sz="1100" dirty="0"/>
              <a:t>및 안정성 검증 컨설팅</a:t>
            </a:r>
            <a:r>
              <a:rPr kumimoji="0" lang="en-US" altLang="ko-KR" sz="1100" dirty="0"/>
              <a:t>(DB Query</a:t>
            </a:r>
            <a:r>
              <a:rPr kumimoji="0" lang="ko-KR" altLang="en-US" sz="1100" dirty="0"/>
              <a:t> </a:t>
            </a:r>
            <a:r>
              <a:rPr kumimoji="0" lang="en-US" altLang="ko-KR" sz="1100" dirty="0"/>
              <a:t>Tuning </a:t>
            </a:r>
            <a:r>
              <a:rPr kumimoji="0" lang="ko-KR" altLang="en-US" sz="1100" dirty="0"/>
              <a:t>가능</a:t>
            </a:r>
            <a:r>
              <a:rPr kumimoji="0" lang="en-US" altLang="ko-KR" sz="1100" dirty="0"/>
              <a:t>)</a:t>
            </a:r>
            <a:endParaRPr kumimoji="0" lang="ko-KR" altLang="en-US" sz="1100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0" lang="en-US" altLang="ko-KR" sz="1100" dirty="0"/>
              <a:t> OSS DBMS </a:t>
            </a:r>
            <a:r>
              <a:rPr kumimoji="0" lang="ko-KR" altLang="en-US" sz="1100" dirty="0" smtClean="0"/>
              <a:t>이중화</a:t>
            </a:r>
            <a:r>
              <a:rPr kumimoji="0" lang="en-US" altLang="ko-KR" sz="1100" dirty="0" smtClean="0"/>
              <a:t> </a:t>
            </a:r>
            <a:r>
              <a:rPr kumimoji="0" lang="ko-KR" altLang="en-US" sz="1100" dirty="0"/>
              <a:t>기술지원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MySQL HA(MHA</a:t>
            </a:r>
            <a:r>
              <a:rPr kumimoji="0" lang="en-US" altLang="ko-KR" sz="1100" dirty="0" smtClean="0"/>
              <a:t>), </a:t>
            </a:r>
            <a:r>
              <a:rPr lang="en-US" altLang="ko-KR" sz="1100" dirty="0" smtClean="0"/>
              <a:t>MMM, </a:t>
            </a:r>
            <a:r>
              <a:rPr kumimoji="0" lang="en-US" altLang="ko-KR" sz="1100" dirty="0" err="1" smtClean="0"/>
              <a:t>Galera</a:t>
            </a:r>
            <a:r>
              <a:rPr kumimoji="0" lang="en-US" altLang="ko-KR" sz="1100" dirty="0" smtClean="0"/>
              <a:t> Cluster </a:t>
            </a:r>
            <a:r>
              <a:rPr kumimoji="0" lang="ko-KR" altLang="en-US" sz="1100" dirty="0" smtClean="0"/>
              <a:t>등</a:t>
            </a:r>
            <a:r>
              <a:rPr kumimoji="0" lang="en-US" altLang="ko-KR" sz="1100" dirty="0" smtClean="0"/>
              <a:t> </a:t>
            </a:r>
            <a:r>
              <a:rPr kumimoji="0" lang="ko-KR" altLang="en-US" sz="1100" dirty="0" smtClean="0"/>
              <a:t>공급 </a:t>
            </a:r>
            <a:r>
              <a:rPr kumimoji="0" lang="ko-KR" altLang="en-US" sz="1100" dirty="0"/>
              <a:t>및 기술지원</a:t>
            </a:r>
            <a:r>
              <a:rPr kumimoji="0" lang="en-US" altLang="ko-KR" sz="1100" dirty="0"/>
              <a:t> </a:t>
            </a:r>
            <a:br>
              <a:rPr kumimoji="0" lang="en-US" altLang="ko-KR" sz="1100" dirty="0"/>
            </a:br>
            <a:r>
              <a:rPr kumimoji="0" lang="en-US" altLang="ko-KR" sz="1100" dirty="0"/>
              <a:t>   - DB </a:t>
            </a:r>
            <a:r>
              <a:rPr kumimoji="0" lang="ko-KR" altLang="en-US" sz="1100" dirty="0"/>
              <a:t>이중화에 대한 전문 인력 보유</a:t>
            </a:r>
            <a:endParaRPr kumimoji="0" lang="en-US" altLang="ko-KR" sz="1100" dirty="0"/>
          </a:p>
        </p:txBody>
      </p:sp>
      <p:pic>
        <p:nvPicPr>
          <p:cNvPr id="13" name="Picture 88" descr="aqua_1_but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47" y="2177628"/>
            <a:ext cx="191021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124"/>
          <p:cNvSpPr>
            <a:spLocks noChangeArrowheads="1"/>
          </p:cNvSpPr>
          <p:nvPr/>
        </p:nvSpPr>
        <p:spPr bwMode="auto">
          <a:xfrm>
            <a:off x="3481388" y="1815678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15" name="AutoShape 125"/>
          <p:cNvSpPr>
            <a:spLocks noChangeArrowheads="1"/>
          </p:cNvSpPr>
          <p:nvPr/>
        </p:nvSpPr>
        <p:spPr bwMode="auto">
          <a:xfrm>
            <a:off x="3535566" y="1832476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16" name="Text Box 126"/>
          <p:cNvSpPr txBox="1">
            <a:spLocks noChangeArrowheads="1"/>
          </p:cNvSpPr>
          <p:nvPr/>
        </p:nvSpPr>
        <p:spPr bwMode="auto">
          <a:xfrm>
            <a:off x="3613150" y="1772816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latinLnBrk="1">
              <a:defRPr/>
            </a:pPr>
            <a:r>
              <a:rPr kumimoji="0" lang="en-US" altLang="ko-KR" sz="1400" dirty="0">
                <a:latin typeface="+mn-ea"/>
              </a:rPr>
              <a:t>OSS DBMS</a:t>
            </a:r>
            <a:endParaRPr kumimoji="0" lang="ko-KR" altLang="en-US" sz="1400" dirty="0">
              <a:latin typeface="+mn-ea"/>
            </a:endParaRPr>
          </a:p>
        </p:txBody>
      </p:sp>
      <p:sp>
        <p:nvSpPr>
          <p:cNvPr id="17" name="AutoShape 69"/>
          <p:cNvSpPr>
            <a:spLocks noChangeArrowheads="1"/>
          </p:cNvSpPr>
          <p:nvPr/>
        </p:nvSpPr>
        <p:spPr bwMode="auto">
          <a:xfrm>
            <a:off x="3481928" y="4044528"/>
            <a:ext cx="5230800" cy="1906588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18" name="AutoShape 70"/>
          <p:cNvSpPr>
            <a:spLocks noChangeArrowheads="1"/>
          </p:cNvSpPr>
          <p:nvPr/>
        </p:nvSpPr>
        <p:spPr bwMode="auto">
          <a:xfrm>
            <a:off x="3541726" y="4073103"/>
            <a:ext cx="5094000" cy="1835150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0" lang="ko-KR" altLang="en-US" sz="1100" dirty="0"/>
              <a:t> </a:t>
            </a:r>
            <a:r>
              <a:rPr kumimoji="0" lang="ko-KR" altLang="en-US" sz="1100" dirty="0" err="1"/>
              <a:t>이기종</a:t>
            </a:r>
            <a:r>
              <a:rPr kumimoji="0" lang="ko-KR" altLang="en-US" sz="1100" dirty="0"/>
              <a:t> </a:t>
            </a:r>
            <a:r>
              <a:rPr kumimoji="0" lang="en-US" altLang="ko-KR" sz="1100" dirty="0"/>
              <a:t>DBMS</a:t>
            </a:r>
            <a:r>
              <a:rPr kumimoji="0" lang="ko-KR" altLang="en-US" sz="1100"/>
              <a:t>간 이중화 구성 기술지원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</a:t>
            </a:r>
            <a:r>
              <a:rPr kumimoji="0" lang="ko-KR" altLang="en-US" sz="1100"/>
              <a:t>상용 </a:t>
            </a:r>
            <a:r>
              <a:rPr kumimoji="0" lang="en-US" altLang="ko-KR" sz="1100" dirty="0"/>
              <a:t>DBMS</a:t>
            </a:r>
            <a:r>
              <a:rPr kumimoji="0" lang="ko-KR" altLang="en-US" sz="1100"/>
              <a:t>와 </a:t>
            </a:r>
            <a:r>
              <a:rPr kumimoji="0" lang="en-US" altLang="ko-KR" sz="1100" dirty="0"/>
              <a:t>OSS DBMS</a:t>
            </a:r>
            <a:r>
              <a:rPr kumimoji="0" lang="ko-KR" altLang="en-US" sz="1100"/>
              <a:t>간의 이중화 기술지원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</a:t>
            </a:r>
            <a:r>
              <a:rPr kumimoji="0" lang="ko-KR" altLang="en-US" sz="1100"/>
              <a:t>제품명 </a:t>
            </a:r>
            <a:r>
              <a:rPr kumimoji="0" lang="en-US" altLang="ko-KR" sz="1100" dirty="0"/>
              <a:t>: </a:t>
            </a:r>
            <a:r>
              <a:rPr kumimoji="0" lang="en-US" altLang="ko-KR" sz="1100" dirty="0" err="1"/>
              <a:t>Continuent</a:t>
            </a:r>
            <a:r>
              <a:rPr kumimoji="0" lang="en-US" altLang="ko-KR" sz="1100" dirty="0"/>
              <a:t> </a:t>
            </a:r>
            <a:r>
              <a:rPr kumimoji="0" lang="en-US" altLang="ko-KR" sz="1100" dirty="0" smtClean="0"/>
              <a:t>Tungsten</a:t>
            </a:r>
            <a:endParaRPr kumimoji="0" lang="en-US" altLang="ko-KR" sz="1100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0" lang="en-US" altLang="ko-KR" sz="1100" dirty="0"/>
              <a:t> Cloud </a:t>
            </a:r>
            <a:r>
              <a:rPr kumimoji="0" lang="ko-KR" altLang="en-US" sz="1100"/>
              <a:t>환경에서의 </a:t>
            </a:r>
            <a:r>
              <a:rPr kumimoji="0" lang="en-US" altLang="ko-KR" sz="1100" dirty="0"/>
              <a:t>DBMS </a:t>
            </a:r>
            <a:r>
              <a:rPr kumimoji="0" lang="ko-KR" altLang="en-US" sz="1100"/>
              <a:t>관리 컨설팅 및 기술지원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</a:t>
            </a:r>
            <a:r>
              <a:rPr kumimoji="0" lang="ko-KR" altLang="en-US" sz="1100"/>
              <a:t>가상화 </a:t>
            </a:r>
            <a:r>
              <a:rPr kumimoji="0" lang="en-US" altLang="ko-KR" sz="1100" dirty="0"/>
              <a:t>DBMS </a:t>
            </a:r>
            <a:r>
              <a:rPr kumimoji="0" lang="ko-KR" altLang="en-US" sz="1100"/>
              <a:t>부하분산 및 모니터링 관리 </a:t>
            </a:r>
            <a:r>
              <a:rPr kumimoji="0" lang="en-US" altLang="ko-KR" sz="1100" dirty="0"/>
              <a:t>Tool </a:t>
            </a:r>
            <a:r>
              <a:rPr kumimoji="0" lang="ko-KR" altLang="en-US" sz="1100"/>
              <a:t>지원</a:t>
            </a:r>
            <a:r>
              <a:rPr kumimoji="0" lang="en-US" altLang="ko-KR" sz="1100" dirty="0"/>
              <a:t/>
            </a:r>
            <a:br>
              <a:rPr kumimoji="0" lang="en-US" altLang="ko-KR" sz="1100" dirty="0"/>
            </a:br>
            <a:r>
              <a:rPr kumimoji="0" lang="en-US" altLang="ko-KR" sz="1100" dirty="0"/>
              <a:t>   - </a:t>
            </a:r>
            <a:r>
              <a:rPr kumimoji="0" lang="ko-KR" altLang="en-US" sz="1100"/>
              <a:t>제품명 </a:t>
            </a:r>
            <a:r>
              <a:rPr kumimoji="0" lang="en-US" altLang="ko-KR" sz="1100" dirty="0"/>
              <a:t>: </a:t>
            </a:r>
            <a:r>
              <a:rPr kumimoji="0" lang="en-US" altLang="ko-KR" sz="1100" dirty="0" smtClean="0"/>
              <a:t>SCALR, NV4V</a:t>
            </a:r>
            <a:endParaRPr kumimoji="0" lang="en-US" altLang="ko-KR" sz="1100" dirty="0"/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0" lang="en-US" altLang="ko-KR" sz="1100" dirty="0"/>
              <a:t> </a:t>
            </a:r>
            <a:r>
              <a:rPr kumimoji="0" lang="ko-KR" altLang="en-US" sz="1100"/>
              <a:t>다양한 </a:t>
            </a:r>
            <a:r>
              <a:rPr kumimoji="0" lang="en-US" altLang="ko-KR" sz="1100" dirty="0"/>
              <a:t>DBMS </a:t>
            </a:r>
            <a:r>
              <a:rPr kumimoji="0" lang="ko-KR" altLang="en-US" sz="1100"/>
              <a:t>시스템 환경에서의 관리 방안 컨설팅 가능</a:t>
            </a:r>
            <a:endParaRPr kumimoji="0" lang="en-US" altLang="ko-KR" sz="1100" dirty="0"/>
          </a:p>
        </p:txBody>
      </p:sp>
      <p:pic>
        <p:nvPicPr>
          <p:cNvPr id="19" name="Picture 88" descr="aqua_1_b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80" y="5687591"/>
            <a:ext cx="191021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124"/>
          <p:cNvSpPr>
            <a:spLocks noChangeArrowheads="1"/>
          </p:cNvSpPr>
          <p:nvPr/>
        </p:nvSpPr>
        <p:spPr bwMode="auto">
          <a:xfrm>
            <a:off x="3481388" y="5992391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21" name="AutoShape 125"/>
          <p:cNvSpPr>
            <a:spLocks noChangeArrowheads="1"/>
          </p:cNvSpPr>
          <p:nvPr/>
        </p:nvSpPr>
        <p:spPr bwMode="auto">
          <a:xfrm>
            <a:off x="3535566" y="6009188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22" name="Text Box 126"/>
          <p:cNvSpPr txBox="1">
            <a:spLocks noChangeArrowheads="1"/>
          </p:cNvSpPr>
          <p:nvPr/>
        </p:nvSpPr>
        <p:spPr bwMode="auto">
          <a:xfrm>
            <a:off x="3613150" y="5949528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latinLnBrk="1">
              <a:defRPr/>
            </a:pPr>
            <a:r>
              <a:rPr kumimoji="0" lang="en-US" altLang="ko-KR" sz="1400" dirty="0">
                <a:latin typeface="+mn-ea"/>
                <a:ea typeface="+mn-ea"/>
              </a:rPr>
              <a:t>DBMS </a:t>
            </a:r>
            <a:r>
              <a:rPr kumimoji="0" lang="ko-KR" altLang="en-US" sz="1400" dirty="0">
                <a:latin typeface="+mn-ea"/>
                <a:ea typeface="+mn-ea"/>
              </a:rPr>
              <a:t>관리 </a:t>
            </a:r>
            <a:r>
              <a:rPr kumimoji="0" lang="en-US" altLang="ko-KR" sz="1400" dirty="0" smtClean="0">
                <a:latin typeface="+mn-ea"/>
                <a:ea typeface="+mn-ea"/>
              </a:rPr>
              <a:t>Tool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23" name="Freeform 71"/>
          <p:cNvSpPr>
            <a:spLocks/>
          </p:cNvSpPr>
          <p:nvPr/>
        </p:nvSpPr>
        <p:spPr bwMode="auto">
          <a:xfrm flipV="1">
            <a:off x="993681" y="2255416"/>
            <a:ext cx="2526451" cy="695325"/>
          </a:xfrm>
          <a:custGeom>
            <a:avLst/>
            <a:gdLst>
              <a:gd name="T0" fmla="*/ 0 w 953"/>
              <a:gd name="T1" fmla="*/ 0 h 227"/>
              <a:gd name="T2" fmla="*/ 0 w 953"/>
              <a:gd name="T3" fmla="*/ 2147483646 h 227"/>
              <a:gd name="T4" fmla="*/ 2147483646 w 953"/>
              <a:gd name="T5" fmla="*/ 2147483646 h 227"/>
              <a:gd name="T6" fmla="*/ 0 60000 65536"/>
              <a:gd name="T7" fmla="*/ 0 60000 65536"/>
              <a:gd name="T8" fmla="*/ 0 60000 65536"/>
              <a:gd name="T9" fmla="*/ 0 w 953"/>
              <a:gd name="T10" fmla="*/ 0 h 227"/>
              <a:gd name="T11" fmla="*/ 953 w 953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3" h="227">
                <a:moveTo>
                  <a:pt x="0" y="0"/>
                </a:moveTo>
                <a:lnTo>
                  <a:pt x="0" y="227"/>
                </a:lnTo>
                <a:lnTo>
                  <a:pt x="953" y="227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ko-KR" altLang="en-US"/>
          </a:p>
        </p:txBody>
      </p:sp>
      <p:sp>
        <p:nvSpPr>
          <p:cNvPr id="24" name="Freeform 85"/>
          <p:cNvSpPr>
            <a:spLocks/>
          </p:cNvSpPr>
          <p:nvPr/>
        </p:nvSpPr>
        <p:spPr bwMode="auto">
          <a:xfrm>
            <a:off x="1023580" y="4535066"/>
            <a:ext cx="2468315" cy="1216025"/>
          </a:xfrm>
          <a:custGeom>
            <a:avLst/>
            <a:gdLst>
              <a:gd name="T0" fmla="*/ 2147483646 w 542"/>
              <a:gd name="T1" fmla="*/ 2147483646 h 182"/>
              <a:gd name="T2" fmla="*/ 0 w 542"/>
              <a:gd name="T3" fmla="*/ 2147483646 h 182"/>
              <a:gd name="T4" fmla="*/ 0 w 542"/>
              <a:gd name="T5" fmla="*/ 0 h 182"/>
              <a:gd name="T6" fmla="*/ 0 60000 65536"/>
              <a:gd name="T7" fmla="*/ 0 60000 65536"/>
              <a:gd name="T8" fmla="*/ 0 60000 65536"/>
              <a:gd name="T9" fmla="*/ 0 w 542"/>
              <a:gd name="T10" fmla="*/ 0 h 182"/>
              <a:gd name="T11" fmla="*/ 542 w 542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2" h="182">
                <a:moveTo>
                  <a:pt x="542" y="182"/>
                </a:moveTo>
                <a:lnTo>
                  <a:pt x="0" y="182"/>
                </a:lnTo>
                <a:lnTo>
                  <a:pt x="0" y="0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5" name="Oval 81"/>
          <p:cNvSpPr>
            <a:spLocks noChangeArrowheads="1"/>
          </p:cNvSpPr>
          <p:nvPr/>
        </p:nvSpPr>
        <p:spPr bwMode="auto">
          <a:xfrm>
            <a:off x="382588" y="3412703"/>
            <a:ext cx="2260600" cy="762000"/>
          </a:xfrm>
          <a:prstGeom prst="ellipse">
            <a:avLst/>
          </a:prstGeom>
          <a:noFill/>
          <a:ln w="19050">
            <a:noFill/>
            <a:round/>
            <a:headEnd/>
            <a:tailEnd type="none" w="sm" len="lg"/>
          </a:ln>
        </p:spPr>
        <p:txBody>
          <a:bodyPr wrap="none" lIns="92075" tIns="46038" rIns="92075" bIns="46038" anchor="ctr"/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2000" kern="0" dirty="0" err="1">
                <a:solidFill>
                  <a:sysClr val="windowText" lastClr="000000"/>
                </a:solidFill>
                <a:latin typeface="+mn-ea"/>
              </a:rPr>
              <a:t>DataBase</a:t>
            </a:r>
            <a:endParaRPr kumimoji="0" lang="en-US" altLang="ko-KR" sz="2000" kern="0" dirty="0">
              <a:solidFill>
                <a:sysClr val="windowText" lastClr="000000"/>
              </a:solidFill>
              <a:latin typeface="+mn-ea"/>
            </a:endParaRPr>
          </a:p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ysClr val="windowText" lastClr="000000"/>
                </a:solidFill>
                <a:latin typeface="+mn-ea"/>
              </a:rPr>
              <a:t>Management</a:t>
            </a:r>
          </a:p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kumimoji="0" lang="en-US" altLang="ko-KR" sz="2000" kern="0" dirty="0">
                <a:solidFill>
                  <a:sysClr val="windowText" lastClr="000000"/>
                </a:solidFill>
                <a:latin typeface="+mn-ea"/>
              </a:rPr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82286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상세 사업분야</a:t>
            </a:r>
            <a:r>
              <a:rPr lang="en-US" altLang="ko-KR" sz="1600" dirty="0" smtClean="0"/>
              <a:t>(OS </a:t>
            </a:r>
            <a:r>
              <a:rPr lang="ko-KR" altLang="en-US" sz="1600" dirty="0" smtClean="0"/>
              <a:t>및 </a:t>
            </a:r>
            <a:r>
              <a:rPr lang="en-US" altLang="ko-KR" sz="1600" dirty="0" smtClean="0"/>
              <a:t>Middleware)</a:t>
            </a:r>
            <a:endParaRPr lang="ko-KR" altLang="en-US" sz="1600" dirty="0"/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49591" y="986186"/>
            <a:ext cx="8186135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fontAlgn="ctr">
              <a:lnSpc>
                <a:spcPct val="110000"/>
              </a:lnSpc>
              <a:buNone/>
              <a:defRPr/>
            </a:pPr>
            <a:r>
              <a:rPr lang="en-US" altLang="ko-KR" sz="1200" kern="0" dirty="0">
                <a:latin typeface="+mn-ea"/>
              </a:rPr>
              <a:t>Linux </a:t>
            </a:r>
            <a:r>
              <a:rPr lang="ko-KR" altLang="en-US" sz="1200" kern="0">
                <a:latin typeface="+mn-ea"/>
              </a:rPr>
              <a:t>및 </a:t>
            </a:r>
            <a:r>
              <a:rPr lang="en-US" altLang="ko-KR" sz="1200" kern="0" dirty="0">
                <a:latin typeface="+mn-ea"/>
              </a:rPr>
              <a:t>Middleware</a:t>
            </a:r>
            <a:r>
              <a:rPr lang="ko-KR" altLang="en-US" sz="1200" kern="0">
                <a:latin typeface="+mn-ea"/>
              </a:rPr>
              <a:t>에 대한 공급 및 다양한 기술지원이 가능하며</a:t>
            </a:r>
            <a:r>
              <a:rPr lang="en-US" altLang="ko-KR" sz="1200" kern="0" dirty="0">
                <a:latin typeface="+mn-ea"/>
              </a:rPr>
              <a:t>, </a:t>
            </a:r>
            <a:r>
              <a:rPr lang="ko-KR" altLang="en-US" sz="1200" kern="0">
                <a:latin typeface="+mn-ea"/>
              </a:rPr>
              <a:t>특히 </a:t>
            </a:r>
            <a:r>
              <a:rPr lang="en-US" altLang="ko-KR" sz="1200" kern="0" dirty="0">
                <a:latin typeface="+mn-ea"/>
              </a:rPr>
              <a:t>OSS </a:t>
            </a:r>
            <a:r>
              <a:rPr lang="ko-KR" altLang="en-US" sz="1200" kern="0">
                <a:latin typeface="+mn-ea"/>
              </a:rPr>
              <a:t>시스템의 이중화</a:t>
            </a:r>
            <a:r>
              <a:rPr lang="en-US" altLang="ko-KR" sz="1200" kern="0" dirty="0">
                <a:latin typeface="+mn-ea"/>
              </a:rPr>
              <a:t>(HA), </a:t>
            </a:r>
            <a:r>
              <a:rPr lang="ko-KR" altLang="en-US" sz="1200" kern="0">
                <a:latin typeface="+mn-ea"/>
              </a:rPr>
              <a:t>파일공유</a:t>
            </a:r>
            <a:r>
              <a:rPr lang="en-US" altLang="ko-KR" sz="1200" kern="0" dirty="0">
                <a:latin typeface="+mn-ea"/>
              </a:rPr>
              <a:t>(GSF) </a:t>
            </a:r>
            <a:r>
              <a:rPr lang="ko-KR" altLang="en-US" sz="1200" kern="0">
                <a:latin typeface="+mn-ea"/>
              </a:rPr>
              <a:t>등 시스템 </a:t>
            </a:r>
            <a:r>
              <a:rPr lang="ko-KR" altLang="en-US" sz="1200" b="1" kern="0">
                <a:solidFill>
                  <a:srgbClr val="FF0000"/>
                </a:solidFill>
                <a:latin typeface="+mn-ea"/>
              </a:rPr>
              <a:t>고가용성 위주의 환경에서 최적의 성능 컨설팅 방안</a:t>
            </a:r>
            <a:r>
              <a:rPr lang="ko-KR" altLang="en-US" sz="1200" kern="0">
                <a:latin typeface="+mn-ea"/>
              </a:rPr>
              <a:t>을 제공합니다</a:t>
            </a:r>
            <a:r>
              <a:rPr lang="en-US" altLang="ko-KR" sz="1200" kern="0" dirty="0">
                <a:latin typeface="+mn-ea"/>
              </a:rPr>
              <a:t>.</a:t>
            </a:r>
          </a:p>
        </p:txBody>
      </p:sp>
      <p:sp>
        <p:nvSpPr>
          <p:cNvPr id="27" name="Arc 65"/>
          <p:cNvSpPr>
            <a:spLocks/>
          </p:cNvSpPr>
          <p:nvPr/>
        </p:nvSpPr>
        <p:spPr bwMode="auto">
          <a:xfrm rot="5400000">
            <a:off x="-273180" y="2695284"/>
            <a:ext cx="3571875" cy="2539739"/>
          </a:xfrm>
          <a:custGeom>
            <a:avLst/>
            <a:gdLst>
              <a:gd name="T0" fmla="*/ 0 w 43200"/>
              <a:gd name="T1" fmla="*/ 2147483646 h 21600"/>
              <a:gd name="T2" fmla="*/ 2147483646 w 43200"/>
              <a:gd name="T3" fmla="*/ 2147483646 h 21600"/>
              <a:gd name="T4" fmla="*/ 2147483646 w 43200"/>
              <a:gd name="T5" fmla="*/ 2147483646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lnTo>
                  <a:pt x="0" y="2156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>
            <a:noFill/>
          </a:ln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28" name="AutoShape 69"/>
          <p:cNvSpPr>
            <a:spLocks noChangeArrowheads="1"/>
          </p:cNvSpPr>
          <p:nvPr/>
        </p:nvSpPr>
        <p:spPr bwMode="auto">
          <a:xfrm>
            <a:off x="3491894" y="2061741"/>
            <a:ext cx="5230800" cy="1903412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29" name="AutoShape 70"/>
          <p:cNvSpPr>
            <a:spLocks noChangeArrowheads="1"/>
          </p:cNvSpPr>
          <p:nvPr/>
        </p:nvSpPr>
        <p:spPr bwMode="auto">
          <a:xfrm>
            <a:off x="3551692" y="2087141"/>
            <a:ext cx="5094000" cy="1836737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/>
              <a:t> </a:t>
            </a:r>
            <a:r>
              <a:rPr lang="en-US" altLang="ko-KR" sz="1100" dirty="0"/>
              <a:t>OSS</a:t>
            </a:r>
            <a:r>
              <a:rPr lang="ko-KR" altLang="en-US" sz="1100"/>
              <a:t>의 기본인 </a:t>
            </a:r>
            <a:r>
              <a:rPr lang="en-US" altLang="ko-KR" sz="1100" dirty="0"/>
              <a:t>Enterprise Linux </a:t>
            </a:r>
            <a:r>
              <a:rPr lang="ko-KR" altLang="en-US" sz="1100"/>
              <a:t>기술지원 서비스 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dirty="0" err="1"/>
              <a:t>Redhat</a:t>
            </a:r>
            <a:r>
              <a:rPr lang="en-US" altLang="ko-KR" sz="1100" dirty="0"/>
              <a:t> Linux, </a:t>
            </a:r>
            <a:r>
              <a:rPr lang="en-US" altLang="ko-KR" sz="1100" dirty="0" err="1"/>
              <a:t>CentOS</a:t>
            </a:r>
            <a:r>
              <a:rPr lang="en-US" altLang="ko-KR" sz="1100" dirty="0"/>
              <a:t> </a:t>
            </a:r>
            <a:r>
              <a:rPr lang="ko-KR" altLang="en-US" sz="1100"/>
              <a:t>등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</a:t>
            </a:r>
            <a:r>
              <a:rPr lang="ko-KR" altLang="en-US" sz="1100"/>
              <a:t>시스템 진단 및 </a:t>
            </a:r>
            <a:r>
              <a:rPr lang="en-US" altLang="ko-KR" sz="1100" dirty="0"/>
              <a:t>Unix</a:t>
            </a:r>
            <a:r>
              <a:rPr lang="ko-KR" altLang="en-US" sz="1100"/>
              <a:t>에서 </a:t>
            </a:r>
            <a:r>
              <a:rPr lang="en-US" altLang="ko-KR" sz="1100" dirty="0"/>
              <a:t>Linux</a:t>
            </a:r>
            <a:r>
              <a:rPr lang="ko-KR" altLang="en-US" sz="1100"/>
              <a:t>로 </a:t>
            </a:r>
            <a:r>
              <a:rPr lang="en-US" altLang="ko-KR" sz="1100" dirty="0"/>
              <a:t>Migration </a:t>
            </a:r>
            <a:r>
              <a:rPr lang="ko-KR" altLang="en-US" sz="1100"/>
              <a:t>컨설팅 및 기술지원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ko-KR" altLang="en-US" sz="1100"/>
              <a:t>인프라 전반 계획 수립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ko-KR" altLang="en-US" sz="1100"/>
              <a:t>안정적 </a:t>
            </a:r>
            <a:r>
              <a:rPr lang="en-US" altLang="ko-KR" sz="1100" dirty="0"/>
              <a:t>Migration </a:t>
            </a:r>
            <a:r>
              <a:rPr lang="ko-KR" altLang="en-US" sz="1100"/>
              <a:t>기술지원 서비스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Enterprise Linux </a:t>
            </a:r>
            <a:r>
              <a:rPr lang="ko-KR" altLang="en-US" sz="1100"/>
              <a:t>고가용성 환경 기술지원 서비스 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High Availability : OS Clustering, File System </a:t>
            </a:r>
            <a:r>
              <a:rPr lang="ko-KR" altLang="en-US" sz="1100"/>
              <a:t>등</a:t>
            </a:r>
            <a:endParaRPr lang="en-US" altLang="ko-KR" sz="1100" dirty="0"/>
          </a:p>
        </p:txBody>
      </p:sp>
      <p:pic>
        <p:nvPicPr>
          <p:cNvPr id="30" name="Picture 88" descr="aqua_1_but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47" y="2177628"/>
            <a:ext cx="191021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AutoShape 124"/>
          <p:cNvSpPr>
            <a:spLocks noChangeArrowheads="1"/>
          </p:cNvSpPr>
          <p:nvPr/>
        </p:nvSpPr>
        <p:spPr bwMode="auto">
          <a:xfrm>
            <a:off x="3481388" y="1815678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32" name="AutoShape 125"/>
          <p:cNvSpPr>
            <a:spLocks noChangeArrowheads="1"/>
          </p:cNvSpPr>
          <p:nvPr/>
        </p:nvSpPr>
        <p:spPr bwMode="auto">
          <a:xfrm>
            <a:off x="3535566" y="1832476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33" name="Text Box 126"/>
          <p:cNvSpPr txBox="1">
            <a:spLocks noChangeArrowheads="1"/>
          </p:cNvSpPr>
          <p:nvPr/>
        </p:nvSpPr>
        <p:spPr bwMode="auto">
          <a:xfrm>
            <a:off x="3613150" y="1772816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latinLnBrk="1">
              <a:defRPr/>
            </a:pPr>
            <a:r>
              <a:rPr kumimoji="0" lang="en-US" altLang="ko-KR" sz="1400" dirty="0" err="1" smtClean="0">
                <a:latin typeface="+mn-ea"/>
              </a:rPr>
              <a:t>Enterpsie</a:t>
            </a:r>
            <a:r>
              <a:rPr kumimoji="0" lang="en-US" altLang="ko-KR" sz="1400" dirty="0" smtClean="0">
                <a:latin typeface="+mn-ea"/>
              </a:rPr>
              <a:t> Linux</a:t>
            </a:r>
            <a:endParaRPr kumimoji="0" lang="ko-KR" altLang="en-US" sz="1400" dirty="0">
              <a:latin typeface="+mn-ea"/>
            </a:endParaRPr>
          </a:p>
        </p:txBody>
      </p:sp>
      <p:sp>
        <p:nvSpPr>
          <p:cNvPr id="34" name="AutoShape 69"/>
          <p:cNvSpPr>
            <a:spLocks noChangeArrowheads="1"/>
          </p:cNvSpPr>
          <p:nvPr/>
        </p:nvSpPr>
        <p:spPr bwMode="auto">
          <a:xfrm>
            <a:off x="3481928" y="4044528"/>
            <a:ext cx="5230800" cy="1906588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35" name="AutoShape 70"/>
          <p:cNvSpPr>
            <a:spLocks noChangeArrowheads="1"/>
          </p:cNvSpPr>
          <p:nvPr/>
        </p:nvSpPr>
        <p:spPr bwMode="auto">
          <a:xfrm>
            <a:off x="3541726" y="4073103"/>
            <a:ext cx="5094000" cy="1835150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/>
              <a:t> </a:t>
            </a:r>
            <a:r>
              <a:rPr lang="en-US" altLang="ko-KR" sz="1100" dirty="0"/>
              <a:t>OSS WAS</a:t>
            </a:r>
            <a:r>
              <a:rPr lang="ko-KR" altLang="en-US" sz="1100"/>
              <a:t>에 대한 기술지원 서비스 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dirty="0" err="1"/>
              <a:t>Jboss</a:t>
            </a:r>
            <a:r>
              <a:rPr lang="en-US" altLang="ko-KR" sz="1100" dirty="0"/>
              <a:t>, Apache, Tomcat </a:t>
            </a:r>
            <a:r>
              <a:rPr lang="ko-KR" altLang="en-US" sz="1100"/>
              <a:t>등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WAS </a:t>
            </a:r>
            <a:r>
              <a:rPr lang="ko-KR" altLang="en-US" sz="1100"/>
              <a:t>이중화</a:t>
            </a:r>
            <a:r>
              <a:rPr lang="en-US" altLang="ko-KR" sz="1100" dirty="0"/>
              <a:t>(HA) </a:t>
            </a:r>
            <a:r>
              <a:rPr lang="ko-KR" altLang="en-US" sz="1100"/>
              <a:t>컨설팅 및 기술지원 서비스 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dirty="0" err="1"/>
              <a:t>JBoss</a:t>
            </a:r>
            <a:r>
              <a:rPr lang="en-US" altLang="ko-KR" sz="1100" dirty="0"/>
              <a:t>, Apache Clustering </a:t>
            </a:r>
            <a:r>
              <a:rPr lang="ko-KR" altLang="en-US" sz="1100"/>
              <a:t>구성 컨설팅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</a:t>
            </a:r>
            <a:r>
              <a:rPr lang="ko-KR" altLang="en-US" sz="1100"/>
              <a:t>상용 </a:t>
            </a:r>
            <a:r>
              <a:rPr lang="en-US" altLang="ko-KR" sz="1100" dirty="0"/>
              <a:t>WAS</a:t>
            </a:r>
            <a:r>
              <a:rPr lang="ko-KR" altLang="en-US" sz="1100"/>
              <a:t>에서 </a:t>
            </a:r>
            <a:r>
              <a:rPr lang="en-US" altLang="ko-KR" sz="1100" dirty="0"/>
              <a:t>OSS WAS</a:t>
            </a:r>
            <a:r>
              <a:rPr lang="ko-KR" altLang="en-US" sz="1100"/>
              <a:t>로 </a:t>
            </a:r>
            <a:r>
              <a:rPr lang="en-US" altLang="ko-KR" sz="1100" dirty="0"/>
              <a:t>Migration </a:t>
            </a:r>
            <a:r>
              <a:rPr lang="ko-KR" altLang="en-US" sz="1100"/>
              <a:t>기술지원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Migration</a:t>
            </a:r>
            <a:r>
              <a:rPr lang="ko-KR" altLang="en-US" sz="1100"/>
              <a:t>사전 분석 및 안정적 이관에 대한 컨설팅 지원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Application </a:t>
            </a:r>
            <a:r>
              <a:rPr lang="ko-KR" altLang="en-US" sz="1100"/>
              <a:t>환경에 대한 지원 가능</a:t>
            </a:r>
            <a:r>
              <a:rPr lang="en-US" altLang="ko-KR" sz="1100" dirty="0"/>
              <a:t>(</a:t>
            </a:r>
            <a:r>
              <a:rPr lang="ko-KR" altLang="en-US" sz="1100"/>
              <a:t>자사 개발자 보유</a:t>
            </a:r>
            <a:r>
              <a:rPr lang="en-US" altLang="ko-KR" sz="1100" dirty="0"/>
              <a:t>)</a:t>
            </a:r>
          </a:p>
        </p:txBody>
      </p:sp>
      <p:pic>
        <p:nvPicPr>
          <p:cNvPr id="36" name="Picture 88" descr="aqua_1_b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80" y="5687591"/>
            <a:ext cx="191021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AutoShape 124"/>
          <p:cNvSpPr>
            <a:spLocks noChangeArrowheads="1"/>
          </p:cNvSpPr>
          <p:nvPr/>
        </p:nvSpPr>
        <p:spPr bwMode="auto">
          <a:xfrm>
            <a:off x="3481388" y="5992391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38" name="AutoShape 125"/>
          <p:cNvSpPr>
            <a:spLocks noChangeArrowheads="1"/>
          </p:cNvSpPr>
          <p:nvPr/>
        </p:nvSpPr>
        <p:spPr bwMode="auto">
          <a:xfrm>
            <a:off x="3535566" y="6009188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39" name="Text Box 126"/>
          <p:cNvSpPr txBox="1">
            <a:spLocks noChangeArrowheads="1"/>
          </p:cNvSpPr>
          <p:nvPr/>
        </p:nvSpPr>
        <p:spPr bwMode="auto">
          <a:xfrm>
            <a:off x="3613150" y="5949528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kumimoji="0" lang="en-US" altLang="ko-KR" sz="1400" dirty="0">
                <a:latin typeface="+mn-ea"/>
              </a:rPr>
              <a:t>Middleware</a:t>
            </a:r>
            <a:endParaRPr kumimoji="0" lang="ko-KR" altLang="en-US" sz="1400" dirty="0">
              <a:latin typeface="+mn-ea"/>
            </a:endParaRPr>
          </a:p>
        </p:txBody>
      </p:sp>
      <p:sp>
        <p:nvSpPr>
          <p:cNvPr id="40" name="Freeform 71"/>
          <p:cNvSpPr>
            <a:spLocks/>
          </p:cNvSpPr>
          <p:nvPr/>
        </p:nvSpPr>
        <p:spPr bwMode="auto">
          <a:xfrm flipV="1">
            <a:off x="993681" y="2255416"/>
            <a:ext cx="2526451" cy="695325"/>
          </a:xfrm>
          <a:custGeom>
            <a:avLst/>
            <a:gdLst>
              <a:gd name="T0" fmla="*/ 0 w 953"/>
              <a:gd name="T1" fmla="*/ 0 h 227"/>
              <a:gd name="T2" fmla="*/ 0 w 953"/>
              <a:gd name="T3" fmla="*/ 2147483646 h 227"/>
              <a:gd name="T4" fmla="*/ 2147483646 w 953"/>
              <a:gd name="T5" fmla="*/ 2147483646 h 227"/>
              <a:gd name="T6" fmla="*/ 0 60000 65536"/>
              <a:gd name="T7" fmla="*/ 0 60000 65536"/>
              <a:gd name="T8" fmla="*/ 0 60000 65536"/>
              <a:gd name="T9" fmla="*/ 0 w 953"/>
              <a:gd name="T10" fmla="*/ 0 h 227"/>
              <a:gd name="T11" fmla="*/ 953 w 953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3" h="227">
                <a:moveTo>
                  <a:pt x="0" y="0"/>
                </a:moveTo>
                <a:lnTo>
                  <a:pt x="0" y="227"/>
                </a:lnTo>
                <a:lnTo>
                  <a:pt x="953" y="227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ko-KR" altLang="en-US"/>
          </a:p>
        </p:txBody>
      </p:sp>
      <p:sp>
        <p:nvSpPr>
          <p:cNvPr id="41" name="Freeform 85"/>
          <p:cNvSpPr>
            <a:spLocks/>
          </p:cNvSpPr>
          <p:nvPr/>
        </p:nvSpPr>
        <p:spPr bwMode="auto">
          <a:xfrm>
            <a:off x="1023580" y="4535066"/>
            <a:ext cx="2468315" cy="1216025"/>
          </a:xfrm>
          <a:custGeom>
            <a:avLst/>
            <a:gdLst>
              <a:gd name="T0" fmla="*/ 2147483646 w 542"/>
              <a:gd name="T1" fmla="*/ 2147483646 h 182"/>
              <a:gd name="T2" fmla="*/ 0 w 542"/>
              <a:gd name="T3" fmla="*/ 2147483646 h 182"/>
              <a:gd name="T4" fmla="*/ 0 w 542"/>
              <a:gd name="T5" fmla="*/ 0 h 182"/>
              <a:gd name="T6" fmla="*/ 0 60000 65536"/>
              <a:gd name="T7" fmla="*/ 0 60000 65536"/>
              <a:gd name="T8" fmla="*/ 0 60000 65536"/>
              <a:gd name="T9" fmla="*/ 0 w 542"/>
              <a:gd name="T10" fmla="*/ 0 h 182"/>
              <a:gd name="T11" fmla="*/ 542 w 542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2" h="182">
                <a:moveTo>
                  <a:pt x="542" y="182"/>
                </a:moveTo>
                <a:lnTo>
                  <a:pt x="0" y="182"/>
                </a:lnTo>
                <a:lnTo>
                  <a:pt x="0" y="0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2" name="Oval 81"/>
          <p:cNvSpPr>
            <a:spLocks noChangeArrowheads="1"/>
          </p:cNvSpPr>
          <p:nvPr/>
        </p:nvSpPr>
        <p:spPr bwMode="auto">
          <a:xfrm>
            <a:off x="382588" y="3412703"/>
            <a:ext cx="2260600" cy="762000"/>
          </a:xfrm>
          <a:prstGeom prst="ellipse">
            <a:avLst/>
          </a:prstGeom>
          <a:noFill/>
          <a:ln w="19050">
            <a:noFill/>
            <a:round/>
            <a:headEnd/>
            <a:tailEnd type="none" w="sm" len="lg"/>
          </a:ln>
        </p:spPr>
        <p:txBody>
          <a:bodyPr wrap="none" lIns="92075" tIns="46038" rIns="92075" bIns="46038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  <a:latin typeface="+mn-ea"/>
              </a:rPr>
              <a:t>Enterprise Linux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2000" kern="0" dirty="0" smtClean="0">
                <a:solidFill>
                  <a:sysClr val="windowText" lastClr="000000"/>
                </a:solidFill>
                <a:latin typeface="+mn-ea"/>
              </a:rPr>
              <a:t>&amp; Middleware</a:t>
            </a:r>
            <a:endParaRPr lang="en-US" altLang="ko-KR" sz="2000" kern="0" dirty="0">
              <a:solidFill>
                <a:sysClr val="windowText" lastClr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173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상세 사업분야</a:t>
            </a:r>
            <a:r>
              <a:rPr lang="en-US" altLang="ko-KR" sz="1600" dirty="0" smtClean="0"/>
              <a:t>(H/W </a:t>
            </a:r>
            <a:r>
              <a:rPr lang="ko-KR" altLang="en-US" sz="1600" dirty="0" smtClean="0"/>
              <a:t>및 </a:t>
            </a:r>
            <a:r>
              <a:rPr lang="en-US" altLang="ko-KR" sz="1600" dirty="0" smtClean="0"/>
              <a:t>DRM </a:t>
            </a:r>
            <a:r>
              <a:rPr lang="ko-KR" altLang="en-US" sz="1600" dirty="0" smtClean="0"/>
              <a:t>솔루션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449591" y="836712"/>
            <a:ext cx="8082849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fontAlgn="ctr">
              <a:lnSpc>
                <a:spcPct val="110000"/>
              </a:lnSpc>
              <a:buNone/>
              <a:defRPr/>
            </a:pPr>
            <a:r>
              <a:rPr lang="ko-KR" altLang="en-US" sz="1200" kern="0" dirty="0" smtClean="0">
                <a:latin typeface="+mn-ea"/>
              </a:rPr>
              <a:t>여러 브랜드의 </a:t>
            </a:r>
            <a:r>
              <a:rPr lang="en-US" altLang="ko-KR" sz="1200" kern="0" dirty="0" smtClean="0">
                <a:latin typeface="+mn-ea"/>
              </a:rPr>
              <a:t>Server </a:t>
            </a:r>
            <a:r>
              <a:rPr lang="ko-KR" altLang="en-US" sz="1200" kern="0" dirty="0" smtClean="0">
                <a:latin typeface="+mn-ea"/>
              </a:rPr>
              <a:t>및 스토리지</a:t>
            </a:r>
            <a:r>
              <a:rPr lang="en-US" altLang="ko-KR" sz="1200" kern="0" dirty="0" smtClean="0">
                <a:latin typeface="+mn-ea"/>
              </a:rPr>
              <a:t>, </a:t>
            </a:r>
            <a:r>
              <a:rPr lang="en-US" altLang="ko-KR" sz="1200" kern="0" dirty="0">
                <a:latin typeface="+mn-ea"/>
              </a:rPr>
              <a:t>DB Acceleration </a:t>
            </a:r>
            <a:r>
              <a:rPr lang="en-US" altLang="ko-KR" sz="1200" kern="0" dirty="0" smtClean="0">
                <a:latin typeface="+mn-ea"/>
              </a:rPr>
              <a:t>Product, DRM </a:t>
            </a:r>
            <a:r>
              <a:rPr lang="ko-KR" altLang="en-US" sz="1200" kern="0" dirty="0" smtClean="0">
                <a:latin typeface="+mn-ea"/>
              </a:rPr>
              <a:t>솔루션</a:t>
            </a:r>
            <a:r>
              <a:rPr lang="en-US" altLang="ko-KR" sz="1200" kern="0" dirty="0" smtClean="0">
                <a:latin typeface="+mn-ea"/>
              </a:rPr>
              <a:t>(FASOO.com)</a:t>
            </a:r>
            <a:r>
              <a:rPr lang="ko-KR" altLang="en-US" sz="1200" kern="0" dirty="0" smtClean="0">
                <a:latin typeface="+mn-ea"/>
              </a:rPr>
              <a:t>에 대한 공급 </a:t>
            </a:r>
            <a:r>
              <a:rPr lang="ko-KR" altLang="en-US" sz="1200" kern="0" dirty="0">
                <a:latin typeface="+mn-ea"/>
              </a:rPr>
              <a:t>및 다양한 기술지원이 가능하며</a:t>
            </a:r>
            <a:r>
              <a:rPr lang="en-US" altLang="ko-KR" sz="1200" kern="0" dirty="0">
                <a:latin typeface="+mn-ea"/>
              </a:rPr>
              <a:t>, </a:t>
            </a:r>
            <a:r>
              <a:rPr lang="ko-KR" altLang="en-US" sz="1200" kern="0" dirty="0">
                <a:latin typeface="+mn-ea"/>
              </a:rPr>
              <a:t>특히 </a:t>
            </a:r>
            <a:r>
              <a:rPr lang="en-US" altLang="ko-KR" sz="1200" kern="0" dirty="0" smtClean="0">
                <a:latin typeface="+mn-ea"/>
              </a:rPr>
              <a:t>STEC, Fusion I/O, HUAWAI, </a:t>
            </a:r>
            <a:r>
              <a:rPr lang="en-US" altLang="ko-KR" sz="1200" kern="0" dirty="0" err="1" smtClean="0">
                <a:latin typeface="+mn-ea"/>
              </a:rPr>
              <a:t>HyperCache</a:t>
            </a:r>
            <a:r>
              <a:rPr lang="en-US" altLang="ko-KR" sz="1200" kern="0" dirty="0" smtClean="0">
                <a:latin typeface="+mn-ea"/>
              </a:rPr>
              <a:t>, VIRIDENT </a:t>
            </a:r>
            <a:r>
              <a:rPr lang="ko-KR" altLang="en-US" sz="1200" kern="0" dirty="0">
                <a:latin typeface="+mn-ea"/>
              </a:rPr>
              <a:t>등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+mn-ea"/>
              </a:rPr>
              <a:t>Database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+mn-ea"/>
              </a:rPr>
              <a:t>의 성능을 최대한으로   끌어 올릴 수 있는 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방안</a:t>
            </a:r>
            <a:r>
              <a:rPr lang="ko-KR" altLang="en-US" sz="1200" kern="0" dirty="0">
                <a:latin typeface="+mn-ea"/>
              </a:rPr>
              <a:t>을 </a:t>
            </a:r>
            <a:r>
              <a:rPr lang="ko-KR" altLang="en-US" sz="1200" kern="0" dirty="0" smtClean="0">
                <a:latin typeface="+mn-ea"/>
              </a:rPr>
              <a:t>제시합니다</a:t>
            </a:r>
            <a:r>
              <a:rPr lang="en-US" altLang="ko-KR" sz="1200" kern="0" dirty="0">
                <a:latin typeface="+mn-ea"/>
              </a:rPr>
              <a:t>.</a:t>
            </a:r>
          </a:p>
        </p:txBody>
      </p:sp>
      <p:sp>
        <p:nvSpPr>
          <p:cNvPr id="22" name="Arc 65"/>
          <p:cNvSpPr>
            <a:spLocks/>
          </p:cNvSpPr>
          <p:nvPr/>
        </p:nvSpPr>
        <p:spPr bwMode="auto">
          <a:xfrm rot="5400000">
            <a:off x="-273180" y="2695284"/>
            <a:ext cx="3571875" cy="2539739"/>
          </a:xfrm>
          <a:custGeom>
            <a:avLst/>
            <a:gdLst>
              <a:gd name="T0" fmla="*/ 0 w 43200"/>
              <a:gd name="T1" fmla="*/ 2147483646 h 21600"/>
              <a:gd name="T2" fmla="*/ 2147483646 w 43200"/>
              <a:gd name="T3" fmla="*/ 2147483646 h 21600"/>
              <a:gd name="T4" fmla="*/ 2147483646 w 43200"/>
              <a:gd name="T5" fmla="*/ 2147483646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560"/>
                </a:moveTo>
                <a:cubicBezTo>
                  <a:pt x="22" y="9646"/>
                  <a:pt x="9686" y="-1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lnTo>
                  <a:pt x="0" y="2156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>
            <a:noFill/>
          </a:ln>
        </p:spPr>
        <p:txBody>
          <a:bodyPr rot="10800000" vert="eaVert" wrap="none" anchor="ctr"/>
          <a:lstStyle/>
          <a:p>
            <a:endParaRPr lang="ko-KR" altLang="en-US"/>
          </a:p>
        </p:txBody>
      </p:sp>
      <p:sp>
        <p:nvSpPr>
          <p:cNvPr id="23" name="AutoShape 69"/>
          <p:cNvSpPr>
            <a:spLocks noChangeArrowheads="1"/>
          </p:cNvSpPr>
          <p:nvPr/>
        </p:nvSpPr>
        <p:spPr bwMode="auto">
          <a:xfrm>
            <a:off x="3491894" y="2061741"/>
            <a:ext cx="5230800" cy="1903412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24" name="AutoShape 70"/>
          <p:cNvSpPr>
            <a:spLocks noChangeArrowheads="1"/>
          </p:cNvSpPr>
          <p:nvPr/>
        </p:nvSpPr>
        <p:spPr bwMode="auto">
          <a:xfrm>
            <a:off x="3551692" y="2087141"/>
            <a:ext cx="5094000" cy="1836737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/>
              <a:t> </a:t>
            </a:r>
            <a:r>
              <a:rPr lang="ko-KR" altLang="en-US" sz="1100" dirty="0" smtClean="0"/>
              <a:t>고객의 </a:t>
            </a:r>
            <a:r>
              <a:rPr lang="en-US" altLang="ko-KR" sz="1100" dirty="0" smtClean="0"/>
              <a:t>Needs</a:t>
            </a:r>
            <a:r>
              <a:rPr lang="ko-KR" altLang="en-US" sz="1100" smtClean="0"/>
              <a:t>에 맞출 수 있는 </a:t>
            </a:r>
            <a:r>
              <a:rPr lang="en-US" altLang="ko-KR" sz="1100" dirty="0" smtClean="0"/>
              <a:t>Server </a:t>
            </a:r>
            <a:r>
              <a:rPr lang="ko-KR" altLang="en-US" sz="1100" smtClean="0"/>
              <a:t>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dirty="0" smtClean="0"/>
              <a:t>Intel, </a:t>
            </a:r>
            <a:r>
              <a:rPr lang="en-US" altLang="ko-KR" sz="1100" dirty="0" err="1" smtClean="0"/>
              <a:t>SuperMicro</a:t>
            </a:r>
            <a:r>
              <a:rPr lang="en-US" altLang="ko-KR" sz="1100" dirty="0" smtClean="0"/>
              <a:t>, IBM, HP, Dell </a:t>
            </a:r>
            <a:r>
              <a:rPr lang="ko-KR" altLang="en-US" sz="1100" smtClean="0"/>
              <a:t>등 다수 브랜드 </a:t>
            </a:r>
            <a:r>
              <a:rPr lang="en-US" altLang="ko-KR" sz="1100" dirty="0" smtClean="0"/>
              <a:t>Server </a:t>
            </a:r>
            <a:r>
              <a:rPr lang="ko-KR" altLang="en-US" sz="1100" smtClean="0"/>
              <a:t>공급 및 기술지원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</a:t>
            </a:r>
            <a:r>
              <a:rPr lang="ko-KR" altLang="en-US" sz="1100" smtClean="0"/>
              <a:t>미디어박스 공급 및 기술지원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ko-KR" altLang="en-US" sz="1100" smtClean="0"/>
              <a:t>최대 </a:t>
            </a:r>
            <a:r>
              <a:rPr lang="en-US" altLang="ko-KR" sz="1100" dirty="0" smtClean="0"/>
              <a:t>8</a:t>
            </a:r>
            <a:r>
              <a:rPr lang="ko-KR" altLang="en-US" sz="1100" smtClean="0"/>
              <a:t>개 채널의 방송을 동시 저장이 가능하며</a:t>
            </a:r>
            <a:r>
              <a:rPr lang="en-US" altLang="ko-KR" sz="1100" dirty="0" smtClean="0"/>
              <a:t>,</a:t>
            </a:r>
            <a:r>
              <a:rPr lang="ko-KR" altLang="en-US" sz="1100" smtClean="0"/>
              <a:t> 키워드 검색이 가능한 제품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 smtClean="0"/>
              <a:t> DB </a:t>
            </a:r>
            <a:r>
              <a:rPr lang="en-US" altLang="ko-KR" sz="1100" dirty="0" err="1" smtClean="0"/>
              <a:t>Accelertion</a:t>
            </a:r>
            <a:r>
              <a:rPr lang="en-US" altLang="ko-KR" sz="1100" dirty="0" smtClean="0"/>
              <a:t> Products </a:t>
            </a:r>
            <a:r>
              <a:rPr lang="ko-KR" altLang="en-US" sz="1100" smtClean="0"/>
              <a:t>제공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kern="0" dirty="0">
                <a:latin typeface="+mn-ea"/>
              </a:rPr>
              <a:t>STEC, Fusion I/O, HUAWAI, </a:t>
            </a:r>
            <a:r>
              <a:rPr lang="en-US" altLang="ko-KR" sz="1100" kern="0" dirty="0" err="1">
                <a:latin typeface="+mn-ea"/>
              </a:rPr>
              <a:t>HyperCache</a:t>
            </a:r>
            <a:r>
              <a:rPr lang="en-US" altLang="ko-KR" sz="1100" kern="0" dirty="0">
                <a:latin typeface="+mn-ea"/>
              </a:rPr>
              <a:t>, VIRIDENT</a:t>
            </a:r>
            <a:r>
              <a:rPr lang="en-US" altLang="ko-KR" sz="1100" dirty="0" smtClean="0"/>
              <a:t> </a:t>
            </a:r>
            <a:r>
              <a:rPr lang="ko-KR" altLang="en-US" sz="1100" smtClean="0"/>
              <a:t>등 </a:t>
            </a:r>
            <a:endParaRPr lang="en-US" altLang="ko-KR" sz="1100" dirty="0" smtClean="0"/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100" dirty="0"/>
              <a:t> </a:t>
            </a:r>
            <a:r>
              <a:rPr lang="en-US" altLang="ko-KR" sz="1100" dirty="0" smtClean="0"/>
              <a:t>    </a:t>
            </a:r>
            <a:r>
              <a:rPr lang="ko-KR" altLang="en-US" sz="1100" smtClean="0"/>
              <a:t>다수의 고성능 제품 공급 및 기술지원</a:t>
            </a:r>
            <a:endParaRPr lang="en-US" altLang="ko-KR" sz="1100" dirty="0"/>
          </a:p>
        </p:txBody>
      </p:sp>
      <p:pic>
        <p:nvPicPr>
          <p:cNvPr id="25" name="Picture 88" descr="aqua_1_but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47" y="2177628"/>
            <a:ext cx="191021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AutoShape 124"/>
          <p:cNvSpPr>
            <a:spLocks noChangeArrowheads="1"/>
          </p:cNvSpPr>
          <p:nvPr/>
        </p:nvSpPr>
        <p:spPr bwMode="auto">
          <a:xfrm>
            <a:off x="3481388" y="1815678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44" name="AutoShape 125"/>
          <p:cNvSpPr>
            <a:spLocks noChangeArrowheads="1"/>
          </p:cNvSpPr>
          <p:nvPr/>
        </p:nvSpPr>
        <p:spPr bwMode="auto">
          <a:xfrm>
            <a:off x="3535566" y="1832476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45" name="Text Box 126"/>
          <p:cNvSpPr txBox="1">
            <a:spLocks noChangeArrowheads="1"/>
          </p:cNvSpPr>
          <p:nvPr/>
        </p:nvSpPr>
        <p:spPr bwMode="auto">
          <a:xfrm>
            <a:off x="3613150" y="1772816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latinLnBrk="1">
              <a:defRPr/>
            </a:pPr>
            <a:r>
              <a:rPr kumimoji="0" lang="en-US" altLang="ko-KR" sz="1400" dirty="0" smtClean="0">
                <a:latin typeface="+mn-ea"/>
              </a:rPr>
              <a:t>H/W</a:t>
            </a:r>
            <a:endParaRPr kumimoji="0" lang="ko-KR" altLang="en-US" sz="1400" dirty="0">
              <a:latin typeface="+mn-ea"/>
            </a:endParaRPr>
          </a:p>
        </p:txBody>
      </p:sp>
      <p:sp>
        <p:nvSpPr>
          <p:cNvPr id="46" name="AutoShape 69"/>
          <p:cNvSpPr>
            <a:spLocks noChangeArrowheads="1"/>
          </p:cNvSpPr>
          <p:nvPr/>
        </p:nvSpPr>
        <p:spPr bwMode="auto">
          <a:xfrm>
            <a:off x="3481928" y="4044528"/>
            <a:ext cx="5230800" cy="1906588"/>
          </a:xfrm>
          <a:prstGeom prst="roundRect">
            <a:avLst>
              <a:gd name="adj" fmla="val 4921"/>
            </a:avLst>
          </a:prstGeom>
          <a:gradFill rotWithShape="0">
            <a:gsLst>
              <a:gs pos="0">
                <a:schemeClr val="bg1"/>
              </a:gs>
              <a:gs pos="100000">
                <a:srgbClr val="7FA452"/>
              </a:gs>
            </a:gsLst>
            <a:lin ang="0" scaled="1"/>
          </a:gra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ko-KR" altLang="ko-KR" sz="1100">
              <a:latin typeface="가는각진제목체"/>
              <a:ea typeface="가는각진제목체"/>
              <a:cs typeface="가는각진제목체"/>
            </a:endParaRPr>
          </a:p>
        </p:txBody>
      </p:sp>
      <p:sp>
        <p:nvSpPr>
          <p:cNvPr id="47" name="AutoShape 70"/>
          <p:cNvSpPr>
            <a:spLocks noChangeArrowheads="1"/>
          </p:cNvSpPr>
          <p:nvPr/>
        </p:nvSpPr>
        <p:spPr bwMode="auto">
          <a:xfrm>
            <a:off x="3541726" y="4073103"/>
            <a:ext cx="5094000" cy="1835150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 w="9525">
            <a:solidFill>
              <a:srgbClr val="EAF2DA"/>
            </a:solidFill>
            <a:round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ko-KR" altLang="en-US" sz="1100" dirty="0" smtClean="0"/>
              <a:t> 각종 문서관련 </a:t>
            </a:r>
            <a:r>
              <a:rPr lang="en-US" altLang="ko-KR" sz="1100" dirty="0" smtClean="0"/>
              <a:t>DRM </a:t>
            </a:r>
            <a:r>
              <a:rPr lang="ko-KR" altLang="en-US" sz="1100" smtClean="0"/>
              <a:t>솔루션 공급 및 기술지원 </a:t>
            </a:r>
            <a:r>
              <a:rPr lang="en-US" altLang="ko-KR" sz="1100" dirty="0" smtClean="0"/>
              <a:t>(FASOO.com)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ko-KR" altLang="en-US" sz="1100" smtClean="0"/>
              <a:t>문서보호 </a:t>
            </a:r>
            <a:r>
              <a:rPr lang="en-US" altLang="ko-KR" sz="1100" dirty="0" smtClean="0"/>
              <a:t>: FSN, FSD, FSP, FSE </a:t>
            </a:r>
            <a:r>
              <a:rPr lang="ko-KR" altLang="en-US" sz="1100" smtClean="0"/>
              <a:t>등 다수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ko-KR" altLang="en-US" sz="1100" smtClean="0"/>
              <a:t>모니터 및 웹문서 보호 </a:t>
            </a:r>
            <a:r>
              <a:rPr lang="en-US" altLang="ko-KR" sz="1100" dirty="0" smtClean="0"/>
              <a:t>: </a:t>
            </a:r>
            <a:r>
              <a:rPr lang="en-US" altLang="ko-KR" sz="1100" dirty="0"/>
              <a:t>FSS, FSW, </a:t>
            </a:r>
            <a:r>
              <a:rPr lang="en-US" altLang="ko-KR" sz="1100" dirty="0" err="1" smtClean="0"/>
              <a:t>Fasoo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usage tracer  </a:t>
            </a:r>
            <a:r>
              <a:rPr lang="ko-KR" altLang="en-US" sz="1100"/>
              <a:t>등 다수</a:t>
            </a:r>
            <a:endParaRPr lang="en-US" altLang="ko-KR" sz="1100" dirty="0" smtClean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 smtClean="0"/>
              <a:t> </a:t>
            </a:r>
            <a:r>
              <a:rPr lang="ko-KR" altLang="en-US" sz="1100" smtClean="0"/>
              <a:t>개발보안 솔루션 공급 및 기술지원 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</a:t>
            </a:r>
            <a:r>
              <a:rPr lang="en-US" altLang="ko-KR" sz="1100" dirty="0" smtClean="0"/>
              <a:t>- SPARROW SCE</a:t>
            </a:r>
            <a:endParaRPr lang="en-US" altLang="ko-KR" sz="11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ko-KR" sz="1100" dirty="0"/>
              <a:t> </a:t>
            </a:r>
            <a:r>
              <a:rPr lang="ko-KR" altLang="en-US" sz="1100" smtClean="0"/>
              <a:t>개인정보보호 솔루션 공급 및 기술지원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en-US" altLang="ko-KR" sz="1100" dirty="0"/>
              <a:t>   - </a:t>
            </a:r>
            <a:r>
              <a:rPr lang="en-US" altLang="ko-KR" sz="1100" dirty="0" smtClean="0"/>
              <a:t>PII Manager</a:t>
            </a:r>
            <a:endParaRPr lang="en-US" altLang="ko-KR" sz="1100" dirty="0"/>
          </a:p>
        </p:txBody>
      </p:sp>
      <p:pic>
        <p:nvPicPr>
          <p:cNvPr id="48" name="Picture 88" descr="aqua_1_b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80" y="5687591"/>
            <a:ext cx="191021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AutoShape 124"/>
          <p:cNvSpPr>
            <a:spLocks noChangeArrowheads="1"/>
          </p:cNvSpPr>
          <p:nvPr/>
        </p:nvSpPr>
        <p:spPr bwMode="auto">
          <a:xfrm>
            <a:off x="3481388" y="5992391"/>
            <a:ext cx="2454275" cy="209550"/>
          </a:xfrm>
          <a:prstGeom prst="roundRect">
            <a:avLst>
              <a:gd name="adj" fmla="val 43171"/>
            </a:avLst>
          </a:prstGeom>
          <a:gradFill rotWithShape="0">
            <a:gsLst>
              <a:gs pos="0">
                <a:srgbClr val="7FA452"/>
              </a:gs>
              <a:gs pos="100000">
                <a:srgbClr val="EAF2DA"/>
              </a:gs>
            </a:gsLst>
            <a:lin ang="5400000" scaled="1"/>
          </a:gradFill>
          <a:ln w="9525">
            <a:solidFill>
              <a:srgbClr val="EAF2DA"/>
            </a:solidFill>
            <a:round/>
            <a:headEnd/>
            <a:tailEnd/>
          </a:ln>
          <a:effectLst>
            <a:outerShdw dist="12700" dir="5400000" algn="ctr" rotWithShape="0">
              <a:srgbClr val="006699"/>
            </a:outerShdw>
          </a:effectLst>
        </p:spPr>
        <p:txBody>
          <a:bodyPr wrap="none" anchor="ctr"/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endParaRPr kumimoji="0" lang="ko-KR" altLang="ko-KR">
              <a:latin typeface="+mn-lt"/>
              <a:ea typeface="+mn-ea"/>
            </a:endParaRPr>
          </a:p>
        </p:txBody>
      </p:sp>
      <p:sp>
        <p:nvSpPr>
          <p:cNvPr id="50" name="AutoShape 125"/>
          <p:cNvSpPr>
            <a:spLocks noChangeArrowheads="1"/>
          </p:cNvSpPr>
          <p:nvPr/>
        </p:nvSpPr>
        <p:spPr bwMode="auto">
          <a:xfrm>
            <a:off x="3535566" y="6009188"/>
            <a:ext cx="2346089" cy="96746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7FA452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ko-KR" altLang="ko-KR" sz="1800"/>
          </a:p>
        </p:txBody>
      </p:sp>
      <p:sp>
        <p:nvSpPr>
          <p:cNvPr id="51" name="Text Box 126"/>
          <p:cNvSpPr txBox="1">
            <a:spLocks noChangeArrowheads="1"/>
          </p:cNvSpPr>
          <p:nvPr/>
        </p:nvSpPr>
        <p:spPr bwMode="auto">
          <a:xfrm>
            <a:off x="3613150" y="5949528"/>
            <a:ext cx="2193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>
              <a:defRPr/>
            </a:pPr>
            <a:r>
              <a:rPr kumimoji="0" lang="en-US" altLang="ko-KR" sz="1400" dirty="0" smtClean="0">
                <a:latin typeface="+mn-ea"/>
                <a:ea typeface="+mn-ea"/>
              </a:rPr>
              <a:t>DRM </a:t>
            </a:r>
            <a:r>
              <a:rPr kumimoji="0" lang="ko-KR" altLang="en-US" sz="1400" smtClean="0">
                <a:latin typeface="+mn-ea"/>
                <a:ea typeface="+mn-ea"/>
              </a:rPr>
              <a:t>솔루션</a:t>
            </a:r>
            <a:endParaRPr kumimoji="0" lang="ko-KR" altLang="en-US" sz="1400" dirty="0">
              <a:latin typeface="+mn-ea"/>
              <a:ea typeface="+mn-ea"/>
            </a:endParaRPr>
          </a:p>
        </p:txBody>
      </p:sp>
      <p:sp>
        <p:nvSpPr>
          <p:cNvPr id="52" name="Freeform 71"/>
          <p:cNvSpPr>
            <a:spLocks/>
          </p:cNvSpPr>
          <p:nvPr/>
        </p:nvSpPr>
        <p:spPr bwMode="auto">
          <a:xfrm flipV="1">
            <a:off x="993681" y="2255416"/>
            <a:ext cx="2526451" cy="695325"/>
          </a:xfrm>
          <a:custGeom>
            <a:avLst/>
            <a:gdLst>
              <a:gd name="T0" fmla="*/ 0 w 953"/>
              <a:gd name="T1" fmla="*/ 0 h 227"/>
              <a:gd name="T2" fmla="*/ 0 w 953"/>
              <a:gd name="T3" fmla="*/ 2147483646 h 227"/>
              <a:gd name="T4" fmla="*/ 2147483646 w 953"/>
              <a:gd name="T5" fmla="*/ 2147483646 h 227"/>
              <a:gd name="T6" fmla="*/ 0 60000 65536"/>
              <a:gd name="T7" fmla="*/ 0 60000 65536"/>
              <a:gd name="T8" fmla="*/ 0 60000 65536"/>
              <a:gd name="T9" fmla="*/ 0 w 953"/>
              <a:gd name="T10" fmla="*/ 0 h 227"/>
              <a:gd name="T11" fmla="*/ 953 w 953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3" h="227">
                <a:moveTo>
                  <a:pt x="0" y="0"/>
                </a:moveTo>
                <a:lnTo>
                  <a:pt x="0" y="227"/>
                </a:lnTo>
                <a:lnTo>
                  <a:pt x="953" y="227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ko-KR" altLang="en-US"/>
          </a:p>
        </p:txBody>
      </p:sp>
      <p:sp>
        <p:nvSpPr>
          <p:cNvPr id="53" name="Freeform 85"/>
          <p:cNvSpPr>
            <a:spLocks/>
          </p:cNvSpPr>
          <p:nvPr/>
        </p:nvSpPr>
        <p:spPr bwMode="auto">
          <a:xfrm>
            <a:off x="1023580" y="4535066"/>
            <a:ext cx="2468315" cy="1216025"/>
          </a:xfrm>
          <a:custGeom>
            <a:avLst/>
            <a:gdLst>
              <a:gd name="T0" fmla="*/ 2147483646 w 542"/>
              <a:gd name="T1" fmla="*/ 2147483646 h 182"/>
              <a:gd name="T2" fmla="*/ 0 w 542"/>
              <a:gd name="T3" fmla="*/ 2147483646 h 182"/>
              <a:gd name="T4" fmla="*/ 0 w 542"/>
              <a:gd name="T5" fmla="*/ 0 h 182"/>
              <a:gd name="T6" fmla="*/ 0 60000 65536"/>
              <a:gd name="T7" fmla="*/ 0 60000 65536"/>
              <a:gd name="T8" fmla="*/ 0 60000 65536"/>
              <a:gd name="T9" fmla="*/ 0 w 542"/>
              <a:gd name="T10" fmla="*/ 0 h 182"/>
              <a:gd name="T11" fmla="*/ 542 w 542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2" h="182">
                <a:moveTo>
                  <a:pt x="542" y="182"/>
                </a:moveTo>
                <a:lnTo>
                  <a:pt x="0" y="182"/>
                </a:lnTo>
                <a:lnTo>
                  <a:pt x="0" y="0"/>
                </a:lnTo>
              </a:path>
            </a:pathLst>
          </a:custGeom>
          <a:noFill/>
          <a:ln w="28575" cap="rnd">
            <a:solidFill>
              <a:srgbClr val="336699"/>
            </a:solidFill>
            <a:prstDash val="sysDot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4" name="Oval 81"/>
          <p:cNvSpPr>
            <a:spLocks noChangeArrowheads="1"/>
          </p:cNvSpPr>
          <p:nvPr/>
        </p:nvSpPr>
        <p:spPr bwMode="auto">
          <a:xfrm>
            <a:off x="382588" y="3412703"/>
            <a:ext cx="2260600" cy="762000"/>
          </a:xfrm>
          <a:prstGeom prst="ellipse">
            <a:avLst/>
          </a:prstGeom>
          <a:noFill/>
          <a:ln w="19050">
            <a:noFill/>
            <a:round/>
            <a:headEnd/>
            <a:tailEnd type="none" w="sm" len="lg"/>
          </a:ln>
        </p:spPr>
        <p:txBody>
          <a:bodyPr wrap="none" lIns="92075" tIns="46038" rIns="92075" bIns="46038" anchor="ctr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2000" kern="0" dirty="0" smtClean="0">
                <a:solidFill>
                  <a:sysClr val="windowText" lastClr="000000"/>
                </a:solidFill>
                <a:latin typeface="+mn-ea"/>
              </a:rPr>
              <a:t>Hardware</a:t>
            </a:r>
            <a:endParaRPr lang="en-US" altLang="ko-KR" sz="2000" kern="0" dirty="0">
              <a:solidFill>
                <a:sysClr val="windowText" lastClr="000000"/>
              </a:solidFill>
              <a:latin typeface="+mn-ea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altLang="ko-KR" sz="2000" kern="0" dirty="0" smtClean="0">
                <a:solidFill>
                  <a:sysClr val="windowText" lastClr="000000"/>
                </a:solidFill>
                <a:latin typeface="+mn-ea"/>
              </a:rPr>
              <a:t>&amp; DRM </a:t>
            </a:r>
            <a:r>
              <a:rPr lang="ko-KR" altLang="en-US" sz="2000" kern="0" smtClean="0">
                <a:solidFill>
                  <a:sysClr val="windowText" lastClr="000000"/>
                </a:solidFill>
                <a:latin typeface="+mn-ea"/>
              </a:rPr>
              <a:t>솔루션</a:t>
            </a:r>
            <a:endParaRPr lang="en-US" altLang="ko-KR" sz="2000" kern="0" dirty="0">
              <a:solidFill>
                <a:sysClr val="windowText" lastClr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98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주요 </a:t>
            </a:r>
            <a:r>
              <a:rPr lang="ko-KR" altLang="en-US" dirty="0" err="1" smtClean="0"/>
              <a:t>고객사</a:t>
            </a:r>
            <a:endParaRPr lang="ko-KR" altLang="en-US" sz="1600" dirty="0"/>
          </a:p>
        </p:txBody>
      </p:sp>
      <p:sp>
        <p:nvSpPr>
          <p:cNvPr id="55" name="TextBox 4"/>
          <p:cNvSpPr txBox="1">
            <a:spLocks noChangeArrowheads="1"/>
          </p:cNvSpPr>
          <p:nvPr/>
        </p:nvSpPr>
        <p:spPr bwMode="auto">
          <a:xfrm>
            <a:off x="449591" y="908720"/>
            <a:ext cx="8010841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fontAlgn="ctr">
              <a:lnSpc>
                <a:spcPct val="110000"/>
              </a:lnSpc>
              <a:buNone/>
              <a:defRPr/>
            </a:pPr>
            <a:r>
              <a:rPr lang="ko-KR" altLang="en-US" sz="1200" kern="0" dirty="0">
                <a:latin typeface="+mn-ea"/>
              </a:rPr>
              <a:t>민간 및 공공기관의 다양한 시스템에 </a:t>
            </a:r>
            <a:r>
              <a:rPr lang="en-US" altLang="ko-KR" sz="1200" b="1" kern="0" dirty="0">
                <a:solidFill>
                  <a:srgbClr val="FF0000"/>
                </a:solidFill>
                <a:latin typeface="+mn-ea"/>
              </a:rPr>
              <a:t>OSS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를 적용</a:t>
            </a:r>
            <a:r>
              <a:rPr lang="en-US" altLang="ko-KR" sz="1200" b="1" kern="0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성공적인 시스템 운영지원</a:t>
            </a:r>
            <a:r>
              <a:rPr lang="ko-KR" altLang="en-US" sz="1200" kern="0" dirty="0">
                <a:latin typeface="+mn-ea"/>
              </a:rPr>
              <a:t>을 하고 있으며</a:t>
            </a:r>
            <a:r>
              <a:rPr lang="en-US" altLang="ko-KR" sz="1200" kern="0" dirty="0">
                <a:latin typeface="+mn-ea"/>
              </a:rPr>
              <a:t>, </a:t>
            </a:r>
            <a:r>
              <a:rPr lang="ko-KR" altLang="en-US" sz="1200" kern="0" dirty="0">
                <a:latin typeface="+mn-ea"/>
              </a:rPr>
              <a:t>앞으로도 </a:t>
            </a:r>
            <a:r>
              <a:rPr lang="en-US" altLang="ko-KR" sz="1200" kern="0" dirty="0">
                <a:latin typeface="+mn-ea"/>
              </a:rPr>
              <a:t>OSS</a:t>
            </a:r>
            <a:r>
              <a:rPr lang="ko-KR" altLang="en-US" sz="1200" kern="0" dirty="0">
                <a:latin typeface="+mn-ea"/>
              </a:rPr>
              <a:t> 도입을 필요로 하는 다양한 기업에 </a:t>
            </a:r>
            <a:r>
              <a:rPr lang="ko-KR" altLang="en-US" sz="1200" b="1" kern="0" dirty="0">
                <a:solidFill>
                  <a:srgbClr val="FF0000"/>
                </a:solidFill>
                <a:latin typeface="+mn-ea"/>
              </a:rPr>
              <a:t>해당 노하우를 적극 활용하여 가치를 높이</a:t>
            </a:r>
            <a:r>
              <a:rPr lang="ko-KR" altLang="en-US" sz="1200" kern="0" dirty="0">
                <a:latin typeface="+mn-ea"/>
              </a:rPr>
              <a:t>겠습니다</a:t>
            </a:r>
            <a:r>
              <a:rPr lang="en-US" altLang="ko-KR" sz="1200" kern="0" dirty="0">
                <a:latin typeface="+mn-ea"/>
              </a:rPr>
              <a:t>.</a:t>
            </a:r>
          </a:p>
        </p:txBody>
      </p:sp>
      <p:sp>
        <p:nvSpPr>
          <p:cNvPr id="56" name="Text Box 157"/>
          <p:cNvSpPr txBox="1">
            <a:spLocks noChangeArrowheads="1"/>
          </p:cNvSpPr>
          <p:nvPr/>
        </p:nvSpPr>
        <p:spPr bwMode="auto">
          <a:xfrm>
            <a:off x="504230" y="6169025"/>
            <a:ext cx="5795962" cy="2215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33350" indent="-133350"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kumimoji="0" lang="ko-KR" altLang="en-US" sz="1200" dirty="0">
                <a:latin typeface="+mj-ea"/>
                <a:ea typeface="+mj-ea"/>
                <a:cs typeface="Arial" charset="0"/>
              </a:rPr>
              <a:t>그 외 약 </a:t>
            </a:r>
            <a:r>
              <a:rPr kumimoji="0" lang="en-US" altLang="ko-KR" sz="1200" dirty="0" smtClean="0">
                <a:latin typeface="+mj-ea"/>
                <a:ea typeface="+mj-ea"/>
                <a:cs typeface="Arial" charset="0"/>
              </a:rPr>
              <a:t>50</a:t>
            </a:r>
            <a:r>
              <a:rPr kumimoji="0" lang="ko-KR" altLang="en-US" sz="1200" dirty="0">
                <a:latin typeface="+mj-ea"/>
                <a:ea typeface="+mj-ea"/>
                <a:cs typeface="Arial" charset="0"/>
              </a:rPr>
              <a:t>여 구축 사례 보유</a:t>
            </a:r>
          </a:p>
        </p:txBody>
      </p:sp>
      <p:sp>
        <p:nvSpPr>
          <p:cNvPr id="57" name="모서리가 둥근 직사각형 56"/>
          <p:cNvSpPr/>
          <p:nvPr/>
        </p:nvSpPr>
        <p:spPr bwMode="auto">
          <a:xfrm>
            <a:off x="532606" y="1628800"/>
            <a:ext cx="1735138" cy="250825"/>
          </a:xfrm>
          <a:prstGeom prst="roundRect">
            <a:avLst/>
          </a:prstGeom>
          <a:solidFill>
            <a:srgbClr val="7FA452"/>
          </a:solidFill>
          <a:ln>
            <a:solidFill>
              <a:srgbClr val="7FA452"/>
            </a:solidFill>
          </a:ln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EAF2DA"/>
            </a:extrusionClr>
            <a:contourClr>
              <a:srgbClr val="7FA45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ko-KR" altLang="en-US" sz="1200" b="1" dirty="0" smtClean="0">
                <a:latin typeface="+mj-lt"/>
              </a:rPr>
              <a:t>주요 </a:t>
            </a:r>
            <a:r>
              <a:rPr lang="ko-KR" altLang="en-US" sz="1200" b="1" dirty="0" err="1" smtClean="0">
                <a:latin typeface="+mj-lt"/>
              </a:rPr>
              <a:t>고객사</a:t>
            </a:r>
            <a:endParaRPr lang="ko-KR" altLang="en-US" sz="1200" b="1" dirty="0">
              <a:latin typeface="+mj-lt"/>
            </a:endParaRPr>
          </a:p>
        </p:txBody>
      </p:sp>
      <p:sp>
        <p:nvSpPr>
          <p:cNvPr id="58" name="Rectangle 123"/>
          <p:cNvSpPr>
            <a:spLocks noChangeArrowheads="1"/>
          </p:cNvSpPr>
          <p:nvPr/>
        </p:nvSpPr>
        <p:spPr bwMode="auto">
          <a:xfrm>
            <a:off x="522618" y="2218442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9" name="Rectangle 123"/>
          <p:cNvSpPr>
            <a:spLocks noChangeArrowheads="1"/>
          </p:cNvSpPr>
          <p:nvPr/>
        </p:nvSpPr>
        <p:spPr bwMode="auto">
          <a:xfrm>
            <a:off x="522618" y="2906916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0" name="Rectangle 123"/>
          <p:cNvSpPr>
            <a:spLocks noChangeArrowheads="1"/>
          </p:cNvSpPr>
          <p:nvPr/>
        </p:nvSpPr>
        <p:spPr bwMode="auto">
          <a:xfrm>
            <a:off x="522618" y="3540927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" name="Rectangle 123"/>
          <p:cNvSpPr>
            <a:spLocks noChangeArrowheads="1"/>
          </p:cNvSpPr>
          <p:nvPr/>
        </p:nvSpPr>
        <p:spPr bwMode="auto">
          <a:xfrm>
            <a:off x="522618" y="420705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2" name="Rectangle 123"/>
          <p:cNvSpPr>
            <a:spLocks noChangeArrowheads="1"/>
          </p:cNvSpPr>
          <p:nvPr/>
        </p:nvSpPr>
        <p:spPr bwMode="auto">
          <a:xfrm>
            <a:off x="522618" y="4887153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3" name="Rectangle 123"/>
          <p:cNvSpPr>
            <a:spLocks noChangeArrowheads="1"/>
          </p:cNvSpPr>
          <p:nvPr/>
        </p:nvSpPr>
        <p:spPr bwMode="auto">
          <a:xfrm>
            <a:off x="522618" y="551976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4" name="Picture 4" descr="C:\Users\seyong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57" b="29037"/>
          <a:stretch>
            <a:fillRect/>
          </a:stretch>
        </p:blipFill>
        <p:spPr bwMode="auto">
          <a:xfrm>
            <a:off x="811144" y="3593994"/>
            <a:ext cx="1058486" cy="2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그림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06" y="4970943"/>
            <a:ext cx="1142361" cy="191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그림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69" y="4243367"/>
            <a:ext cx="855512" cy="28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그림 1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27" y="5567249"/>
            <a:ext cx="1249719" cy="26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123"/>
          <p:cNvSpPr>
            <a:spLocks noChangeArrowheads="1"/>
          </p:cNvSpPr>
          <p:nvPr/>
        </p:nvSpPr>
        <p:spPr bwMode="auto">
          <a:xfrm>
            <a:off x="2682858" y="2218442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9" name="Rectangle 123"/>
          <p:cNvSpPr>
            <a:spLocks noChangeArrowheads="1"/>
          </p:cNvSpPr>
          <p:nvPr/>
        </p:nvSpPr>
        <p:spPr bwMode="auto">
          <a:xfrm>
            <a:off x="2684536" y="2906916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0" name="Rectangle 123"/>
          <p:cNvSpPr>
            <a:spLocks noChangeArrowheads="1"/>
          </p:cNvSpPr>
          <p:nvPr/>
        </p:nvSpPr>
        <p:spPr bwMode="auto">
          <a:xfrm>
            <a:off x="2684536" y="3540927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1" name="Rectangle 123"/>
          <p:cNvSpPr>
            <a:spLocks noChangeArrowheads="1"/>
          </p:cNvSpPr>
          <p:nvPr/>
        </p:nvSpPr>
        <p:spPr bwMode="auto">
          <a:xfrm>
            <a:off x="2684536" y="420705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2" name="Rectangle 123"/>
          <p:cNvSpPr>
            <a:spLocks noChangeArrowheads="1"/>
          </p:cNvSpPr>
          <p:nvPr/>
        </p:nvSpPr>
        <p:spPr bwMode="auto">
          <a:xfrm>
            <a:off x="2687891" y="4887153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3" name="Rectangle 123"/>
          <p:cNvSpPr>
            <a:spLocks noChangeArrowheads="1"/>
          </p:cNvSpPr>
          <p:nvPr/>
        </p:nvSpPr>
        <p:spPr bwMode="auto">
          <a:xfrm>
            <a:off x="2687891" y="551976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4" name="그림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452" y="2265923"/>
            <a:ext cx="830351" cy="2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5" descr="C:\Users\seyong\Desktop\untitl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0" y="3593994"/>
            <a:ext cx="885707" cy="2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6" descr="C:\Users\seyong\Desktop\untitle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3"/>
          <a:stretch>
            <a:fillRect/>
          </a:stretch>
        </p:blipFill>
        <p:spPr bwMode="auto">
          <a:xfrm>
            <a:off x="3132421" y="4934634"/>
            <a:ext cx="741444" cy="2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그림 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185" y="4267107"/>
            <a:ext cx="1331915" cy="237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0" descr="로고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1" b="12163"/>
          <a:stretch>
            <a:fillRect/>
          </a:stretch>
        </p:blipFill>
        <p:spPr bwMode="gray">
          <a:xfrm>
            <a:off x="2924414" y="5584007"/>
            <a:ext cx="1164167" cy="227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Rectangle 123"/>
          <p:cNvSpPr>
            <a:spLocks noChangeArrowheads="1"/>
          </p:cNvSpPr>
          <p:nvPr/>
        </p:nvSpPr>
        <p:spPr bwMode="auto">
          <a:xfrm>
            <a:off x="4785026" y="2218442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0" name="Rectangle 123"/>
          <p:cNvSpPr>
            <a:spLocks noChangeArrowheads="1"/>
          </p:cNvSpPr>
          <p:nvPr/>
        </p:nvSpPr>
        <p:spPr bwMode="auto">
          <a:xfrm>
            <a:off x="4788381" y="2906916"/>
            <a:ext cx="1637215" cy="357504"/>
          </a:xfrm>
          <a:prstGeom prst="rect">
            <a:avLst/>
          </a:prstGeom>
          <a:solidFill>
            <a:srgbClr val="FFF313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1" name="Rectangle 123"/>
          <p:cNvSpPr>
            <a:spLocks noChangeArrowheads="1"/>
          </p:cNvSpPr>
          <p:nvPr/>
        </p:nvSpPr>
        <p:spPr bwMode="auto">
          <a:xfrm>
            <a:off x="4788381" y="3540927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" name="Rectangle 123"/>
          <p:cNvSpPr>
            <a:spLocks noChangeArrowheads="1"/>
          </p:cNvSpPr>
          <p:nvPr/>
        </p:nvSpPr>
        <p:spPr bwMode="auto">
          <a:xfrm>
            <a:off x="4788381" y="420705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3" name="Rectangle 123"/>
          <p:cNvSpPr>
            <a:spLocks noChangeArrowheads="1"/>
          </p:cNvSpPr>
          <p:nvPr/>
        </p:nvSpPr>
        <p:spPr bwMode="auto">
          <a:xfrm>
            <a:off x="4790059" y="4887153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4" name="Rectangle 123"/>
          <p:cNvSpPr>
            <a:spLocks noChangeArrowheads="1"/>
          </p:cNvSpPr>
          <p:nvPr/>
        </p:nvSpPr>
        <p:spPr bwMode="auto">
          <a:xfrm>
            <a:off x="4790059" y="551976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85" name="그림 1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25330" r="12376" b="25204"/>
          <a:stretch>
            <a:fillRect/>
          </a:stretch>
        </p:blipFill>
        <p:spPr bwMode="auto">
          <a:xfrm>
            <a:off x="5050068" y="3587012"/>
            <a:ext cx="1112166" cy="2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7" descr="C:\Users\seyong\Desktop\untitled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10" y="4934634"/>
            <a:ext cx="1088681" cy="2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" descr="C:\Users\seyong\Desktop\untitled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817" y="4253142"/>
            <a:ext cx="674345" cy="2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12" descr="C:\Users\seyong\Desktop\untitled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68" y="5567249"/>
            <a:ext cx="1117198" cy="26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Rectangle 123"/>
          <p:cNvSpPr>
            <a:spLocks noChangeArrowheads="1"/>
          </p:cNvSpPr>
          <p:nvPr/>
        </p:nvSpPr>
        <p:spPr bwMode="auto">
          <a:xfrm>
            <a:off x="6945266" y="2207588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0" name="Rectangle 123"/>
          <p:cNvSpPr>
            <a:spLocks noChangeArrowheads="1"/>
          </p:cNvSpPr>
          <p:nvPr/>
        </p:nvSpPr>
        <p:spPr bwMode="auto">
          <a:xfrm>
            <a:off x="6946944" y="2896062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1" name="Rectangle 123"/>
          <p:cNvSpPr>
            <a:spLocks noChangeArrowheads="1"/>
          </p:cNvSpPr>
          <p:nvPr/>
        </p:nvSpPr>
        <p:spPr bwMode="auto">
          <a:xfrm>
            <a:off x="6946944" y="3530073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2" name="Rectangle 123"/>
          <p:cNvSpPr>
            <a:spLocks noChangeArrowheads="1"/>
          </p:cNvSpPr>
          <p:nvPr/>
        </p:nvSpPr>
        <p:spPr bwMode="auto">
          <a:xfrm>
            <a:off x="6946944" y="4196204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3" name="Rectangle 123"/>
          <p:cNvSpPr>
            <a:spLocks noChangeArrowheads="1"/>
          </p:cNvSpPr>
          <p:nvPr/>
        </p:nvSpPr>
        <p:spPr bwMode="auto">
          <a:xfrm>
            <a:off x="6950299" y="4876299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4" name="Rectangle 123"/>
          <p:cNvSpPr>
            <a:spLocks noChangeArrowheads="1"/>
          </p:cNvSpPr>
          <p:nvPr/>
        </p:nvSpPr>
        <p:spPr bwMode="auto">
          <a:xfrm>
            <a:off x="6950299" y="5508914"/>
            <a:ext cx="1637215" cy="357504"/>
          </a:xfrm>
          <a:prstGeom prst="rect">
            <a:avLst/>
          </a:prstGeom>
          <a:solidFill>
            <a:schemeClr val="bg1"/>
          </a:solidFill>
          <a:ln w="9525">
            <a:solidFill>
              <a:srgbClr val="A6C5E4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ko-KR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95" name="Picture 3" descr="C:\Users\seyong\Desktop\untitled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4" b="13820"/>
          <a:stretch>
            <a:fillRect/>
          </a:stretch>
        </p:blipFill>
        <p:spPr bwMode="auto">
          <a:xfrm>
            <a:off x="6980493" y="2943543"/>
            <a:ext cx="1570116" cy="26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그림 4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2" b="9641"/>
          <a:stretch>
            <a:fillRect/>
          </a:stretch>
        </p:blipFill>
        <p:spPr bwMode="auto">
          <a:xfrm>
            <a:off x="7470316" y="3566382"/>
            <a:ext cx="590471" cy="28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그림 4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3" t="10223" r="8775" b="21710"/>
          <a:stretch>
            <a:fillRect/>
          </a:stretch>
        </p:blipFill>
        <p:spPr bwMode="auto">
          <a:xfrm>
            <a:off x="7441798" y="4215755"/>
            <a:ext cx="647505" cy="31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그림 9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3" y="5556395"/>
            <a:ext cx="1229590" cy="26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그림 9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67" y="2230031"/>
            <a:ext cx="1306059" cy="339296"/>
          </a:xfrm>
          <a:prstGeom prst="rect">
            <a:avLst/>
          </a:prstGeom>
        </p:spPr>
      </p:pic>
      <p:pic>
        <p:nvPicPr>
          <p:cNvPr id="100" name="그림 9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090" y="4941168"/>
            <a:ext cx="780372" cy="246897"/>
          </a:xfrm>
          <a:prstGeom prst="rect">
            <a:avLst/>
          </a:prstGeom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10" y="2923389"/>
            <a:ext cx="1464085" cy="330054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79" y="2243973"/>
            <a:ext cx="671776" cy="315407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039" y="2222158"/>
            <a:ext cx="756118" cy="324514"/>
          </a:xfrm>
          <a:prstGeom prst="rect">
            <a:avLst/>
          </a:prstGeom>
        </p:spPr>
      </p:pic>
      <p:pic>
        <p:nvPicPr>
          <p:cNvPr id="104" name="그림 10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503" y="2949501"/>
            <a:ext cx="783382" cy="311027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66" y="2931778"/>
            <a:ext cx="630536" cy="31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1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4067944" y="2276872"/>
            <a:ext cx="3238128" cy="936104"/>
          </a:xfrm>
        </p:spPr>
        <p:txBody>
          <a:bodyPr/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Ⅱ. </a:t>
            </a:r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en-US" dirty="0"/>
          </a:p>
        </p:txBody>
      </p:sp>
      <p:sp>
        <p:nvSpPr>
          <p:cNvPr id="21506" name="텍스트 개체 틀 4"/>
          <p:cNvSpPr>
            <a:spLocks noGrp="1"/>
          </p:cNvSpPr>
          <p:nvPr>
            <p:ph type="subTitle" idx="1"/>
          </p:nvPr>
        </p:nvSpPr>
        <p:spPr>
          <a:xfrm>
            <a:off x="5076056" y="3212976"/>
            <a:ext cx="3310136" cy="2448272"/>
          </a:xfrm>
        </p:spPr>
        <p:txBody>
          <a:bodyPr anchor="t"/>
          <a:lstStyle/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Storage Engines</a:t>
            </a:r>
            <a:endParaRPr lang="en-US" altLang="ko-KR" sz="1800" dirty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MySQL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vs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타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DBMS </a:t>
            </a:r>
            <a:r>
              <a:rPr lang="ko-KR" altLang="en-US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비교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Migration</a:t>
            </a:r>
          </a:p>
        </p:txBody>
      </p:sp>
    </p:spTree>
    <p:extLst>
      <p:ext uri="{BB962C8B-B14F-4D97-AF65-F5344CB8AC3E}">
        <p14:creationId xmlns:p14="http://schemas.microsoft.com/office/powerpoint/2010/main" val="4560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TextBox 9"/>
          <p:cNvSpPr txBox="1">
            <a:spLocks noChangeArrowheads="1"/>
          </p:cNvSpPr>
          <p:nvPr/>
        </p:nvSpPr>
        <p:spPr bwMode="auto">
          <a:xfrm>
            <a:off x="4932040" y="5662407"/>
            <a:ext cx="276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dirty="0">
                <a:hlinkClick r:id="rId2"/>
              </a:rPr>
              <a:t>http://www.mariadb.org</a:t>
            </a:r>
            <a:endParaRPr lang="en-US" altLang="ko-KR" dirty="0"/>
          </a:p>
          <a:p>
            <a:pPr eaLnBrk="1" hangingPunct="1"/>
            <a:r>
              <a:rPr lang="en-US" altLang="ko-KR" dirty="0">
                <a:hlinkClick r:id="rId3"/>
              </a:rPr>
              <a:t>http://askmonty.org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en-US" altLang="ko-KR" dirty="0" err="1" smtClean="0"/>
              <a:t>MariaDB</a:t>
            </a:r>
            <a:endParaRPr lang="ko-KR" altLang="en-US" dirty="0"/>
          </a:p>
        </p:txBody>
      </p: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250825" y="836712"/>
            <a:ext cx="8621713" cy="2367195"/>
            <a:chOff x="1080" y="1536"/>
            <a:chExt cx="2156" cy="960"/>
          </a:xfrm>
          <a:solidFill>
            <a:srgbClr val="F5DA8F"/>
          </a:solidFill>
        </p:grpSpPr>
        <p:sp>
          <p:nvSpPr>
            <p:cNvPr id="1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5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392113" y="925439"/>
            <a:ext cx="8380412" cy="221599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</a:t>
            </a:r>
            <a:r>
              <a:rPr lang="ko-KR" altLang="en-US" sz="1200" dirty="0" smtClean="0">
                <a:latin typeface="+mn-ea"/>
                <a:ea typeface="+mn-ea"/>
              </a:rPr>
              <a:t>을 기반으로 한 오픈 소스 기반의 </a:t>
            </a:r>
            <a:r>
              <a:rPr lang="en-US" altLang="ko-KR" sz="1200" dirty="0" smtClean="0">
                <a:latin typeface="+mn-ea"/>
                <a:ea typeface="+mn-ea"/>
              </a:rPr>
              <a:t>DBMS</a:t>
            </a:r>
            <a:endParaRPr lang="ko-KR" altLang="en-US" sz="12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Monty Program AB</a:t>
            </a:r>
            <a:r>
              <a:rPr lang="ko-KR" altLang="en-US" sz="1200" dirty="0" smtClean="0">
                <a:latin typeface="+mn-ea"/>
                <a:ea typeface="+mn-ea"/>
              </a:rPr>
              <a:t>와 </a:t>
            </a:r>
            <a:r>
              <a:rPr lang="en-US" altLang="ko-KR" sz="1200" dirty="0" err="1" smtClean="0">
                <a:latin typeface="+mn-ea"/>
                <a:ea typeface="+mn-ea"/>
              </a:rPr>
              <a:t>MariaDB</a:t>
            </a:r>
            <a:r>
              <a:rPr lang="en-US" altLang="ko-KR" sz="1200" dirty="0" smtClean="0">
                <a:latin typeface="+mn-ea"/>
                <a:ea typeface="+mn-ea"/>
              </a:rPr>
              <a:t> Community</a:t>
            </a:r>
            <a:r>
              <a:rPr lang="ko-KR" altLang="en-US" sz="1200" dirty="0" smtClean="0">
                <a:latin typeface="+mn-ea"/>
                <a:ea typeface="+mn-ea"/>
              </a:rPr>
              <a:t>에서 개발</a:t>
            </a:r>
            <a:endParaRPr lang="ko-KR" altLang="en-US" sz="12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</a:t>
            </a:r>
            <a:r>
              <a:rPr lang="ko-KR" altLang="en-US" sz="1200" dirty="0" smtClean="0">
                <a:latin typeface="+mn-ea"/>
                <a:ea typeface="+mn-ea"/>
              </a:rPr>
              <a:t>과 </a:t>
            </a:r>
            <a:r>
              <a:rPr lang="en-US" altLang="ko-KR" sz="1200" dirty="0" smtClean="0">
                <a:latin typeface="+mn-ea"/>
                <a:ea typeface="+mn-ea"/>
              </a:rPr>
              <a:t>APIs</a:t>
            </a:r>
            <a:r>
              <a:rPr lang="ko-KR" altLang="en-US" sz="1200" dirty="0" smtClean="0">
                <a:latin typeface="+mn-ea"/>
                <a:ea typeface="+mn-ea"/>
              </a:rPr>
              <a:t>와 </a:t>
            </a:r>
            <a:r>
              <a:rPr lang="en-US" altLang="ko-KR" sz="1200" dirty="0" smtClean="0">
                <a:latin typeface="+mn-ea"/>
                <a:ea typeface="+mn-ea"/>
              </a:rPr>
              <a:t>Command</a:t>
            </a:r>
            <a:r>
              <a:rPr lang="ko-KR" altLang="en-US" sz="1200" dirty="0" smtClean="0">
                <a:latin typeface="+mn-ea"/>
                <a:ea typeface="+mn-ea"/>
              </a:rPr>
              <a:t>가 정확히 일치하고 </a:t>
            </a:r>
            <a:r>
              <a:rPr lang="en-US" altLang="ko-KR" sz="1200" dirty="0" smtClean="0">
                <a:latin typeface="+mn-ea"/>
                <a:ea typeface="+mn-ea"/>
              </a:rPr>
              <a:t>Library</a:t>
            </a:r>
            <a:r>
              <a:rPr lang="ko-KR" altLang="en-US" sz="1200" dirty="0" smtClean="0">
                <a:latin typeface="+mn-ea"/>
                <a:ea typeface="+mn-ea"/>
              </a:rPr>
              <a:t>를 공유함으로 전환이 용이</a:t>
            </a:r>
            <a:endParaRPr lang="en-US" altLang="ko-KR" sz="12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GPL v2 </a:t>
            </a:r>
            <a:r>
              <a:rPr lang="en-US" altLang="ko-KR" sz="1200" dirty="0" err="1" smtClean="0">
                <a:latin typeface="+mn-ea"/>
                <a:ea typeface="+mn-ea"/>
              </a:rPr>
              <a:t>Licence</a:t>
            </a:r>
            <a:endParaRPr lang="ko-KR" altLang="en-US" sz="12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</a:t>
            </a:r>
            <a:r>
              <a:rPr lang="ko-KR" altLang="en-US" sz="1200" dirty="0" smtClean="0">
                <a:latin typeface="+mn-ea"/>
                <a:ea typeface="+mn-ea"/>
              </a:rPr>
              <a:t>의 </a:t>
            </a:r>
            <a:r>
              <a:rPr lang="en-US" altLang="ko-KR" sz="1200" dirty="0" smtClean="0">
                <a:latin typeface="+mn-ea"/>
                <a:ea typeface="+mn-ea"/>
              </a:rPr>
              <a:t>Enterprise</a:t>
            </a:r>
            <a:r>
              <a:rPr lang="ko-KR" altLang="en-US" sz="1200" dirty="0" smtClean="0">
                <a:latin typeface="+mn-ea"/>
                <a:ea typeface="+mn-ea"/>
              </a:rPr>
              <a:t>에서 제공된 </a:t>
            </a:r>
            <a:r>
              <a:rPr lang="en-US" altLang="ko-KR" sz="1200" dirty="0" smtClean="0">
                <a:latin typeface="+mn-ea"/>
                <a:ea typeface="+mn-ea"/>
              </a:rPr>
              <a:t>Thread-pool</a:t>
            </a:r>
            <a:r>
              <a:rPr lang="ko-KR" altLang="en-US" sz="1200" dirty="0" smtClean="0">
                <a:latin typeface="+mn-ea"/>
                <a:ea typeface="+mn-ea"/>
              </a:rPr>
              <a:t>을 </a:t>
            </a:r>
            <a:r>
              <a:rPr lang="en-US" altLang="ko-KR" sz="1200" dirty="0" smtClean="0">
                <a:latin typeface="+mn-ea"/>
                <a:ea typeface="+mn-ea"/>
              </a:rPr>
              <a:t>Built-in</a:t>
            </a:r>
            <a:r>
              <a:rPr lang="ko-KR" altLang="en-US" sz="1200" dirty="0" smtClean="0">
                <a:latin typeface="+mn-ea"/>
                <a:ea typeface="+mn-ea"/>
              </a:rPr>
              <a:t>으로 내장</a:t>
            </a:r>
            <a:endParaRPr lang="ko-KR" altLang="en-US" sz="12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Replication</a:t>
            </a:r>
            <a:r>
              <a:rPr lang="ko-KR" altLang="en-US" sz="1200" dirty="0" smtClean="0">
                <a:latin typeface="+mn-ea"/>
                <a:ea typeface="+mn-ea"/>
              </a:rPr>
              <a:t>을 위한 다양한 방법들이 제공 </a:t>
            </a:r>
            <a:r>
              <a:rPr lang="en-US" altLang="ko-KR" sz="1200" dirty="0" smtClean="0">
                <a:latin typeface="+mn-ea"/>
                <a:ea typeface="+mn-ea"/>
              </a:rPr>
              <a:t>(GTIDs, Multi-source replication, Parallel replication)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새로운 </a:t>
            </a:r>
            <a:r>
              <a:rPr lang="en-US" altLang="ko-KR" sz="1200" dirty="0" smtClean="0">
                <a:latin typeface="+mn-ea"/>
                <a:ea typeface="+mn-ea"/>
              </a:rPr>
              <a:t>Storage Engine </a:t>
            </a:r>
            <a:r>
              <a:rPr lang="ko-KR" altLang="en-US" sz="1200" dirty="0" smtClean="0">
                <a:latin typeface="+mn-ea"/>
                <a:ea typeface="+mn-ea"/>
              </a:rPr>
              <a:t>추가 </a:t>
            </a:r>
            <a:r>
              <a:rPr lang="en-US" altLang="ko-KR" sz="1200" dirty="0" smtClean="0">
                <a:latin typeface="+mn-ea"/>
                <a:ea typeface="+mn-ea"/>
              </a:rPr>
              <a:t>(Connect, Cassandra, </a:t>
            </a:r>
            <a:r>
              <a:rPr lang="en-US" altLang="ko-KR" sz="1200" dirty="0" err="1" smtClean="0">
                <a:latin typeface="+mn-ea"/>
                <a:ea typeface="+mn-ea"/>
              </a:rPr>
              <a:t>TukuDB</a:t>
            </a:r>
            <a:r>
              <a:rPr lang="en-US" altLang="ko-KR" sz="1200" dirty="0" smtClean="0">
                <a:latin typeface="+mn-ea"/>
                <a:ea typeface="+mn-ea"/>
              </a:rPr>
              <a:t>, </a:t>
            </a:r>
            <a:r>
              <a:rPr lang="en-US" altLang="ko-KR" sz="1200" dirty="0" err="1" smtClean="0">
                <a:latin typeface="+mn-ea"/>
                <a:ea typeface="+mn-ea"/>
              </a:rPr>
              <a:t>etc</a:t>
            </a:r>
            <a:r>
              <a:rPr lang="en-US" altLang="ko-KR" sz="1200" dirty="0" smtClean="0">
                <a:latin typeface="+mn-ea"/>
                <a:ea typeface="+mn-ea"/>
              </a:rPr>
              <a:t>)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Sub-query </a:t>
            </a:r>
            <a:r>
              <a:rPr lang="ko-KR" altLang="en-US" sz="1200" dirty="0" smtClean="0">
                <a:latin typeface="+mn-ea"/>
                <a:ea typeface="+mn-ea"/>
              </a:rPr>
              <a:t>개선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52" y="3440578"/>
            <a:ext cx="3491880" cy="2262715"/>
          </a:xfrm>
          <a:prstGeom prst="rect">
            <a:avLst/>
          </a:prstGeom>
        </p:spPr>
      </p:pic>
      <p:pic>
        <p:nvPicPr>
          <p:cNvPr id="18437" name="그림 8" descr="ice_logo-5dcea9e47b780ff52f75c3c3304d54827f56211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502" y="3440578"/>
            <a:ext cx="1971675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8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57188" y="908720"/>
            <a:ext cx="8621713" cy="22145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</a:p>
          <a:p>
            <a:pPr>
              <a:defRPr/>
            </a:pPr>
            <a:r>
              <a:rPr lang="en-US" altLang="ko-KR" sz="1000" dirty="0"/>
              <a:t>| Engine     | Support | Transactions | XA   | </a:t>
            </a:r>
            <a:r>
              <a:rPr lang="en-US" altLang="ko-KR" sz="1000" dirty="0" err="1"/>
              <a:t>Savepoints</a:t>
            </a:r>
            <a:r>
              <a:rPr lang="en-US" altLang="ko-KR" sz="1000" dirty="0"/>
              <a:t> |</a:t>
            </a:r>
          </a:p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</a:p>
          <a:p>
            <a:pPr>
              <a:defRPr/>
            </a:pPr>
            <a:r>
              <a:rPr lang="en-US" altLang="ko-KR" sz="1000" dirty="0"/>
              <a:t>| MEMORY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MRG_MYISAM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FEDERATED  | YES     | YES          | NO   | YES        |</a:t>
            </a:r>
          </a:p>
          <a:p>
            <a:pPr>
              <a:defRPr/>
            </a:pPr>
            <a:r>
              <a:rPr lang="en-US" altLang="ko-KR" sz="1000" dirty="0"/>
              <a:t>| BLACKHOLE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CSV   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Aria  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ARCHIVE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</a:t>
            </a:r>
            <a:r>
              <a:rPr lang="en-US" altLang="ko-KR" sz="1000" dirty="0" err="1"/>
              <a:t>MyISAM</a:t>
            </a:r>
            <a:r>
              <a:rPr lang="en-US" altLang="ko-KR" sz="1000" dirty="0"/>
              <a:t>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</a:t>
            </a:r>
            <a:r>
              <a:rPr lang="en-US" altLang="ko-KR" sz="1000" dirty="0" err="1"/>
              <a:t>InnoDB</a:t>
            </a:r>
            <a:r>
              <a:rPr lang="en-US" altLang="ko-KR" sz="1000" dirty="0"/>
              <a:t>     | DEFAULT | YES          | YES  | YES        |</a:t>
            </a:r>
          </a:p>
          <a:p>
            <a:pPr>
              <a:defRPr/>
            </a:pPr>
            <a:r>
              <a:rPr lang="en-US" altLang="ko-KR" sz="1000" dirty="0"/>
              <a:t>| PBXT       | YES     | YES          | YES  | NO         |</a:t>
            </a:r>
          </a:p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  <a:endParaRPr lang="ko-KR" altLang="en-US" sz="1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 err="1" smtClean="0"/>
              <a:t>MariaDB</a:t>
            </a:r>
            <a:r>
              <a:rPr lang="en-US" altLang="ko-KR" dirty="0" smtClean="0"/>
              <a:t> Storage Engine</a:t>
            </a:r>
            <a:endParaRPr lang="ko-KR" altLang="en-US" dirty="0"/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357188" y="3429000"/>
            <a:ext cx="8621713" cy="2736304"/>
            <a:chOff x="1080" y="1536"/>
            <a:chExt cx="2156" cy="960"/>
          </a:xfrm>
          <a:solidFill>
            <a:srgbClr val="F5DA8F"/>
          </a:solidFill>
        </p:grpSpPr>
        <p:sp>
          <p:nvSpPr>
            <p:cNvPr id="10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1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498476" y="3517727"/>
            <a:ext cx="8380412" cy="249299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InnoDB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XtraDB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InnoDB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대체 하는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MVCC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기반의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Storage Engine</a:t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멀티코어 시스템에서 더 나은 성능과 높은 워크로드를 가짐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Aria</a:t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차세대에 </a:t>
            </a: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MyISAM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스토리지 엔진을 대체하기 위해 개발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MyISAM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에서 파생되었으며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Crash-Safe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목표로 진행 중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부분적으로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Transaction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을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제공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PBXT(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트랜잭션 제공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Transaction Log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 선 기록 없이 바로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 기록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완전한 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ACID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를 준수함</a:t>
            </a:r>
          </a:p>
        </p:txBody>
      </p:sp>
    </p:spTree>
    <p:extLst>
      <p:ext uri="{BB962C8B-B14F-4D97-AF65-F5344CB8AC3E}">
        <p14:creationId xmlns:p14="http://schemas.microsoft.com/office/powerpoint/2010/main" val="122533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57188" y="854398"/>
            <a:ext cx="8358187" cy="22145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</a:p>
          <a:p>
            <a:pPr>
              <a:defRPr/>
            </a:pPr>
            <a:r>
              <a:rPr lang="en-US" altLang="ko-KR" sz="1000" dirty="0"/>
              <a:t>| Engine     | Support | Transactions | XA   | </a:t>
            </a:r>
            <a:r>
              <a:rPr lang="en-US" altLang="ko-KR" sz="1000" dirty="0" err="1"/>
              <a:t>Savepoints</a:t>
            </a:r>
            <a:r>
              <a:rPr lang="en-US" altLang="ko-KR" sz="1000" dirty="0"/>
              <a:t> |</a:t>
            </a:r>
          </a:p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</a:p>
          <a:p>
            <a:pPr>
              <a:defRPr/>
            </a:pPr>
            <a:r>
              <a:rPr lang="en-US" altLang="ko-KR" sz="1000" dirty="0"/>
              <a:t>| MEMORY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MRG_MYISAM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FEDERATED  | YES     | YES          | NO   | YES        |</a:t>
            </a:r>
          </a:p>
          <a:p>
            <a:pPr>
              <a:defRPr/>
            </a:pPr>
            <a:r>
              <a:rPr lang="en-US" altLang="ko-KR" sz="1000" dirty="0"/>
              <a:t>| BLACKHOLE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CSV   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Aria  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ARCHIVE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</a:t>
            </a:r>
            <a:r>
              <a:rPr lang="en-US" altLang="ko-KR" sz="1000" dirty="0" err="1"/>
              <a:t>MyISAM</a:t>
            </a:r>
            <a:r>
              <a:rPr lang="en-US" altLang="ko-KR" sz="1000" dirty="0"/>
              <a:t>     | YES     | NO           | NO   | NO         |</a:t>
            </a:r>
          </a:p>
          <a:p>
            <a:pPr>
              <a:defRPr/>
            </a:pPr>
            <a:r>
              <a:rPr lang="en-US" altLang="ko-KR" sz="1000" dirty="0"/>
              <a:t>| </a:t>
            </a:r>
            <a:r>
              <a:rPr lang="en-US" altLang="ko-KR" sz="1000" dirty="0" err="1"/>
              <a:t>InnoDB</a:t>
            </a:r>
            <a:r>
              <a:rPr lang="en-US" altLang="ko-KR" sz="1000" dirty="0"/>
              <a:t>     | DEFAULT | YES          | YES  | YES        |</a:t>
            </a:r>
          </a:p>
          <a:p>
            <a:pPr>
              <a:defRPr/>
            </a:pPr>
            <a:r>
              <a:rPr lang="en-US" altLang="ko-KR" sz="1000" dirty="0"/>
              <a:t>| PBXT       | YES     | YES          | YES  | NO         |</a:t>
            </a:r>
          </a:p>
          <a:p>
            <a:pPr>
              <a:defRPr/>
            </a:pPr>
            <a:r>
              <a:rPr lang="en-US" altLang="ko-KR" sz="1000" dirty="0"/>
              <a:t>+------------+---------+--------------+------+------------+</a:t>
            </a:r>
            <a:endParaRPr lang="ko-KR" altLang="en-US" sz="10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en-US" altLang="ko-KR" dirty="0" err="1"/>
              <a:t>MariaDB</a:t>
            </a:r>
            <a:r>
              <a:rPr lang="en-US" altLang="ko-KR" dirty="0"/>
              <a:t> Storage Engine</a:t>
            </a:r>
            <a:endParaRPr lang="ko-KR" altLang="en-US" dirty="0"/>
          </a:p>
        </p:txBody>
      </p: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357188" y="3429000"/>
            <a:ext cx="8621713" cy="2736304"/>
            <a:chOff x="1080" y="1536"/>
            <a:chExt cx="2156" cy="960"/>
          </a:xfrm>
          <a:solidFill>
            <a:srgbClr val="F5DA8F"/>
          </a:solidFill>
        </p:grpSpPr>
        <p:sp>
          <p:nvSpPr>
            <p:cNvPr id="1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5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498476" y="3517727"/>
            <a:ext cx="8380412" cy="249299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OQGRAPH</a:t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Graph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기능을 제공하는 스토리지 엔진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</a:t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MariaDB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5.5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에는 기본으로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Plugin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들어있지 않음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FEDERATEDX (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트랜잭션 제공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원격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DB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서버 테이블에 네트워크로 접근하는 스토리지 엔진으로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기존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원격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에서 로컬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로 결과 값만 전달한다는 점에서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MySQL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에 기본으로 장착된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FEDERATED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와 가장 큰 차이점이 있음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</a:rPr>
              <a:t>SphinxSE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Full-Text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Searching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이 필요할 때 사용할 수 있는 스토리지 엔진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.</a:t>
            </a:r>
            <a:b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단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200" dirty="0" err="1">
                <a:latin typeface="맑은 고딕" pitchFamily="50" charset="-127"/>
                <a:ea typeface="맑은 고딕" pitchFamily="50" charset="-127"/>
              </a:rPr>
              <a:t>SphinxSE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은 어디까지나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Sphinx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의 일부분이며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스토리지 엔진 사용을 위해서는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Sphinx </a:t>
            </a:r>
            <a:r>
              <a:rPr lang="ko-KR" altLang="en-US" sz="1200" dirty="0" err="1">
                <a:latin typeface="맑은 고딕" pitchFamily="50" charset="-127"/>
                <a:ea typeface="맑은 고딕" pitchFamily="50" charset="-127"/>
              </a:rPr>
              <a:t>데몬을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 별도로 설치 필요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78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정육면체 54"/>
          <p:cNvSpPr/>
          <p:nvPr/>
        </p:nvSpPr>
        <p:spPr>
          <a:xfrm>
            <a:off x="5364088" y="5229200"/>
            <a:ext cx="2808287" cy="863600"/>
          </a:xfrm>
          <a:prstGeom prst="cube">
            <a:avLst/>
          </a:prstGeom>
          <a:solidFill>
            <a:srgbClr val="9664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5543526" y="5444628"/>
            <a:ext cx="25843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Version</a:t>
            </a:r>
            <a:r>
              <a:rPr lang="en-US" altLang="ko-KR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10.0</a:t>
            </a:r>
            <a:endParaRPr lang="ko-KR" alt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3" name="정육면체 52"/>
          <p:cNvSpPr/>
          <p:nvPr/>
        </p:nvSpPr>
        <p:spPr>
          <a:xfrm>
            <a:off x="1155513" y="4292897"/>
            <a:ext cx="1871663" cy="576263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1334628" y="4483205"/>
            <a:ext cx="140294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Version 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5.6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67544" y="971436"/>
            <a:ext cx="16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Compatibility</a:t>
            </a:r>
            <a:endParaRPr lang="ko-KR" altLang="en-US" b="1" dirty="0"/>
          </a:p>
        </p:txBody>
      </p:sp>
      <p:sp>
        <p:nvSpPr>
          <p:cNvPr id="29" name="정육면체 28"/>
          <p:cNvSpPr/>
          <p:nvPr/>
        </p:nvSpPr>
        <p:spPr>
          <a:xfrm>
            <a:off x="5364163" y="4581624"/>
            <a:ext cx="2808287" cy="863600"/>
          </a:xfrm>
          <a:prstGeom prst="cube">
            <a:avLst/>
          </a:prstGeom>
          <a:solidFill>
            <a:srgbClr val="9664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543601" y="4797052"/>
            <a:ext cx="221086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Version 5.5</a:t>
            </a:r>
            <a:endParaRPr lang="ko-KR" altLang="en-US" sz="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31" name="그룹 13"/>
          <p:cNvGrpSpPr>
            <a:grpSpLocks/>
          </p:cNvGrpSpPr>
          <p:nvPr/>
        </p:nvGrpSpPr>
        <p:grpSpPr bwMode="auto">
          <a:xfrm>
            <a:off x="5359400" y="3932336"/>
            <a:ext cx="2808288" cy="865188"/>
            <a:chOff x="5364088" y="3423769"/>
            <a:chExt cx="2808312" cy="864096"/>
          </a:xfrm>
        </p:grpSpPr>
        <p:sp>
          <p:nvSpPr>
            <p:cNvPr id="32" name="정육면체 31"/>
            <p:cNvSpPr/>
            <p:nvPr/>
          </p:nvSpPr>
          <p:spPr>
            <a:xfrm>
              <a:off x="5364088" y="3423769"/>
              <a:ext cx="2808312" cy="864096"/>
            </a:xfrm>
            <a:prstGeom prst="cube">
              <a:avLst/>
            </a:prstGeom>
            <a:solidFill>
              <a:srgbClr val="BC81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43601" y="3639793"/>
              <a:ext cx="2210881" cy="5532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rPr>
                <a:t>Version 5.3</a:t>
              </a:r>
              <a:endPara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34" name="그룹 16"/>
          <p:cNvGrpSpPr>
            <a:grpSpLocks/>
          </p:cNvGrpSpPr>
          <p:nvPr/>
        </p:nvGrpSpPr>
        <p:grpSpPr bwMode="auto">
          <a:xfrm>
            <a:off x="5359400" y="3284636"/>
            <a:ext cx="2808288" cy="863600"/>
            <a:chOff x="5364088" y="3423769"/>
            <a:chExt cx="2808312" cy="864096"/>
          </a:xfrm>
        </p:grpSpPr>
        <p:sp>
          <p:nvSpPr>
            <p:cNvPr id="35" name="정육면체 34"/>
            <p:cNvSpPr/>
            <p:nvPr/>
          </p:nvSpPr>
          <p:spPr>
            <a:xfrm>
              <a:off x="5364088" y="3423769"/>
              <a:ext cx="2808312" cy="864096"/>
            </a:xfrm>
            <a:prstGeom prst="cube">
              <a:avLst/>
            </a:prstGeom>
            <a:solidFill>
              <a:srgbClr val="BC81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543601" y="3639793"/>
              <a:ext cx="2210881" cy="5543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rPr>
                <a:t>Version 5.2</a:t>
              </a:r>
              <a:endPara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</p:grpSp>
      <p:pic>
        <p:nvPicPr>
          <p:cNvPr id="37" name="Picture 2" descr="C:\Users\Administrator\Documents\Mariadb-seal-flat-browntex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1789211"/>
            <a:ext cx="24828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323876"/>
            <a:ext cx="1481137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정육면체 38"/>
          <p:cNvSpPr/>
          <p:nvPr/>
        </p:nvSpPr>
        <p:spPr>
          <a:xfrm>
            <a:off x="1152525" y="3872011"/>
            <a:ext cx="1871663" cy="576263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331640" y="4062319"/>
            <a:ext cx="13344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rPr>
              <a:t>Version 5.5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41" name="그룹 23"/>
          <p:cNvGrpSpPr>
            <a:grpSpLocks/>
          </p:cNvGrpSpPr>
          <p:nvPr/>
        </p:nvGrpSpPr>
        <p:grpSpPr bwMode="auto">
          <a:xfrm>
            <a:off x="1152525" y="3429099"/>
            <a:ext cx="1871663" cy="576262"/>
            <a:chOff x="1152127" y="3573016"/>
            <a:chExt cx="1872208" cy="576064"/>
          </a:xfrm>
          <a:solidFill>
            <a:srgbClr val="FFC000"/>
          </a:solidFill>
        </p:grpSpPr>
        <p:sp>
          <p:nvSpPr>
            <p:cNvPr id="42" name="정육면체 41"/>
            <p:cNvSpPr/>
            <p:nvPr/>
          </p:nvSpPr>
          <p:spPr>
            <a:xfrm>
              <a:off x="1152127" y="3573016"/>
              <a:ext cx="1872208" cy="57606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331640" y="3763098"/>
              <a:ext cx="1334468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rPr>
                <a:t>Version 5.1</a:t>
              </a:r>
              <a:endParaRPr lang="ko-K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4" name="그룹 26"/>
          <p:cNvGrpSpPr>
            <a:grpSpLocks/>
          </p:cNvGrpSpPr>
          <p:nvPr/>
        </p:nvGrpSpPr>
        <p:grpSpPr bwMode="auto">
          <a:xfrm>
            <a:off x="5364163" y="2630586"/>
            <a:ext cx="2808287" cy="863600"/>
            <a:chOff x="5364088" y="3423769"/>
            <a:chExt cx="2808312" cy="864096"/>
          </a:xfrm>
        </p:grpSpPr>
        <p:sp>
          <p:nvSpPr>
            <p:cNvPr id="45" name="정육면체 44"/>
            <p:cNvSpPr/>
            <p:nvPr/>
          </p:nvSpPr>
          <p:spPr>
            <a:xfrm>
              <a:off x="5364088" y="3423769"/>
              <a:ext cx="2808312" cy="864096"/>
            </a:xfrm>
            <a:prstGeom prst="cube">
              <a:avLst/>
            </a:prstGeom>
            <a:solidFill>
              <a:srgbClr val="BC81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43601" y="3639793"/>
              <a:ext cx="2210882" cy="5543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굴림" pitchFamily="50" charset="-127"/>
                  <a:ea typeface="굴림" pitchFamily="50" charset="-127"/>
                </a:rPr>
                <a:t>Version 5.1</a:t>
              </a:r>
              <a:endParaRPr lang="ko-KR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</a:endParaRPr>
            </a:p>
          </p:txBody>
        </p:sp>
      </p:grpSp>
      <p:cxnSp>
        <p:nvCxnSpPr>
          <p:cNvPr id="47" name="직선 화살표 연결선 46"/>
          <p:cNvCxnSpPr>
            <a:stCxn id="42" idx="5"/>
            <a:endCxn id="35" idx="2"/>
          </p:cNvCxnSpPr>
          <p:nvPr/>
        </p:nvCxnSpPr>
        <p:spPr>
          <a:xfrm>
            <a:off x="3024188" y="3644999"/>
            <a:ext cx="2335212" cy="179387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42" idx="5"/>
            <a:endCxn id="45" idx="2"/>
          </p:cNvCxnSpPr>
          <p:nvPr/>
        </p:nvCxnSpPr>
        <p:spPr>
          <a:xfrm flipV="1">
            <a:off x="3024188" y="3170336"/>
            <a:ext cx="2339975" cy="474663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42" idx="5"/>
            <a:endCxn id="32" idx="2"/>
          </p:cNvCxnSpPr>
          <p:nvPr/>
        </p:nvCxnSpPr>
        <p:spPr>
          <a:xfrm>
            <a:off x="3024188" y="3644999"/>
            <a:ext cx="2335212" cy="828675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53" idx="5"/>
            <a:endCxn id="55" idx="2"/>
          </p:cNvCxnSpPr>
          <p:nvPr/>
        </p:nvCxnSpPr>
        <p:spPr>
          <a:xfrm>
            <a:off x="3027176" y="4508996"/>
            <a:ext cx="2336912" cy="1259954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MySQL </a:t>
            </a:r>
            <a:r>
              <a:rPr lang="en-US" altLang="ko-KR" dirty="0" err="1"/>
              <a:t>vs</a:t>
            </a:r>
            <a:r>
              <a:rPr lang="en-US" altLang="ko-KR" dirty="0"/>
              <a:t> </a:t>
            </a:r>
            <a:r>
              <a:rPr lang="en-US" altLang="ko-KR" dirty="0" err="1"/>
              <a:t>MariaDB</a:t>
            </a:r>
            <a:endParaRPr lang="ko-KR" altLang="en-US" dirty="0"/>
          </a:p>
        </p:txBody>
      </p:sp>
      <p:cxnSp>
        <p:nvCxnSpPr>
          <p:cNvPr id="57" name="직선 화살표 연결선 56"/>
          <p:cNvCxnSpPr>
            <a:stCxn id="39" idx="5"/>
            <a:endCxn id="29" idx="2"/>
          </p:cNvCxnSpPr>
          <p:nvPr/>
        </p:nvCxnSpPr>
        <p:spPr>
          <a:xfrm>
            <a:off x="3024188" y="4088110"/>
            <a:ext cx="2339975" cy="1033264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4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4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855545"/>
              </p:ext>
            </p:extLst>
          </p:nvPr>
        </p:nvGraphicFramePr>
        <p:xfrm>
          <a:off x="457200" y="1772816"/>
          <a:ext cx="8229600" cy="403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678" name="그림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4883597"/>
            <a:ext cx="2913062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그림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869309"/>
            <a:ext cx="1185863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569965" y="3275692"/>
            <a:ext cx="167706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Not Migration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80306" y="3502913"/>
            <a:ext cx="273344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Just Change</a:t>
            </a:r>
            <a:endParaRPr lang="ko-KR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971436"/>
            <a:ext cx="16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Compatibility</a:t>
            </a:r>
            <a:endParaRPr lang="ko-KR" altLang="en-US" b="1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MySQL </a:t>
            </a:r>
            <a:r>
              <a:rPr lang="en-US" altLang="ko-KR" dirty="0" err="1"/>
              <a:t>vs</a:t>
            </a:r>
            <a:r>
              <a:rPr lang="en-US" altLang="ko-KR" dirty="0"/>
              <a:t> </a:t>
            </a:r>
            <a:r>
              <a:rPr lang="en-US" altLang="ko-KR" dirty="0" err="1"/>
              <a:t>MariaDB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29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Rectangle 5"/>
          <p:cNvSpPr>
            <a:spLocks noChangeArrowheads="1"/>
          </p:cNvSpPr>
          <p:nvPr/>
        </p:nvSpPr>
        <p:spPr bwMode="auto">
          <a:xfrm>
            <a:off x="386387" y="1053628"/>
            <a:ext cx="8376138" cy="4967660"/>
          </a:xfrm>
          <a:prstGeom prst="rect">
            <a:avLst/>
          </a:prstGeom>
          <a:noFill/>
          <a:ln w="19050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lIns="180000" anchor="ctr"/>
          <a:lstStyle/>
          <a:p>
            <a:pPr algn="ctr"/>
            <a:endParaRPr lang="ko-KR" altLang="ko-KR"/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461607" y="1186374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en-US" altLang="ko-KR" sz="1600" b="1" dirty="0" smtClean="0">
                <a:solidFill>
                  <a:srgbClr val="1C1C1C"/>
                </a:solidFill>
                <a:latin typeface="+mn-ea"/>
                <a:ea typeface="+mn-ea"/>
              </a:rPr>
              <a:t>DBMS 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  <a:ea typeface="+mn-ea"/>
              </a:rPr>
              <a:t>모델 비교</a:t>
            </a:r>
            <a:endParaRPr lang="ko-KR" altLang="en-US" sz="1600" b="1" dirty="0">
              <a:solidFill>
                <a:srgbClr val="1C1C1C"/>
              </a:solidFill>
              <a:latin typeface="+mn-ea"/>
              <a:ea typeface="+mn-ea"/>
            </a:endParaRPr>
          </a:p>
        </p:txBody>
      </p:sp>
      <p:graphicFrame>
        <p:nvGraphicFramePr>
          <p:cNvPr id="52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51772"/>
              </p:ext>
            </p:extLst>
          </p:nvPr>
        </p:nvGraphicFramePr>
        <p:xfrm>
          <a:off x="492370" y="1637099"/>
          <a:ext cx="8159262" cy="1105666"/>
        </p:xfrm>
        <a:graphic>
          <a:graphicData uri="http://schemas.openxmlformats.org/drawingml/2006/table">
            <a:tbl>
              <a:tblPr/>
              <a:tblGrid>
                <a:gridCol w="1302640"/>
                <a:gridCol w="1480272"/>
                <a:gridCol w="1527642"/>
                <a:gridCol w="1527642"/>
                <a:gridCol w="2321066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11g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DB2 v9.7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종류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관계형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데이타베이스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관계형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데이타베이스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관계형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데이타베이스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관계형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데이터베이스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 </a:t>
                      </a: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성능 구조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디스크 기반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디스크 기반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디스크 기반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디스크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기반 </a:t>
                      </a: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DBMS Process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구조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 프로세스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쓰레드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 프로세스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 프로세스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 </a:t>
                      </a:r>
                      <a:r>
                        <a:rPr kumimoji="1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쓰레드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멀티프로세스 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+ </a:t>
                      </a:r>
                      <a:r>
                        <a:rPr kumimoji="1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멀티쓰레드</a:t>
                      </a:r>
                      <a:endParaRPr kumimoji="1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492370" y="3140968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en-US" altLang="ko-KR" sz="1600" b="1" dirty="0" smtClean="0">
                <a:solidFill>
                  <a:srgbClr val="1C1C1C"/>
                </a:solidFill>
                <a:latin typeface="+mn-ea"/>
                <a:ea typeface="+mn-ea"/>
              </a:rPr>
              <a:t>SQL 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  <a:ea typeface="+mn-ea"/>
              </a:rPr>
              <a:t>지원범위 비교</a:t>
            </a:r>
          </a:p>
        </p:txBody>
      </p:sp>
      <p:graphicFrame>
        <p:nvGraphicFramePr>
          <p:cNvPr id="54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877047"/>
              </p:ext>
            </p:extLst>
          </p:nvPr>
        </p:nvGraphicFramePr>
        <p:xfrm>
          <a:off x="492370" y="3588352"/>
          <a:ext cx="8159262" cy="2234628"/>
        </p:xfrm>
        <a:graphic>
          <a:graphicData uri="http://schemas.openxmlformats.org/drawingml/2006/table">
            <a:tbl>
              <a:tblPr/>
              <a:tblGrid>
                <a:gridCol w="1302640"/>
                <a:gridCol w="1480272"/>
                <a:gridCol w="1527642"/>
                <a:gridCol w="1527642"/>
                <a:gridCol w="2321066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기능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MySQL, </a:t>
                      </a: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Oracle 11g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DB2 v9.7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Hint </a:t>
                      </a:r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In-line View </a:t>
                      </a:r>
                      <a:endParaRPr lang="en-US" sz="1000" b="1" i="0" u="none" strike="noStrike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ctr"/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서브쿼리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Join </a:t>
                      </a: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Outer Join </a:t>
                      </a: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계층적 질의</a:t>
                      </a: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미지원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Array Processing </a:t>
                      </a: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분석 함수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비용기반 </a:t>
                      </a:r>
                      <a:r>
                        <a:rPr lang="ko-KR" altLang="en-US" sz="1000" b="1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옵티마이저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8"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내장 함수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646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지원</a:t>
                      </a: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8792" marR="8792" marT="9527" marB="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타 </a:t>
            </a:r>
            <a:r>
              <a:rPr lang="en-US" altLang="ko-KR" dirty="0"/>
              <a:t>DBMS </a:t>
            </a:r>
            <a:r>
              <a:rPr lang="ko-KR" altLang="en-US" dirty="0" smtClean="0"/>
              <a:t>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147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86387" y="980728"/>
            <a:ext cx="8376138" cy="5184576"/>
          </a:xfrm>
          <a:prstGeom prst="rect">
            <a:avLst/>
          </a:prstGeom>
          <a:noFill/>
          <a:ln w="19050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lIns="180000" anchor="ctr"/>
          <a:lstStyle/>
          <a:p>
            <a:pPr algn="ctr"/>
            <a:endParaRPr lang="ko-KR" altLang="ko-KR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61607" y="1092594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ko-KR" altLang="en-US" sz="1600" b="1" dirty="0" smtClean="0">
                <a:solidFill>
                  <a:srgbClr val="1C1C1C"/>
                </a:solidFill>
                <a:latin typeface="+mn-ea"/>
              </a:rPr>
              <a:t>지원 </a:t>
            </a:r>
            <a:r>
              <a:rPr lang="en-US" altLang="ko-KR" sz="1600" b="1" dirty="0" smtClean="0">
                <a:solidFill>
                  <a:srgbClr val="1C1C1C"/>
                </a:solidFill>
                <a:latin typeface="+mn-ea"/>
              </a:rPr>
              <a:t>API 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</a:rPr>
              <a:t>비교</a:t>
            </a:r>
            <a:endParaRPr lang="ko-KR" altLang="en-US" sz="1600" b="1" dirty="0">
              <a:solidFill>
                <a:srgbClr val="1C1C1C"/>
              </a:solidFill>
              <a:latin typeface="+mn-ea"/>
              <a:ea typeface="+mn-ea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92370" y="3933056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en-US" altLang="ko-KR" sz="1600" b="1" dirty="0" smtClean="0">
                <a:solidFill>
                  <a:srgbClr val="1C1C1C"/>
                </a:solidFill>
                <a:latin typeface="+mn-ea"/>
                <a:ea typeface="+mn-ea"/>
              </a:rPr>
              <a:t>SQL 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  <a:ea typeface="+mn-ea"/>
              </a:rPr>
              <a:t>지원범위 비교</a:t>
            </a:r>
          </a:p>
        </p:txBody>
      </p:sp>
      <p:graphicFrame>
        <p:nvGraphicFramePr>
          <p:cNvPr id="12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11866"/>
              </p:ext>
            </p:extLst>
          </p:nvPr>
        </p:nvGraphicFramePr>
        <p:xfrm>
          <a:off x="492370" y="1412776"/>
          <a:ext cx="8159262" cy="2315499"/>
        </p:xfrm>
        <a:graphic>
          <a:graphicData uri="http://schemas.openxmlformats.org/drawingml/2006/table">
            <a:tbl>
              <a:tblPr/>
              <a:tblGrid>
                <a:gridCol w="1302640"/>
                <a:gridCol w="1480272"/>
                <a:gridCol w="1527642"/>
                <a:gridCol w="1527642"/>
                <a:gridCol w="2321066"/>
              </a:tblGrid>
              <a:tr h="256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11g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DB2 v9.7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표준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SQL 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변형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SQL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JDBC Driver 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ODBC Driver 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PHP Driver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Embedded SQL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(PROC)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(prep)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1000" b="0" i="0" u="none" strike="noStrike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tbESQL</a:t>
                      </a:r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CLI Interface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 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 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 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XA </a:t>
                      </a: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트렌젝션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704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Threaded Application </a:t>
                      </a:r>
                    </a:p>
                  </a:txBody>
                  <a:tcPr marL="6646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7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30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9" marB="36009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623658"/>
              </p:ext>
            </p:extLst>
          </p:nvPr>
        </p:nvGraphicFramePr>
        <p:xfrm>
          <a:off x="492369" y="4293096"/>
          <a:ext cx="8112079" cy="1845948"/>
        </p:xfrm>
        <a:graphic>
          <a:graphicData uri="http://schemas.openxmlformats.org/drawingml/2006/table">
            <a:tbl>
              <a:tblPr/>
              <a:tblGrid>
                <a:gridCol w="1295107"/>
                <a:gridCol w="1543875"/>
                <a:gridCol w="1431831"/>
                <a:gridCol w="1920633"/>
                <a:gridCol w="192063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기능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Oracle 11g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DB2 v9.7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Tibero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GUI Admin Tool</a:t>
                      </a: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Webyog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OEM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Data Studio 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 Control Center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tbAdmin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Interactive SQL </a:t>
                      </a:r>
                      <a:r>
                        <a:rPr kumimoji="0" lang="ko-KR" altLang="en-US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수행기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4283C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MySQL Command-Line Tool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SQLPlus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CLP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tbSQL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Data Loader</a:t>
                      </a: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Load Data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SQL*Loader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Load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tbLoader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Data </a:t>
                      </a: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추출 및 적재 </a:t>
                      </a: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Tool</a:t>
                      </a: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mysqldump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Export/Import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Export/Import or db2move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Export/Import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마이그레이션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툴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4283C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서드파티에서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지원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Migration </a:t>
                      </a:r>
                      <a:r>
                        <a:rPr kumimoji="0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WorkBench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IBM Migration Toolkit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tbMigrator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4283C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C Pre-compiler</a:t>
                      </a: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proc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prep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tbpc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타 </a:t>
            </a:r>
            <a:r>
              <a:rPr lang="en-US" altLang="ko-KR" dirty="0"/>
              <a:t>DBMS </a:t>
            </a:r>
            <a:r>
              <a:rPr lang="ko-KR" altLang="en-US" dirty="0" smtClean="0"/>
              <a:t>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206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386387" y="1052736"/>
            <a:ext cx="8376138" cy="4751636"/>
          </a:xfrm>
          <a:prstGeom prst="rect">
            <a:avLst/>
          </a:prstGeom>
          <a:noFill/>
          <a:ln w="19050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lIns="180000" anchor="ctr"/>
          <a:lstStyle/>
          <a:p>
            <a:pPr algn="ctr"/>
            <a:endParaRPr lang="ko-KR" altLang="ko-KR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461607" y="1257490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en-US" altLang="ko-KR" sz="1600" b="1" dirty="0" smtClean="0">
                <a:solidFill>
                  <a:srgbClr val="1C1C1C"/>
                </a:solidFill>
                <a:latin typeface="+mn-ea"/>
                <a:ea typeface="+mn-ea"/>
              </a:rPr>
              <a:t>Object 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  <a:ea typeface="+mn-ea"/>
              </a:rPr>
              <a:t>지원 기능 비교</a:t>
            </a:r>
            <a:endParaRPr lang="ko-KR" altLang="en-US" sz="1600" b="1" dirty="0">
              <a:solidFill>
                <a:srgbClr val="1C1C1C"/>
              </a:solidFill>
              <a:latin typeface="+mn-ea"/>
              <a:ea typeface="+mn-ea"/>
            </a:endParaRPr>
          </a:p>
        </p:txBody>
      </p:sp>
      <p:graphicFrame>
        <p:nvGraphicFramePr>
          <p:cNvPr id="16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18726"/>
              </p:ext>
            </p:extLst>
          </p:nvPr>
        </p:nvGraphicFramePr>
        <p:xfrm>
          <a:off x="492370" y="1706062"/>
          <a:ext cx="8159262" cy="3450238"/>
        </p:xfrm>
        <a:graphic>
          <a:graphicData uri="http://schemas.openxmlformats.org/drawingml/2006/table">
            <a:tbl>
              <a:tblPr/>
              <a:tblGrid>
                <a:gridCol w="1302640"/>
                <a:gridCol w="1480272"/>
                <a:gridCol w="1527642"/>
                <a:gridCol w="1527642"/>
                <a:gridCol w="2321066"/>
              </a:tblGrid>
              <a:tr h="282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11g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DB2 v9.7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테이블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복합 인덱스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뷰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시퀀스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DB 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링크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제한적 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Synonym(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동의어 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권한관리</a:t>
                      </a: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Role(</a:t>
                      </a: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권한 부여</a:t>
                      </a:r>
                      <a:r>
                        <a:rPr kumimoji="0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프로시저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저장 함수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패키지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401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트리거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33231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타 </a:t>
            </a:r>
            <a:r>
              <a:rPr lang="en-US" altLang="ko-KR" dirty="0"/>
              <a:t>DBMS </a:t>
            </a:r>
            <a:r>
              <a:rPr lang="ko-KR" altLang="en-US" dirty="0" smtClean="0"/>
              <a:t>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361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86387" y="1053628"/>
            <a:ext cx="8376138" cy="4751636"/>
          </a:xfrm>
          <a:prstGeom prst="rect">
            <a:avLst/>
          </a:prstGeom>
          <a:noFill/>
          <a:ln w="19050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lIns="180000" anchor="ctr"/>
          <a:lstStyle/>
          <a:p>
            <a:pPr algn="ctr"/>
            <a:endParaRPr lang="ko-KR" altLang="ko-K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61607" y="1186374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ko-KR" altLang="en-US" sz="1600" b="1" dirty="0" smtClean="0">
                <a:solidFill>
                  <a:srgbClr val="1C1C1C"/>
                </a:solidFill>
                <a:latin typeface="+mj-lt"/>
              </a:rPr>
              <a:t>고성능을 위한 기능 비교 </a:t>
            </a:r>
            <a:endParaRPr lang="ko-KR" altLang="en-US" sz="1600" b="1" dirty="0">
              <a:solidFill>
                <a:srgbClr val="1C1C1C"/>
              </a:solidFill>
              <a:latin typeface="+mj-lt"/>
              <a:ea typeface="+mn-ea"/>
            </a:endParaRPr>
          </a:p>
        </p:txBody>
      </p:sp>
      <p:graphicFrame>
        <p:nvGraphicFramePr>
          <p:cNvPr id="9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64177"/>
              </p:ext>
            </p:extLst>
          </p:nvPr>
        </p:nvGraphicFramePr>
        <p:xfrm>
          <a:off x="492370" y="1770359"/>
          <a:ext cx="8159261" cy="3531788"/>
        </p:xfrm>
        <a:graphic>
          <a:graphicData uri="http://schemas.openxmlformats.org/drawingml/2006/table">
            <a:tbl>
              <a:tblPr/>
              <a:tblGrid>
                <a:gridCol w="914400"/>
                <a:gridCol w="1336431"/>
                <a:gridCol w="1477108"/>
                <a:gridCol w="1406769"/>
                <a:gridCol w="1332359"/>
                <a:gridCol w="1692194"/>
              </a:tblGrid>
              <a:tr h="28383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MairaDB</a:t>
                      </a:r>
                      <a:endParaRPr kumimoji="1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11g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DB2 v9.7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3880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Multi-Version Concurrency Control (MVCC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로우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레벨 잠금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209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Lock Escalation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회피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통한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Table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Lock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방지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gridSpan="2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B-Tree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인덱스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gridSpan="2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시스템 모니터링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View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gridSpan="2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SQL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Trace(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추적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gridSpan="2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복잡한 트랜잭션 처리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702">
                <a:tc rowSpan="5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Partitioning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Range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List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9525" marR="9525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3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Hash</a:t>
                      </a: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Composite(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서브파티션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5995" marB="3599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미지원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0" i="0" u="none" strike="noStrike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4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타 </a:t>
            </a:r>
            <a:r>
              <a:rPr lang="en-US" altLang="ko-KR" dirty="0"/>
              <a:t>DBMS </a:t>
            </a:r>
            <a:r>
              <a:rPr lang="ko-KR" altLang="en-US" dirty="0" smtClean="0"/>
              <a:t>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244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0" y="2698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</a:t>
            </a: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. 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86387" y="1197644"/>
            <a:ext cx="8376138" cy="4751636"/>
          </a:xfrm>
          <a:prstGeom prst="rect">
            <a:avLst/>
          </a:prstGeom>
          <a:noFill/>
          <a:ln w="19050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lIns="180000" anchor="ctr"/>
          <a:lstStyle/>
          <a:p>
            <a:pPr algn="ctr"/>
            <a:endParaRPr lang="ko-KR" altLang="ko-KR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61607" y="1402398"/>
            <a:ext cx="2973752" cy="226402"/>
          </a:xfrm>
          <a:prstGeom prst="rect">
            <a:avLst/>
          </a:prstGeom>
          <a:noFill/>
          <a:ln w="3175" algn="ctr">
            <a:noFill/>
            <a:miter lim="800000"/>
            <a:headEnd/>
            <a:tailEnd type="none" w="med" len="sm"/>
          </a:ln>
        </p:spPr>
        <p:txBody>
          <a:bodyPr wrap="none" lIns="0" tIns="0" rIns="0" bIns="0" anchor="ctr"/>
          <a:lstStyle/>
          <a:p>
            <a:pPr marL="177800" indent="-177800">
              <a:buBlip>
                <a:blip r:embed="rId2"/>
              </a:buBlip>
            </a:pPr>
            <a:r>
              <a:rPr lang="ko-KR" altLang="en-US" sz="1600" b="1" dirty="0" smtClean="0">
                <a:solidFill>
                  <a:srgbClr val="1C1C1C"/>
                </a:solidFill>
                <a:latin typeface="+mn-ea"/>
              </a:rPr>
              <a:t>가용</a:t>
            </a:r>
            <a:r>
              <a:rPr lang="ko-KR" altLang="en-US" sz="1600" b="1" dirty="0">
                <a:solidFill>
                  <a:srgbClr val="1C1C1C"/>
                </a:solidFill>
                <a:latin typeface="+mn-ea"/>
              </a:rPr>
              <a:t>성</a:t>
            </a:r>
            <a:r>
              <a:rPr lang="ko-KR" altLang="en-US" sz="1600" b="1" dirty="0" smtClean="0">
                <a:solidFill>
                  <a:srgbClr val="1C1C1C"/>
                </a:solidFill>
                <a:latin typeface="+mn-ea"/>
              </a:rPr>
              <a:t>을 위한 기능 비교</a:t>
            </a:r>
            <a:endParaRPr lang="ko-KR" altLang="en-US" sz="1600" b="1" dirty="0">
              <a:solidFill>
                <a:srgbClr val="1C1C1C"/>
              </a:solidFill>
              <a:latin typeface="+mn-ea"/>
              <a:ea typeface="+mn-ea"/>
            </a:endParaRPr>
          </a:p>
        </p:txBody>
      </p:sp>
      <p:graphicFrame>
        <p:nvGraphicFramePr>
          <p:cNvPr id="12" name="Group 9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05117"/>
              </p:ext>
            </p:extLst>
          </p:nvPr>
        </p:nvGraphicFramePr>
        <p:xfrm>
          <a:off x="492370" y="1839695"/>
          <a:ext cx="8159261" cy="2957457"/>
        </p:xfrm>
        <a:graphic>
          <a:graphicData uri="http://schemas.openxmlformats.org/drawingml/2006/table">
            <a:tbl>
              <a:tblPr/>
              <a:tblGrid>
                <a:gridCol w="1828799"/>
                <a:gridCol w="1406769"/>
                <a:gridCol w="1336431"/>
                <a:gridCol w="1266196"/>
                <a:gridCol w="2321066"/>
              </a:tblGrid>
              <a:tr h="326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MariaDB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Oracle 11g</a:t>
                      </a: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DB2 v9.7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5" marB="36005" anchor="ctr" horzOverflow="overflow">
                    <a:lnL w="635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64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자동 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Crash Recovery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64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Log Mirroring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64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온라인 백업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XtraBackup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64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Active Cluster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Galera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Cluster)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(Oracle RAC)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(IBM 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PureScale</a:t>
                      </a:r>
                      <a:r>
                        <a:rPr kumimoji="0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)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TAC)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089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Disaster Recovery 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기능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빠름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(MHA)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빠름</a:t>
                      </a:r>
                      <a:r>
                        <a:rPr kumimoji="0" lang="en-US" altLang="ko-K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(Oracle DataGuard)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빠름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(HA/DR)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빠름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(</a:t>
                      </a:r>
                      <a:r>
                        <a:rPr kumimoji="0" lang="en-US" altLang="ko-KR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Tibero</a:t>
                      </a:r>
                      <a:r>
                        <a:rPr kumimoji="0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 Standby)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089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Online DDL Operation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648">
                <a:tc>
                  <a:txBody>
                    <a:bodyPr/>
                    <a:lstStyle/>
                    <a:p>
                      <a:pPr marL="88900" marR="0" lvl="0" indent="-889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rgbClr val="336699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Two-phase Commit</a:t>
                      </a:r>
                    </a:p>
                  </a:txBody>
                  <a:tcPr marL="66462" marR="66462" marT="36006" marB="36006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</a:p>
                  </a:txBody>
                  <a:tcPr marL="8792" marR="8792" marT="9526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　</a:t>
                      </a:r>
                      <a:r>
                        <a:rPr kumimoji="0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charset="0"/>
                          <a:ea typeface="맑은 고딕" charset="0"/>
                          <a:cs typeface="맑은 고딕" charset="0"/>
                        </a:rPr>
                        <a:t>지원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8792" marR="8792" marT="9525" marB="0" anchor="ctr" horzOverflow="overflow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타 </a:t>
            </a:r>
            <a:r>
              <a:rPr lang="en-US" altLang="ko-KR" dirty="0"/>
              <a:t>DBMS </a:t>
            </a:r>
            <a:r>
              <a:rPr lang="ko-KR" altLang="en-US" dirty="0" smtClean="0"/>
              <a:t>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37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2"/>
          <p:cNvSpPr>
            <a:spLocks noGrp="1"/>
          </p:cNvSpPr>
          <p:nvPr>
            <p:ph type="ctrTitle"/>
          </p:nvPr>
        </p:nvSpPr>
        <p:spPr>
          <a:xfrm>
            <a:off x="4720904" y="2060327"/>
            <a:ext cx="3744614" cy="93662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Ⅲ. </a:t>
            </a:r>
            <a:r>
              <a:rPr lang="en-US" altLang="ko-KR" sz="2800" dirty="0" err="1" smtClean="0"/>
              <a:t>MariaDB</a:t>
            </a:r>
            <a:r>
              <a:rPr lang="en-US" altLang="ko-KR" sz="2800" dirty="0" smtClean="0"/>
              <a:t> 10</a:t>
            </a:r>
            <a:endParaRPr lang="ko-KR" altLang="en-US" sz="2800" dirty="0" smtClean="0"/>
          </a:p>
        </p:txBody>
      </p:sp>
      <p:sp>
        <p:nvSpPr>
          <p:cNvPr id="12291" name="텍스트 개체 틀 4"/>
          <p:cNvSpPr>
            <a:spLocks noGrp="1"/>
          </p:cNvSpPr>
          <p:nvPr>
            <p:ph type="subTitle" idx="1"/>
          </p:nvPr>
        </p:nvSpPr>
        <p:spPr>
          <a:xfrm>
            <a:off x="4932040" y="2996952"/>
            <a:ext cx="3029421" cy="338412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+mn-ea"/>
              </a:rPr>
              <a:t>MariaDB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10 feature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Replication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Storage Engine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Optimizer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Admin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Other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Merged Features</a:t>
            </a:r>
            <a:endParaRPr lang="en-US" altLang="ko-KR" sz="18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2292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974" y="2490266"/>
            <a:ext cx="2493962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2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en-US" altLang="ko-KR" dirty="0" err="1"/>
              <a:t>MariaDB</a:t>
            </a:r>
            <a:r>
              <a:rPr lang="en-US" altLang="ko-KR" dirty="0"/>
              <a:t> 10 feature</a:t>
            </a:r>
            <a:endParaRPr lang="ko-KR" altLang="en-US" dirty="0"/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467319" y="1379885"/>
            <a:ext cx="2664519" cy="2066131"/>
            <a:chOff x="1080" y="1536"/>
            <a:chExt cx="2156" cy="960"/>
          </a:xfrm>
          <a:solidFill>
            <a:srgbClr val="FFFEF5"/>
          </a:solidFill>
        </p:grpSpPr>
        <p:sp>
          <p:nvSpPr>
            <p:cNvPr id="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5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6" name="모서리가 둥근 직사각형 5"/>
          <p:cNvSpPr/>
          <p:nvPr/>
        </p:nvSpPr>
        <p:spPr bwMode="auto">
          <a:xfrm>
            <a:off x="475256" y="1268760"/>
            <a:ext cx="2656583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/>
              <a:t>Replication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3275856" y="1379885"/>
            <a:ext cx="2592288" cy="1329035"/>
            <a:chOff x="1080" y="1536"/>
            <a:chExt cx="2156" cy="960"/>
          </a:xfrm>
        </p:grpSpPr>
        <p:sp>
          <p:nvSpPr>
            <p:cNvPr id="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94B8D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9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adFill rotWithShape="0">
              <a:gsLst>
                <a:gs pos="0">
                  <a:srgbClr val="F1F6F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0" name="모서리가 둥근 직사각형 9"/>
          <p:cNvSpPr/>
          <p:nvPr/>
        </p:nvSpPr>
        <p:spPr bwMode="auto">
          <a:xfrm>
            <a:off x="3275855" y="1268760"/>
            <a:ext cx="2592288" cy="238125"/>
          </a:xfrm>
          <a:prstGeom prst="roundRect">
            <a:avLst/>
          </a:prstGeom>
          <a:solidFill>
            <a:srgbClr val="24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/>
              <a:t>Storage Engine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11" name="Group 61"/>
          <p:cNvGrpSpPr>
            <a:grpSpLocks/>
          </p:cNvGrpSpPr>
          <p:nvPr/>
        </p:nvGrpSpPr>
        <p:grpSpPr bwMode="auto">
          <a:xfrm>
            <a:off x="6012159" y="1379885"/>
            <a:ext cx="2785752" cy="1329035"/>
            <a:chOff x="1080" y="1536"/>
            <a:chExt cx="2156" cy="96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3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4" name="모서리가 둥근 직사각형 13"/>
          <p:cNvSpPr/>
          <p:nvPr/>
        </p:nvSpPr>
        <p:spPr bwMode="auto">
          <a:xfrm>
            <a:off x="6019017" y="1268760"/>
            <a:ext cx="2778893" cy="2381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/>
              <a:t>Optimizer</a:t>
            </a:r>
            <a:endParaRPr lang="en-US" altLang="ko-KR" sz="1300" b="1" dirty="0">
              <a:latin typeface="+mj-lt"/>
            </a:endParaRPr>
          </a:p>
        </p:txBody>
      </p:sp>
      <p:sp>
        <p:nvSpPr>
          <p:cNvPr id="15" name="직사각형 10"/>
          <p:cNvSpPr>
            <a:spLocks noChangeArrowheads="1"/>
          </p:cNvSpPr>
          <p:nvPr/>
        </p:nvSpPr>
        <p:spPr bwMode="auto">
          <a:xfrm>
            <a:off x="482947" y="1556792"/>
            <a:ext cx="2611975" cy="182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smtClean="0"/>
              <a:t>GTIDs (Global Transaction IDs)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쉬운 </a:t>
            </a:r>
            <a:r>
              <a:rPr lang="en-US" altLang="ko-KR" sz="1000" dirty="0" smtClean="0"/>
              <a:t>Replication </a:t>
            </a:r>
            <a:r>
              <a:rPr lang="ko-KR" altLang="en-US" sz="1000" dirty="0" smtClean="0"/>
              <a:t>연결 및 </a:t>
            </a:r>
            <a:r>
              <a:rPr lang="en-US" altLang="ko-KR" sz="1000" dirty="0" smtClean="0"/>
              <a:t>slave </a:t>
            </a:r>
            <a:r>
              <a:rPr lang="ko-KR" altLang="en-US" sz="1000" dirty="0" smtClean="0"/>
              <a:t>간의 충돌 없이 손쉬운 추가 제거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smtClean="0"/>
              <a:t>Multi-Source Replication</a:t>
            </a:r>
            <a:r>
              <a:rPr lang="en-US" altLang="ko-KR" sz="1000" dirty="0"/>
              <a:t/>
            </a:r>
            <a:br>
              <a:rPr lang="en-US" altLang="ko-KR" sz="1000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쉬운 </a:t>
            </a:r>
            <a:r>
              <a:rPr lang="en-US" altLang="ko-KR" sz="1000" dirty="0"/>
              <a:t>Replication </a:t>
            </a:r>
            <a:r>
              <a:rPr lang="ko-KR" altLang="en-US" sz="1000" dirty="0"/>
              <a:t>연결 및 </a:t>
            </a:r>
            <a:r>
              <a:rPr lang="en-US" altLang="ko-KR" sz="1000" dirty="0"/>
              <a:t>slave </a:t>
            </a:r>
            <a:r>
              <a:rPr lang="ko-KR" altLang="en-US" sz="1000" dirty="0"/>
              <a:t>간의 충돌 없이 손쉬운 추가 제거 </a:t>
            </a:r>
            <a:r>
              <a:rPr lang="ko-KR" altLang="en-US" sz="1000" dirty="0" smtClean="0"/>
              <a:t>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Parallel Replication</a:t>
            </a:r>
            <a:br>
              <a:rPr lang="en-US" altLang="ko-KR" sz="1000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쉬운 </a:t>
            </a:r>
            <a:r>
              <a:rPr lang="en-US" altLang="ko-KR" sz="1000" dirty="0"/>
              <a:t>Replication </a:t>
            </a:r>
            <a:r>
              <a:rPr lang="ko-KR" altLang="en-US" sz="1000" dirty="0"/>
              <a:t>연결 및 </a:t>
            </a:r>
            <a:r>
              <a:rPr lang="en-US" altLang="ko-KR" sz="1000" dirty="0"/>
              <a:t>slave </a:t>
            </a:r>
            <a:r>
              <a:rPr lang="ko-KR" altLang="en-US" sz="1000" dirty="0"/>
              <a:t>간의 충돌 없이 손쉬운 추가 제거 </a:t>
            </a:r>
            <a:r>
              <a:rPr lang="ko-KR" altLang="en-US" sz="1000" dirty="0" smtClean="0"/>
              <a:t>가능</a:t>
            </a:r>
            <a:endParaRPr lang="ko-KR" altLang="en-US" sz="1000" dirty="0"/>
          </a:p>
        </p:txBody>
      </p:sp>
      <p:sp>
        <p:nvSpPr>
          <p:cNvPr id="16" name="직사각형 10"/>
          <p:cNvSpPr>
            <a:spLocks noChangeArrowheads="1"/>
          </p:cNvSpPr>
          <p:nvPr/>
        </p:nvSpPr>
        <p:spPr bwMode="auto">
          <a:xfrm>
            <a:off x="3310723" y="1579247"/>
            <a:ext cx="2527361" cy="84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Cassandra Storage Engine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Connect Storage Engine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Spider Storage Engine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/>
              <a:t>TukuDB</a:t>
            </a:r>
            <a:r>
              <a:rPr lang="ko-KR" altLang="en-US" sz="1000" dirty="0" smtClean="0"/>
              <a:t> </a:t>
            </a:r>
            <a:endParaRPr lang="en-US" altLang="ko-KR" sz="1000" dirty="0"/>
          </a:p>
        </p:txBody>
      </p:sp>
      <p:sp>
        <p:nvSpPr>
          <p:cNvPr id="17" name="직사각형 10"/>
          <p:cNvSpPr>
            <a:spLocks noChangeArrowheads="1"/>
          </p:cNvSpPr>
          <p:nvPr/>
        </p:nvSpPr>
        <p:spPr bwMode="auto">
          <a:xfrm>
            <a:off x="6049630" y="1628681"/>
            <a:ext cx="2668775" cy="64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독립적으로 통계데이터를 제공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Histograms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EXISTS </a:t>
            </a:r>
            <a:r>
              <a:rPr lang="ko-KR" altLang="en-US" sz="1000" dirty="0"/>
              <a:t>서브쿼리의 최적화</a:t>
            </a:r>
            <a:endParaRPr lang="en-US" altLang="ko-KR" sz="1000" dirty="0"/>
          </a:p>
        </p:txBody>
      </p:sp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6024669" y="3828157"/>
            <a:ext cx="2773241" cy="2553171"/>
            <a:chOff x="1080" y="1536"/>
            <a:chExt cx="2156" cy="960"/>
          </a:xfrm>
          <a:solidFill>
            <a:srgbClr val="FFFEF5"/>
          </a:solidFill>
        </p:grpSpPr>
        <p:sp>
          <p:nvSpPr>
            <p:cNvPr id="2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5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6" name="모서리가 둥근 직사각형 25"/>
          <p:cNvSpPr/>
          <p:nvPr/>
        </p:nvSpPr>
        <p:spPr bwMode="auto">
          <a:xfrm>
            <a:off x="6032606" y="3717032"/>
            <a:ext cx="2765304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200" dirty="0"/>
              <a:t>Merged </a:t>
            </a:r>
            <a:r>
              <a:rPr lang="en-US" altLang="ko-KR" sz="1200" dirty="0" smtClean="0"/>
              <a:t>Features from MySQL 5.6</a:t>
            </a:r>
            <a:endParaRPr lang="en-US" altLang="ko-KR" sz="1200" b="1" dirty="0">
              <a:latin typeface="+mj-lt"/>
            </a:endParaRPr>
          </a:p>
        </p:txBody>
      </p:sp>
      <p:grpSp>
        <p:nvGrpSpPr>
          <p:cNvPr id="27" name="Group 61"/>
          <p:cNvGrpSpPr>
            <a:grpSpLocks/>
          </p:cNvGrpSpPr>
          <p:nvPr/>
        </p:nvGrpSpPr>
        <p:grpSpPr bwMode="auto">
          <a:xfrm>
            <a:off x="3276081" y="3836095"/>
            <a:ext cx="2592288" cy="2545233"/>
            <a:chOff x="1080" y="1536"/>
            <a:chExt cx="2156" cy="960"/>
          </a:xfrm>
        </p:grpSpPr>
        <p:sp>
          <p:nvSpPr>
            <p:cNvPr id="2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94B8D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9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adFill rotWithShape="0">
              <a:gsLst>
                <a:gs pos="0">
                  <a:srgbClr val="F1F6F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0" name="모서리가 둥근 직사각형 29"/>
          <p:cNvSpPr/>
          <p:nvPr/>
        </p:nvSpPr>
        <p:spPr bwMode="auto">
          <a:xfrm>
            <a:off x="3276080" y="3724970"/>
            <a:ext cx="2592288" cy="238125"/>
          </a:xfrm>
          <a:prstGeom prst="roundRect">
            <a:avLst/>
          </a:prstGeom>
          <a:solidFill>
            <a:srgbClr val="24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 smtClean="0"/>
              <a:t>Other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31" name="Group 61"/>
          <p:cNvGrpSpPr>
            <a:grpSpLocks/>
          </p:cNvGrpSpPr>
          <p:nvPr/>
        </p:nvGrpSpPr>
        <p:grpSpPr bwMode="auto">
          <a:xfrm>
            <a:off x="468398" y="3828157"/>
            <a:ext cx="2706247" cy="2553171"/>
            <a:chOff x="1080" y="1536"/>
            <a:chExt cx="2156" cy="96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3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4" name="모서리가 둥근 직사각형 33"/>
          <p:cNvSpPr/>
          <p:nvPr/>
        </p:nvSpPr>
        <p:spPr bwMode="auto">
          <a:xfrm>
            <a:off x="475257" y="3717032"/>
            <a:ext cx="2699388" cy="2381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400" dirty="0" smtClean="0"/>
              <a:t>Admin</a:t>
            </a:r>
            <a:endParaRPr lang="en-US" altLang="ko-KR" sz="1300" b="1" dirty="0">
              <a:latin typeface="+mj-lt"/>
            </a:endParaRPr>
          </a:p>
        </p:txBody>
      </p:sp>
      <p:sp>
        <p:nvSpPr>
          <p:cNvPr id="35" name="직사각형 10"/>
          <p:cNvSpPr>
            <a:spLocks noChangeArrowheads="1"/>
          </p:cNvSpPr>
          <p:nvPr/>
        </p:nvSpPr>
        <p:spPr bwMode="auto">
          <a:xfrm>
            <a:off x="6040297" y="3981688"/>
            <a:ext cx="2611975" cy="25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 smtClean="0"/>
              <a:t>InnoDB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대부분의 </a:t>
            </a:r>
            <a:r>
              <a:rPr lang="en-US" altLang="ko-KR" sz="1000" dirty="0" err="1"/>
              <a:t>InnoDB</a:t>
            </a:r>
            <a:r>
              <a:rPr lang="ko-KR" altLang="en-US" sz="1000" dirty="0"/>
              <a:t>의 성능 향상된 내용은 </a:t>
            </a:r>
            <a:r>
              <a:rPr lang="en-US" altLang="ko-KR" sz="1000" dirty="0" err="1"/>
              <a:t>MariaDB</a:t>
            </a:r>
            <a:r>
              <a:rPr lang="ko-KR" altLang="en-US" sz="1000" dirty="0"/>
              <a:t>에 포함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Performance </a:t>
            </a:r>
            <a:r>
              <a:rPr lang="en-US" altLang="ko-KR" sz="1000" dirty="0" smtClean="0"/>
              <a:t>Schema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새로운 </a:t>
            </a:r>
            <a:r>
              <a:rPr lang="ko-KR" altLang="en-US" sz="1000" dirty="0"/>
              <a:t>이벤트 </a:t>
            </a:r>
            <a:r>
              <a:rPr lang="ko-KR" altLang="en-US" sz="1000" dirty="0" err="1"/>
              <a:t>필터링</a:t>
            </a:r>
            <a:r>
              <a:rPr lang="en-US" altLang="ko-KR" sz="1000" dirty="0"/>
              <a:t>, </a:t>
            </a:r>
            <a:r>
              <a:rPr lang="ko-KR" altLang="en-US" sz="1000" dirty="0"/>
              <a:t>계측 및 기타 새로운 성능 스키마 추가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Online </a:t>
            </a:r>
            <a:r>
              <a:rPr lang="en-US" altLang="ko-KR" sz="1000" dirty="0" smtClean="0"/>
              <a:t>Alter 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시스템을 </a:t>
            </a:r>
            <a:r>
              <a:rPr lang="ko-KR" altLang="en-US" sz="1000" dirty="0"/>
              <a:t>중단하지 않고 스키마의 많은 변경 작업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Order by ~ Limit </a:t>
            </a:r>
            <a:r>
              <a:rPr lang="en-US" altLang="ko-KR" sz="1000" dirty="0" smtClean="0"/>
              <a:t>Optimization</a:t>
            </a:r>
            <a:r>
              <a:rPr lang="ko-KR" altLang="en-US" sz="1000" dirty="0" smtClean="0"/>
              <a:t>을 사용하는 쿼리를 위한 </a:t>
            </a:r>
            <a:r>
              <a:rPr lang="en-US" altLang="ko-KR" sz="1000" dirty="0" err="1" smtClean="0"/>
              <a:t>Filesort</a:t>
            </a:r>
            <a:r>
              <a:rPr lang="en-US" altLang="ko-KR" sz="1000" dirty="0" smtClean="0"/>
              <a:t> </a:t>
            </a:r>
            <a:r>
              <a:rPr lang="en-US" altLang="ko-KR" sz="1000" dirty="0"/>
              <a:t>Optimization </a:t>
            </a:r>
            <a:r>
              <a:rPr lang="en-US" altLang="ko-KR" sz="1000" dirty="0" smtClean="0"/>
              <a:t>- Limit </a:t>
            </a:r>
            <a:r>
              <a:rPr lang="ko-KR" altLang="en-US" sz="1000" dirty="0"/>
              <a:t>최적화 순서를 사용하여 쿼리에 대한 </a:t>
            </a:r>
            <a:r>
              <a:rPr lang="en-US" altLang="ko-KR" sz="1000" dirty="0" err="1"/>
              <a:t>Filesort</a:t>
            </a:r>
            <a:r>
              <a:rPr lang="en-US" altLang="ko-KR" sz="1000" dirty="0"/>
              <a:t> </a:t>
            </a:r>
            <a:r>
              <a:rPr lang="ko-KR" altLang="en-US" sz="1000" dirty="0"/>
              <a:t>최적화</a:t>
            </a:r>
            <a:endParaRPr lang="en-US" altLang="ko-KR" sz="1000" dirty="0"/>
          </a:p>
        </p:txBody>
      </p:sp>
      <p:sp>
        <p:nvSpPr>
          <p:cNvPr id="36" name="직사각형 10"/>
          <p:cNvSpPr>
            <a:spLocks noChangeArrowheads="1"/>
          </p:cNvSpPr>
          <p:nvPr/>
        </p:nvSpPr>
        <p:spPr bwMode="auto">
          <a:xfrm>
            <a:off x="3310948" y="3943956"/>
            <a:ext cx="2527361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New </a:t>
            </a:r>
            <a:r>
              <a:rPr lang="en-US" altLang="ko-KR" sz="1000" dirty="0" smtClean="0"/>
              <a:t>REGEXP</a:t>
            </a:r>
            <a:br>
              <a:rPr lang="en-US" altLang="ko-KR" sz="1000" dirty="0" smtClean="0"/>
            </a:br>
            <a:r>
              <a:rPr lang="en-US" altLang="ko-KR" sz="1000" dirty="0" smtClean="0"/>
              <a:t>- REGEXP_REPLACE</a:t>
            </a:r>
            <a:r>
              <a:rPr lang="en-US" altLang="ko-KR" sz="1000" dirty="0"/>
              <a:t>, REGEXP_SUBSTR, REGEXP_INSTR </a:t>
            </a:r>
            <a:r>
              <a:rPr lang="ko-KR" altLang="en-US" sz="1000" dirty="0"/>
              <a:t>등 정규 </a:t>
            </a:r>
            <a:r>
              <a:rPr lang="ko-KR" altLang="en-US" sz="1000" dirty="0" err="1"/>
              <a:t>표현식</a:t>
            </a:r>
            <a:r>
              <a:rPr lang="ko-KR" altLang="en-US" sz="1000" dirty="0"/>
              <a:t> 제공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Delete… </a:t>
            </a:r>
            <a:r>
              <a:rPr lang="en-US" altLang="ko-KR" sz="1000" dirty="0" smtClean="0"/>
              <a:t>RETURNING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err="1" smtClean="0"/>
              <a:t>결과셋에서</a:t>
            </a:r>
            <a:r>
              <a:rPr lang="ko-KR" altLang="en-US" sz="1000" dirty="0" smtClean="0"/>
              <a:t> </a:t>
            </a:r>
            <a:r>
              <a:rPr lang="ko-KR" altLang="en-US" sz="1000" dirty="0"/>
              <a:t>삭제된 행을 반환하는 기능으로 문장의 끝에 추가하여 사용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Alter… IF [NOT] </a:t>
            </a:r>
            <a:r>
              <a:rPr lang="en-US" altLang="ko-KR" sz="1000" dirty="0" smtClean="0"/>
              <a:t>EXISTS</a:t>
            </a:r>
            <a:br>
              <a:rPr lang="en-US" altLang="ko-KR" sz="1000" dirty="0" smtClean="0"/>
            </a:br>
            <a:r>
              <a:rPr lang="en-US" altLang="ko-KR" sz="1000" dirty="0" smtClean="0"/>
              <a:t>- Alter </a:t>
            </a:r>
            <a:r>
              <a:rPr lang="ko-KR" altLang="en-US" sz="1000" dirty="0"/>
              <a:t>문에서 키워드 </a:t>
            </a:r>
            <a:r>
              <a:rPr lang="en-US" altLang="ko-KR" sz="1000" dirty="0"/>
              <a:t>IF</a:t>
            </a:r>
            <a:r>
              <a:rPr lang="ko-KR" altLang="en-US" sz="1000" dirty="0"/>
              <a:t>를 추가하거나 </a:t>
            </a:r>
            <a:r>
              <a:rPr lang="en-US" altLang="ko-KR" sz="1000" dirty="0"/>
              <a:t>IF NOT</a:t>
            </a:r>
            <a:r>
              <a:rPr lang="ko-KR" altLang="en-US" sz="1000" dirty="0"/>
              <a:t>을 추가 할 수 있음</a:t>
            </a:r>
            <a:endParaRPr lang="en-US" altLang="ko-KR" sz="1000" dirty="0"/>
          </a:p>
        </p:txBody>
      </p:sp>
      <p:sp>
        <p:nvSpPr>
          <p:cNvPr id="37" name="직사각형 10"/>
          <p:cNvSpPr>
            <a:spLocks noChangeArrowheads="1"/>
          </p:cNvSpPr>
          <p:nvPr/>
        </p:nvSpPr>
        <p:spPr bwMode="auto">
          <a:xfrm>
            <a:off x="474950" y="3933056"/>
            <a:ext cx="266877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smtClean="0"/>
              <a:t>Role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특정 </a:t>
            </a:r>
            <a:r>
              <a:rPr lang="ko-KR" altLang="en-US" sz="1000" dirty="0"/>
              <a:t>권한을 가진 역할을 만들고 사용자에게 역할을 할당 </a:t>
            </a:r>
            <a:r>
              <a:rPr lang="ko-KR" altLang="en-US" sz="1000" dirty="0" smtClean="0"/>
              <a:t>가능</a:t>
            </a:r>
            <a:r>
              <a:rPr lang="en-US" altLang="ko-KR" sz="1000" dirty="0" smtClean="0"/>
              <a:t>Explain Insert/Update/delete</a:t>
            </a:r>
            <a:br>
              <a:rPr lang="en-US" altLang="ko-KR" sz="1000" dirty="0" smtClean="0"/>
            </a:br>
            <a:r>
              <a:rPr lang="en-US" altLang="ko-KR" sz="1000" dirty="0" smtClean="0"/>
              <a:t>- insert </a:t>
            </a:r>
            <a:r>
              <a:rPr lang="en-US" altLang="ko-KR" sz="1000" dirty="0"/>
              <a:t>/ update / delete </a:t>
            </a:r>
            <a:r>
              <a:rPr lang="ko-KR" altLang="en-US" sz="1000" dirty="0"/>
              <a:t>문에 대한 </a:t>
            </a:r>
            <a:r>
              <a:rPr lang="en-US" altLang="ko-KR" sz="1000" dirty="0"/>
              <a:t>explain </a:t>
            </a:r>
            <a:r>
              <a:rPr lang="ko-KR" altLang="en-US" sz="1000" dirty="0"/>
              <a:t>지원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Kill Query </a:t>
            </a:r>
            <a:r>
              <a:rPr lang="en-US" altLang="ko-KR" sz="1000" dirty="0" smtClean="0"/>
              <a:t>ID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/>
              <a:t>해당 </a:t>
            </a:r>
            <a:r>
              <a:rPr lang="en-US" altLang="ko-KR" sz="1000" dirty="0"/>
              <a:t>ID</a:t>
            </a:r>
            <a:r>
              <a:rPr lang="ko-KR" altLang="en-US" sz="1000" dirty="0"/>
              <a:t>가 </a:t>
            </a:r>
            <a:r>
              <a:rPr lang="en-US" altLang="ko-KR" sz="1000" dirty="0"/>
              <a:t>Thread ID</a:t>
            </a:r>
            <a:r>
              <a:rPr lang="ko-KR" altLang="en-US" sz="1000" dirty="0"/>
              <a:t>가 아닌 특정 쿼리를 </a:t>
            </a:r>
            <a:r>
              <a:rPr lang="en-US" altLang="ko-KR" sz="1000" dirty="0" smtClean="0"/>
              <a:t>kill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Per-connection Memory </a:t>
            </a:r>
            <a:r>
              <a:rPr lang="en-US" altLang="ko-KR" sz="1000" dirty="0" smtClean="0"/>
              <a:t>usage</a:t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dirty="0" smtClean="0"/>
              <a:t>사용되는 </a:t>
            </a:r>
            <a:r>
              <a:rPr lang="ko-KR" altLang="en-US" sz="1000" dirty="0"/>
              <a:t>메모리의 양을 각 </a:t>
            </a:r>
            <a:r>
              <a:rPr lang="en-US" altLang="ko-KR" sz="1000" dirty="0"/>
              <a:t>Connection </a:t>
            </a:r>
            <a:r>
              <a:rPr lang="ko-KR" altLang="en-US" sz="1000" dirty="0"/>
              <a:t>별로 나열</a:t>
            </a:r>
            <a:endParaRPr lang="en-US" altLang="ko-KR" sz="1000" dirty="0"/>
          </a:p>
        </p:txBody>
      </p:sp>
      <p:sp>
        <p:nvSpPr>
          <p:cNvPr id="38" name="직사각형 37"/>
          <p:cNvSpPr/>
          <p:nvPr/>
        </p:nvSpPr>
        <p:spPr>
          <a:xfrm>
            <a:off x="467544" y="764704"/>
            <a:ext cx="1581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New Feature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650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MySQL 5.6 </a:t>
            </a:r>
            <a:r>
              <a:rPr lang="en-US" altLang="ko-KR" dirty="0" err="1" smtClean="0"/>
              <a:t>vs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MariaDB</a:t>
            </a:r>
            <a:r>
              <a:rPr lang="en-US" altLang="ko-KR" dirty="0" smtClean="0"/>
              <a:t> 10</a:t>
            </a:r>
            <a:endParaRPr lang="ko-KR" altLang="en-US" dirty="0"/>
          </a:p>
        </p:txBody>
      </p:sp>
      <p:graphicFrame>
        <p:nvGraphicFramePr>
          <p:cNvPr id="8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35835"/>
              </p:ext>
            </p:extLst>
          </p:nvPr>
        </p:nvGraphicFramePr>
        <p:xfrm>
          <a:off x="573812" y="908721"/>
          <a:ext cx="8246661" cy="5256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6100"/>
                <a:gridCol w="2592288"/>
                <a:gridCol w="2448273"/>
              </a:tblGrid>
              <a:tr h="3733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Compare Products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MySQL 5.6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MariaDB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10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49704">
                <a:tc gridSpan="3">
                  <a:txBody>
                    <a:bodyPr/>
                    <a:lstStyle/>
                    <a:p>
                      <a:pPr lvl="0"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SCALABILITY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A8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Parallel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Slave Replication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Single threaded per database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Multi-source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Replication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Global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Transaction ID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Limited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Sharding</a:t>
                      </a:r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- Spider Storage Engine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3rd party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TokuDB</a:t>
                      </a:r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Storage Engine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3rd party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27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Table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Partitioning: Improvements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279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PERFORMANCE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A8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TokuDB</a:t>
                      </a:r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Storage Engine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3rd party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Engine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Independent Table Statistics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Subquery</a:t>
                      </a:r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Optimizations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Histogram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Stats for Non-Indexed Columns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Fusion-</a:t>
                      </a:r>
                      <a:r>
                        <a:rPr lang="en-US" sz="1000" u="none" strike="noStrike" dirty="0" err="1" smtClean="0">
                          <a:effectLst/>
                          <a:latin typeface="+mn-ea"/>
                          <a:ea typeface="+mn-ea"/>
                        </a:rPr>
                        <a:t>io</a:t>
                      </a:r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specific enhancements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069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Performance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Schema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279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Improved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thread pool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+mn-ea"/>
                          <a:ea typeface="+mn-ea"/>
                        </a:rPr>
                        <a:t>MySQL Enterprise only</a:t>
                      </a:r>
                      <a:endParaRPr lang="en-US" sz="1000" b="0" i="0" u="none" strike="noStrike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7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MySQL 5.6 </a:t>
            </a:r>
            <a:r>
              <a:rPr lang="en-US" altLang="ko-KR" dirty="0" err="1" smtClean="0"/>
              <a:t>vs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MariaDB</a:t>
            </a:r>
            <a:r>
              <a:rPr lang="en-US" altLang="ko-KR" dirty="0" smtClean="0"/>
              <a:t> 10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805575"/>
              </p:ext>
            </p:extLst>
          </p:nvPr>
        </p:nvGraphicFramePr>
        <p:xfrm>
          <a:off x="539552" y="908720"/>
          <a:ext cx="8280920" cy="5112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4336"/>
                <a:gridCol w="2664296"/>
                <a:gridCol w="2592288"/>
              </a:tblGrid>
              <a:tr h="3246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Compare Products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MySQL 5.6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MariaDB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 10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NOSQL 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CAPABILITIES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A8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CONNECT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storage engine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Sequence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storage engine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V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NoSQL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Cassandra Storage Engine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Dynamic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Columns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V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NoSQL </a:t>
                      </a:r>
                      <a:r>
                        <a:rPr lang="en-US" sz="1000" u="none" strike="noStrike" dirty="0" err="1">
                          <a:effectLst/>
                          <a:latin typeface="+mn-ea"/>
                          <a:ea typeface="+mn-ea"/>
                        </a:rPr>
                        <a:t>Handlersocket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 interface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NoSQL </a:t>
                      </a:r>
                      <a:r>
                        <a:rPr lang="en-US" sz="1000" u="none" strike="noStrike" dirty="0" err="1">
                          <a:effectLst/>
                          <a:latin typeface="+mn-ea"/>
                          <a:ea typeface="+mn-ea"/>
                        </a:rPr>
                        <a:t>memcache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 interface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OPERATIONS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A8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Improved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table discovery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SHOW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PLUGINS SONAME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SHUTDOWN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Command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Kill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query by query ID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SHOW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EXPLAIN Command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Per-thread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Memory Statistics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Improved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Error Messages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Online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ALTER TABLE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SECURITY 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&amp; COMPLIANCE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A8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Role-based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access control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Audit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Plugin 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MySQL Enterprise only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 smtClean="0">
                          <a:effectLst/>
                          <a:latin typeface="+mn-ea"/>
                          <a:ea typeface="+mn-ea"/>
                        </a:rPr>
                        <a:t> PAM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Authentication Plugin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MySQL Enterprise only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en-US" sz="1000" b="0" i="0" u="none" strike="noStrike" dirty="0">
                        <a:solidFill>
                          <a:srgbClr val="333333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09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2"/>
          <p:cNvSpPr>
            <a:spLocks noGrp="1"/>
          </p:cNvSpPr>
          <p:nvPr>
            <p:ph type="ctrTitle"/>
          </p:nvPr>
        </p:nvSpPr>
        <p:spPr>
          <a:xfrm>
            <a:off x="5220072" y="2708920"/>
            <a:ext cx="3168550" cy="93662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Ⅳ. HA</a:t>
            </a:r>
            <a:endParaRPr lang="ko-KR" altLang="en-US" sz="2800" dirty="0" smtClean="0"/>
          </a:p>
        </p:txBody>
      </p:sp>
      <p:sp>
        <p:nvSpPr>
          <p:cNvPr id="12291" name="텍스트 개체 틀 4"/>
          <p:cNvSpPr>
            <a:spLocks noGrp="1"/>
          </p:cNvSpPr>
          <p:nvPr>
            <p:ph type="subTitle" idx="1"/>
          </p:nvPr>
        </p:nvSpPr>
        <p:spPr>
          <a:xfrm>
            <a:off x="5431208" y="3645545"/>
            <a:ext cx="2957413" cy="1727944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MHA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 smtClean="0">
                <a:solidFill>
                  <a:schemeClr val="tx1"/>
                </a:solidFill>
                <a:latin typeface="+mn-ea"/>
              </a:rPr>
              <a:t>Galera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Cluster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Tungsten Replication</a:t>
            </a:r>
          </a:p>
        </p:txBody>
      </p:sp>
    </p:spTree>
    <p:extLst>
      <p:ext uri="{BB962C8B-B14F-4D97-AF65-F5344CB8AC3E}">
        <p14:creationId xmlns:p14="http://schemas.microsoft.com/office/powerpoint/2010/main" val="18176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MHA</a:t>
            </a:r>
            <a:endParaRPr lang="ko-KR" altLang="en-US" dirty="0"/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933056"/>
            <a:ext cx="1800200" cy="2444716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77072"/>
            <a:ext cx="1952625" cy="97155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5434450"/>
            <a:ext cx="3072333" cy="799306"/>
          </a:xfrm>
          <a:prstGeom prst="rect">
            <a:avLst/>
          </a:prstGeom>
        </p:spPr>
      </p:pic>
      <p:grpSp>
        <p:nvGrpSpPr>
          <p:cNvPr id="47" name="Group 61"/>
          <p:cNvGrpSpPr>
            <a:grpSpLocks/>
          </p:cNvGrpSpPr>
          <p:nvPr/>
        </p:nvGrpSpPr>
        <p:grpSpPr bwMode="auto">
          <a:xfrm>
            <a:off x="250825" y="1052736"/>
            <a:ext cx="8621713" cy="2367195"/>
            <a:chOff x="1080" y="1536"/>
            <a:chExt cx="2156" cy="960"/>
          </a:xfrm>
          <a:solidFill>
            <a:srgbClr val="F5DA8F"/>
          </a:solidFill>
        </p:grpSpPr>
        <p:sp>
          <p:nvSpPr>
            <p:cNvPr id="49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50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52" name="Rectangle 25"/>
          <p:cNvSpPr>
            <a:spLocks noChangeArrowheads="1"/>
          </p:cNvSpPr>
          <p:nvPr/>
        </p:nvSpPr>
        <p:spPr bwMode="auto">
          <a:xfrm>
            <a:off x="392113" y="1141463"/>
            <a:ext cx="8380412" cy="221599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Yoshinori </a:t>
            </a:r>
            <a:r>
              <a:rPr lang="en-US" altLang="ko-KR" sz="1200" dirty="0" err="1">
                <a:latin typeface="+mn-ea"/>
                <a:ea typeface="+mn-ea"/>
              </a:rPr>
              <a:t>Matsunobu</a:t>
            </a:r>
            <a:r>
              <a:rPr lang="ko-KR" altLang="en-US" sz="1200">
                <a:latin typeface="+mn-ea"/>
                <a:ea typeface="+mn-ea"/>
              </a:rPr>
              <a:t>에 의해 </a:t>
            </a:r>
            <a:r>
              <a:rPr lang="en-US" altLang="ko-KR" sz="1200" dirty="0">
                <a:latin typeface="+mn-ea"/>
                <a:ea typeface="+mn-ea"/>
              </a:rPr>
              <a:t>2011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7</a:t>
            </a:r>
            <a:r>
              <a:rPr lang="ko-KR" altLang="en-US" sz="120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23</a:t>
            </a:r>
            <a:r>
              <a:rPr lang="ko-KR" altLang="en-US" sz="1200">
                <a:latin typeface="+mn-ea"/>
                <a:ea typeface="+mn-ea"/>
              </a:rPr>
              <a:t>일 </a:t>
            </a:r>
            <a:r>
              <a:rPr lang="en-US" altLang="ko-KR" sz="1200" dirty="0">
                <a:latin typeface="+mn-ea"/>
                <a:ea typeface="+mn-ea"/>
              </a:rPr>
              <a:t>MHA 0.50 </a:t>
            </a:r>
            <a:r>
              <a:rPr lang="ko-KR" altLang="en-US" sz="1200">
                <a:latin typeface="+mn-ea"/>
                <a:ea typeface="+mn-ea"/>
              </a:rPr>
              <a:t>발표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현재 </a:t>
            </a:r>
            <a:r>
              <a:rPr lang="en-US" altLang="ko-KR" sz="1200" dirty="0">
                <a:latin typeface="+mn-ea"/>
                <a:ea typeface="+mn-ea"/>
              </a:rPr>
              <a:t>2014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>
                <a:latin typeface="+mn-ea"/>
                <a:ea typeface="+mn-ea"/>
              </a:rPr>
              <a:t>일 </a:t>
            </a:r>
            <a:r>
              <a:rPr lang="en-US" altLang="ko-KR" sz="1200" dirty="0">
                <a:latin typeface="+mn-ea"/>
                <a:ea typeface="+mn-ea"/>
              </a:rPr>
              <a:t>MHA 0.56 Version </a:t>
            </a:r>
            <a:r>
              <a:rPr lang="ko-KR" altLang="en-US" sz="1200" smtClean="0">
                <a:latin typeface="+mn-ea"/>
                <a:ea typeface="+mn-ea"/>
              </a:rPr>
              <a:t>발표</a:t>
            </a:r>
            <a:endParaRPr lang="ko-KR" altLang="en-US" sz="120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MHA</a:t>
            </a:r>
            <a:r>
              <a:rPr lang="ko-KR" altLang="en-US" sz="1200">
                <a:latin typeface="+mn-ea"/>
                <a:ea typeface="+mn-ea"/>
              </a:rPr>
              <a:t>는 최소한의 </a:t>
            </a:r>
            <a:r>
              <a:rPr lang="en-US" altLang="ko-KR" sz="1200" dirty="0">
                <a:latin typeface="+mn-ea"/>
                <a:ea typeface="+mn-ea"/>
              </a:rPr>
              <a:t>Down Time</a:t>
            </a:r>
            <a:r>
              <a:rPr lang="ko-KR" altLang="en-US" sz="1200">
                <a:latin typeface="+mn-ea"/>
                <a:ea typeface="+mn-ea"/>
              </a:rPr>
              <a:t>으로 </a:t>
            </a:r>
            <a:r>
              <a:rPr lang="en-US" altLang="ko-KR" sz="1200" dirty="0">
                <a:latin typeface="+mn-ea"/>
                <a:ea typeface="+mn-ea"/>
              </a:rPr>
              <a:t>Master</a:t>
            </a:r>
            <a:r>
              <a:rPr lang="ko-KR" altLang="en-US" sz="1200">
                <a:latin typeface="+mn-ea"/>
                <a:ea typeface="+mn-ea"/>
              </a:rPr>
              <a:t>를 장애 조치 하고 </a:t>
            </a:r>
            <a:r>
              <a:rPr lang="en-US" altLang="ko-KR" sz="1200" dirty="0">
                <a:latin typeface="+mn-ea"/>
                <a:ea typeface="+mn-ea"/>
              </a:rPr>
              <a:t>Slave</a:t>
            </a:r>
            <a:r>
              <a:rPr lang="ko-KR" altLang="en-US" sz="1200">
                <a:latin typeface="+mn-ea"/>
                <a:ea typeface="+mn-ea"/>
              </a:rPr>
              <a:t>를 새로운 </a:t>
            </a:r>
            <a:r>
              <a:rPr lang="en-US" altLang="ko-KR" sz="1200" dirty="0">
                <a:latin typeface="+mn-ea"/>
                <a:ea typeface="+mn-ea"/>
              </a:rPr>
              <a:t>Master</a:t>
            </a:r>
            <a:r>
              <a:rPr lang="ko-KR" altLang="en-US" sz="1200">
                <a:latin typeface="+mn-ea"/>
                <a:ea typeface="+mn-ea"/>
              </a:rPr>
              <a:t>로 </a:t>
            </a:r>
            <a:r>
              <a:rPr lang="ko-KR" altLang="en-US" sz="1200" smtClean="0">
                <a:latin typeface="+mn-ea"/>
                <a:ea typeface="+mn-ea"/>
              </a:rPr>
              <a:t>변경하여 </a:t>
            </a:r>
            <a:r>
              <a:rPr lang="ko-KR" altLang="en-US" sz="1200">
                <a:latin typeface="+mn-ea"/>
                <a:ea typeface="+mn-ea"/>
              </a:rPr>
              <a:t>서비스 가동이 정상적으로 수행되도록 하는 </a:t>
            </a:r>
            <a:r>
              <a:rPr lang="en-US" altLang="ko-KR" sz="1200" dirty="0">
                <a:latin typeface="+mn-ea"/>
                <a:ea typeface="+mn-ea"/>
              </a:rPr>
              <a:t>auto Failover Solution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각 </a:t>
            </a:r>
            <a:r>
              <a:rPr lang="ko-KR" altLang="en-US" sz="1200" dirty="0" err="1">
                <a:latin typeface="+mn-ea"/>
                <a:ea typeface="+mn-ea"/>
              </a:rPr>
              <a:t>노드</a:t>
            </a:r>
            <a:r>
              <a:rPr lang="en-US" altLang="ko-KR" sz="1200" dirty="0">
                <a:latin typeface="+mn-ea"/>
                <a:ea typeface="+mn-ea"/>
              </a:rPr>
              <a:t>(Master </a:t>
            </a:r>
            <a:r>
              <a:rPr lang="ko-KR" altLang="en-US" sz="1200">
                <a:latin typeface="+mn-ea"/>
                <a:ea typeface="+mn-ea"/>
              </a:rPr>
              <a:t>및 </a:t>
            </a:r>
            <a:r>
              <a:rPr lang="en-US" altLang="ko-KR" sz="1200" dirty="0">
                <a:latin typeface="+mn-ea"/>
                <a:ea typeface="+mn-ea"/>
              </a:rPr>
              <a:t>Slave)</a:t>
            </a:r>
            <a:r>
              <a:rPr lang="ko-KR" altLang="en-US" sz="1200">
                <a:latin typeface="+mn-ea"/>
                <a:ea typeface="+mn-ea"/>
              </a:rPr>
              <a:t>를 자동으로 전환하며</a:t>
            </a:r>
            <a:r>
              <a:rPr lang="en-US" altLang="ko-KR" sz="1200" dirty="0">
                <a:latin typeface="+mn-ea"/>
                <a:ea typeface="+mn-ea"/>
              </a:rPr>
              <a:t>, Master</a:t>
            </a:r>
            <a:r>
              <a:rPr lang="ko-KR" altLang="en-US" sz="1200">
                <a:latin typeface="+mn-ea"/>
                <a:ea typeface="+mn-ea"/>
              </a:rPr>
              <a:t>와 </a:t>
            </a:r>
            <a:r>
              <a:rPr lang="en-US" altLang="ko-KR" sz="1200" dirty="0">
                <a:latin typeface="+mn-ea"/>
                <a:ea typeface="+mn-ea"/>
              </a:rPr>
              <a:t>Slave</a:t>
            </a:r>
            <a:r>
              <a:rPr lang="ko-KR" altLang="en-US" sz="1200">
                <a:latin typeface="+mn-ea"/>
                <a:ea typeface="+mn-ea"/>
              </a:rPr>
              <a:t>의 데이터를 동일하게 유지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자동 </a:t>
            </a:r>
            <a:r>
              <a:rPr lang="en-US" altLang="ko-KR" sz="1200" dirty="0">
                <a:latin typeface="+mn-ea"/>
                <a:ea typeface="+mn-ea"/>
              </a:rPr>
              <a:t>Master Monitor</a:t>
            </a:r>
            <a:r>
              <a:rPr lang="ko-KR" altLang="en-US" sz="1200">
                <a:latin typeface="+mn-ea"/>
                <a:ea typeface="+mn-ea"/>
              </a:rPr>
              <a:t>와 </a:t>
            </a:r>
            <a:r>
              <a:rPr lang="en-US" altLang="ko-KR" sz="1200" dirty="0">
                <a:latin typeface="+mn-ea"/>
                <a:ea typeface="+mn-ea"/>
              </a:rPr>
              <a:t>Fail over</a:t>
            </a:r>
            <a:r>
              <a:rPr lang="ko-KR" altLang="en-US" sz="1200">
                <a:latin typeface="+mn-ea"/>
                <a:ea typeface="+mn-ea"/>
              </a:rPr>
              <a:t>를 지원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대화형 </a:t>
            </a:r>
            <a:r>
              <a:rPr lang="en-US" altLang="ko-KR" sz="1200" dirty="0">
                <a:latin typeface="+mn-ea"/>
                <a:ea typeface="+mn-ea"/>
              </a:rPr>
              <a:t>Master Failover </a:t>
            </a:r>
            <a:r>
              <a:rPr lang="ko-KR" altLang="en-US" sz="1200">
                <a:latin typeface="+mn-ea"/>
                <a:ea typeface="+mn-ea"/>
              </a:rPr>
              <a:t>및 비대화형 </a:t>
            </a:r>
            <a:r>
              <a:rPr lang="en-US" altLang="ko-KR" sz="1200" dirty="0">
                <a:latin typeface="+mn-ea"/>
                <a:ea typeface="+mn-ea"/>
              </a:rPr>
              <a:t>Master Failover</a:t>
            </a:r>
            <a:r>
              <a:rPr lang="ko-KR" altLang="en-US" sz="1200">
                <a:latin typeface="+mn-ea"/>
                <a:ea typeface="+mn-ea"/>
              </a:rPr>
              <a:t>를 지원하며 수동으로 장애 조치 </a:t>
            </a:r>
            <a:r>
              <a:rPr lang="ko-KR" altLang="en-US" sz="1200" smtClean="0">
                <a:latin typeface="+mn-ea"/>
                <a:ea typeface="+mn-ea"/>
              </a:rPr>
              <a:t>가능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ko-KR" altLang="en-US" sz="1200" smtClean="0">
                <a:latin typeface="+mn-ea"/>
                <a:ea typeface="+mn-ea"/>
              </a:rPr>
              <a:t>기존 </a:t>
            </a:r>
            <a:r>
              <a:rPr lang="en-US" altLang="ko-KR" sz="1200" dirty="0" smtClean="0">
                <a:latin typeface="+mn-ea"/>
                <a:ea typeface="+mn-ea"/>
              </a:rPr>
              <a:t>MySQL 5.0 </a:t>
            </a:r>
            <a:r>
              <a:rPr lang="ko-KR" altLang="en-US" sz="1200" smtClean="0">
                <a:latin typeface="+mn-ea"/>
                <a:ea typeface="+mn-ea"/>
              </a:rPr>
              <a:t>이후 사용이 가능하며 </a:t>
            </a:r>
            <a:r>
              <a:rPr lang="en-US" altLang="ko-KR" sz="1200" dirty="0" smtClean="0">
                <a:latin typeface="+mn-ea"/>
                <a:ea typeface="+mn-ea"/>
              </a:rPr>
              <a:t>DB Server</a:t>
            </a:r>
            <a:r>
              <a:rPr lang="ko-KR" altLang="en-US" sz="1200" smtClean="0">
                <a:latin typeface="+mn-ea"/>
                <a:ea typeface="+mn-ea"/>
              </a:rPr>
              <a:t>의 성능에 전혀 영향을 주지 않음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717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MHA</a:t>
            </a:r>
            <a:endParaRPr lang="ko-KR" altLang="en-US" dirty="0"/>
          </a:p>
        </p:txBody>
      </p:sp>
      <p:grpSp>
        <p:nvGrpSpPr>
          <p:cNvPr id="11" name="그룹 25"/>
          <p:cNvGrpSpPr>
            <a:grpSpLocks/>
          </p:cNvGrpSpPr>
          <p:nvPr/>
        </p:nvGrpSpPr>
        <p:grpSpPr bwMode="auto">
          <a:xfrm>
            <a:off x="528811" y="2189128"/>
            <a:ext cx="1041400" cy="850900"/>
            <a:chOff x="1772816" y="8143785"/>
            <a:chExt cx="1040986" cy="848902"/>
          </a:xfrm>
        </p:grpSpPr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1945086" y="8143785"/>
              <a:ext cx="621136" cy="663697"/>
              <a:chOff x="3696" y="2335"/>
              <a:chExt cx="510" cy="545"/>
            </a:xfrm>
          </p:grpSpPr>
          <p:grpSp>
            <p:nvGrpSpPr>
              <p:cNvPr id="14" name="Group 44"/>
              <p:cNvGrpSpPr>
                <a:grpSpLocks/>
              </p:cNvGrpSpPr>
              <p:nvPr/>
            </p:nvGrpSpPr>
            <p:grpSpPr bwMode="auto">
              <a:xfrm>
                <a:off x="3696" y="2335"/>
                <a:ext cx="510" cy="544"/>
                <a:chOff x="4338" y="2387"/>
                <a:chExt cx="510" cy="544"/>
              </a:xfrm>
            </p:grpSpPr>
            <p:pic>
              <p:nvPicPr>
                <p:cNvPr id="16" name="Picture 45" descr="Server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 flipH="1">
                  <a:off x="4497" y="2387"/>
                  <a:ext cx="351" cy="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" name="Picture 4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4338" y="2523"/>
                  <a:ext cx="268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5" name="Picture 4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696" y="2478"/>
                <a:ext cx="260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Rectangle 537"/>
            <p:cNvSpPr>
              <a:spLocks noChangeArrowheads="1"/>
            </p:cNvSpPr>
            <p:nvPr/>
          </p:nvSpPr>
          <p:spPr bwMode="auto">
            <a:xfrm>
              <a:off x="1772816" y="8747203"/>
              <a:ext cx="1040986" cy="2454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MHA Manager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8" name="그룹 32"/>
          <p:cNvGrpSpPr>
            <a:grpSpLocks/>
          </p:cNvGrpSpPr>
          <p:nvPr/>
        </p:nvGrpSpPr>
        <p:grpSpPr bwMode="auto">
          <a:xfrm>
            <a:off x="2446511" y="2193891"/>
            <a:ext cx="982663" cy="841375"/>
            <a:chOff x="4907419" y="5535058"/>
            <a:chExt cx="999592" cy="853452"/>
          </a:xfrm>
        </p:grpSpPr>
        <p:grpSp>
          <p:nvGrpSpPr>
            <p:cNvPr id="19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21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Rectangle 537"/>
            <p:cNvSpPr>
              <a:spLocks noChangeArrowheads="1"/>
            </p:cNvSpPr>
            <p:nvPr/>
          </p:nvSpPr>
          <p:spPr bwMode="auto">
            <a:xfrm>
              <a:off x="4907419" y="6138915"/>
              <a:ext cx="999592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Active Master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23" name="그룹 32"/>
          <p:cNvGrpSpPr>
            <a:grpSpLocks/>
          </p:cNvGrpSpPr>
          <p:nvPr/>
        </p:nvGrpSpPr>
        <p:grpSpPr bwMode="auto">
          <a:xfrm>
            <a:off x="3721274" y="2193891"/>
            <a:ext cx="679450" cy="841375"/>
            <a:chOff x="5062282" y="5535058"/>
            <a:chExt cx="689868" cy="853452"/>
          </a:xfrm>
        </p:grpSpPr>
        <p:grpSp>
          <p:nvGrpSpPr>
            <p:cNvPr id="24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26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Rectangle 537"/>
            <p:cNvSpPr>
              <a:spLocks noChangeArrowheads="1"/>
            </p:cNvSpPr>
            <p:nvPr/>
          </p:nvSpPr>
          <p:spPr bwMode="auto">
            <a:xfrm>
              <a:off x="5062282" y="6138915"/>
              <a:ext cx="689868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#1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28" name="그룹 32"/>
          <p:cNvGrpSpPr>
            <a:grpSpLocks/>
          </p:cNvGrpSpPr>
          <p:nvPr/>
        </p:nvGrpSpPr>
        <p:grpSpPr bwMode="auto">
          <a:xfrm>
            <a:off x="5042074" y="2193891"/>
            <a:ext cx="681037" cy="841375"/>
            <a:chOff x="5060652" y="5535058"/>
            <a:chExt cx="693129" cy="853452"/>
          </a:xfrm>
        </p:grpSpPr>
        <p:grpSp>
          <p:nvGrpSpPr>
            <p:cNvPr id="29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31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0" name="Rectangle 537"/>
            <p:cNvSpPr>
              <a:spLocks noChangeArrowheads="1"/>
            </p:cNvSpPr>
            <p:nvPr/>
          </p:nvSpPr>
          <p:spPr bwMode="auto">
            <a:xfrm>
              <a:off x="5060652" y="6138915"/>
              <a:ext cx="693129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#n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33" name="Rectangle 537"/>
          <p:cNvSpPr>
            <a:spLocks noChangeArrowheads="1"/>
          </p:cNvSpPr>
          <p:nvPr/>
        </p:nvSpPr>
        <p:spPr bwMode="auto">
          <a:xfrm>
            <a:off x="4516611" y="2414553"/>
            <a:ext cx="48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2000">
                <a:latin typeface="Arial" panose="020B0604020202020204" pitchFamily="34" charset="0"/>
              </a:rPr>
              <a:t>…</a:t>
            </a:r>
            <a:endParaRPr lang="ko-KR" altLang="en-US" sz="2000">
              <a:latin typeface="굴림" panose="020B0600000101010101" pitchFamily="50" charset="-127"/>
            </a:endParaRPr>
          </a:p>
        </p:txBody>
      </p:sp>
      <p:grpSp>
        <p:nvGrpSpPr>
          <p:cNvPr id="34" name="그룹 20"/>
          <p:cNvGrpSpPr>
            <a:grpSpLocks/>
          </p:cNvGrpSpPr>
          <p:nvPr/>
        </p:nvGrpSpPr>
        <p:grpSpPr bwMode="auto">
          <a:xfrm>
            <a:off x="4213399" y="1168366"/>
            <a:ext cx="860425" cy="603250"/>
            <a:chOff x="717687" y="5535058"/>
            <a:chExt cx="1218570" cy="888028"/>
          </a:xfrm>
        </p:grpSpPr>
        <p:grpSp>
          <p:nvGrpSpPr>
            <p:cNvPr id="35" name="Group 532"/>
            <p:cNvGrpSpPr>
              <a:grpSpLocks/>
            </p:cNvGrpSpPr>
            <p:nvPr/>
          </p:nvGrpSpPr>
          <p:grpSpPr bwMode="auto">
            <a:xfrm>
              <a:off x="1042955" y="5535058"/>
              <a:ext cx="568033" cy="635927"/>
              <a:chOff x="1509" y="4109"/>
              <a:chExt cx="251" cy="281"/>
            </a:xfrm>
          </p:grpSpPr>
          <p:pic>
            <p:nvPicPr>
              <p:cNvPr id="37" name="Picture 533" descr="Untitled-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9" y="4109"/>
                <a:ext cx="222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534" descr="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" y="4240"/>
                <a:ext cx="16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" name="Rectangle 537"/>
            <p:cNvSpPr>
              <a:spLocks noChangeArrowheads="1"/>
            </p:cNvSpPr>
            <p:nvPr/>
          </p:nvSpPr>
          <p:spPr bwMode="auto">
            <a:xfrm>
              <a:off x="717687" y="6176697"/>
              <a:ext cx="1218570" cy="24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000">
                  <a:latin typeface="Arial" panose="020B0604020202020204" pitchFamily="34" charset="0"/>
                </a:rPr>
                <a:t>Application Server</a:t>
              </a:r>
              <a:endParaRPr lang="ko-KR" altLang="en-US" sz="1000"/>
            </a:p>
          </p:txBody>
        </p:sp>
      </p:grpSp>
      <p:sp>
        <p:nvSpPr>
          <p:cNvPr id="39" name="AutoShape 62"/>
          <p:cNvSpPr>
            <a:spLocks noChangeArrowheads="1"/>
          </p:cNvSpPr>
          <p:nvPr/>
        </p:nvSpPr>
        <p:spPr bwMode="auto">
          <a:xfrm>
            <a:off x="495474" y="1955766"/>
            <a:ext cx="5300662" cy="1443037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40" name="AutoShape 62"/>
          <p:cNvSpPr>
            <a:spLocks noChangeArrowheads="1"/>
          </p:cNvSpPr>
          <p:nvPr/>
        </p:nvSpPr>
        <p:spPr bwMode="auto">
          <a:xfrm>
            <a:off x="2073449" y="2012916"/>
            <a:ext cx="3670300" cy="1243012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41" name="구부러진 연결선 40"/>
          <p:cNvCxnSpPr>
            <a:stCxn id="16" idx="1"/>
            <a:endCxn id="22" idx="1"/>
          </p:cNvCxnSpPr>
          <p:nvPr/>
        </p:nvCxnSpPr>
        <p:spPr>
          <a:xfrm>
            <a:off x="1322561" y="2497103"/>
            <a:ext cx="1304925" cy="90488"/>
          </a:xfrm>
          <a:prstGeom prst="curvedConnector3">
            <a:avLst>
              <a:gd name="adj1" fmla="val 50000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구부러진 연결선 41"/>
          <p:cNvCxnSpPr>
            <a:stCxn id="20" idx="2"/>
            <a:endCxn id="25" idx="2"/>
          </p:cNvCxnSpPr>
          <p:nvPr/>
        </p:nvCxnSpPr>
        <p:spPr>
          <a:xfrm rot="16200000" flipH="1">
            <a:off x="3499024" y="2473291"/>
            <a:ext cx="12700" cy="1123950"/>
          </a:xfrm>
          <a:prstGeom prst="curvedConnector3">
            <a:avLst>
              <a:gd name="adj1" fmla="val 49655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구부러진 연결선 44"/>
          <p:cNvCxnSpPr>
            <a:stCxn id="20" idx="2"/>
            <a:endCxn id="30" idx="2"/>
          </p:cNvCxnSpPr>
          <p:nvPr/>
        </p:nvCxnSpPr>
        <p:spPr>
          <a:xfrm rot="16200000" flipH="1">
            <a:off x="4160218" y="1812097"/>
            <a:ext cx="12700" cy="2446337"/>
          </a:xfrm>
          <a:prstGeom prst="curvedConnector3">
            <a:avLst>
              <a:gd name="adj1" fmla="val 1241378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537"/>
          <p:cNvSpPr>
            <a:spLocks noChangeArrowheads="1"/>
          </p:cNvSpPr>
          <p:nvPr/>
        </p:nvSpPr>
        <p:spPr bwMode="auto">
          <a:xfrm>
            <a:off x="651049" y="1960528"/>
            <a:ext cx="7953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MHA Zone</a:t>
            </a:r>
            <a:endParaRPr lang="ko-KR" altLang="en-US" sz="1000"/>
          </a:p>
        </p:txBody>
      </p:sp>
      <p:sp>
        <p:nvSpPr>
          <p:cNvPr id="51" name="Rectangle 537"/>
          <p:cNvSpPr>
            <a:spLocks noChangeArrowheads="1"/>
          </p:cNvSpPr>
          <p:nvPr/>
        </p:nvSpPr>
        <p:spPr bwMode="auto">
          <a:xfrm>
            <a:off x="4634086" y="1990691"/>
            <a:ext cx="1141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Replication Zone</a:t>
            </a:r>
          </a:p>
        </p:txBody>
      </p:sp>
      <p:sp>
        <p:nvSpPr>
          <p:cNvPr id="53" name="Rectangle 537"/>
          <p:cNvSpPr>
            <a:spLocks noChangeArrowheads="1"/>
          </p:cNvSpPr>
          <p:nvPr/>
        </p:nvSpPr>
        <p:spPr bwMode="auto">
          <a:xfrm>
            <a:off x="1254299" y="2254216"/>
            <a:ext cx="8858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dirty="0" smtClean="0">
                <a:latin typeface="+mn-ea"/>
                <a:ea typeface="+mn-ea"/>
              </a:rPr>
              <a:t>Master </a:t>
            </a:r>
            <a:r>
              <a:rPr lang="ko-KR" altLang="en-US" sz="1000" dirty="0" smtClean="0">
                <a:latin typeface="+mn-ea"/>
                <a:ea typeface="+mn-ea"/>
              </a:rPr>
              <a:t>감지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cxnSp>
        <p:nvCxnSpPr>
          <p:cNvPr id="54" name="구부러진 연결선 53"/>
          <p:cNvCxnSpPr>
            <a:stCxn id="37" idx="1"/>
            <a:endCxn id="21" idx="0"/>
          </p:cNvCxnSpPr>
          <p:nvPr/>
        </p:nvCxnSpPr>
        <p:spPr>
          <a:xfrm rot="10800000" flipV="1">
            <a:off x="3029124" y="1373153"/>
            <a:ext cx="1414462" cy="820738"/>
          </a:xfrm>
          <a:prstGeom prst="curved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25"/>
          <p:cNvGrpSpPr>
            <a:grpSpLocks/>
          </p:cNvGrpSpPr>
          <p:nvPr/>
        </p:nvGrpSpPr>
        <p:grpSpPr bwMode="auto">
          <a:xfrm>
            <a:off x="3409131" y="4203541"/>
            <a:ext cx="1041400" cy="850900"/>
            <a:chOff x="1772816" y="8143785"/>
            <a:chExt cx="1040986" cy="848902"/>
          </a:xfrm>
        </p:grpSpPr>
        <p:grpSp>
          <p:nvGrpSpPr>
            <p:cNvPr id="56" name="Group 43"/>
            <p:cNvGrpSpPr>
              <a:grpSpLocks/>
            </p:cNvGrpSpPr>
            <p:nvPr/>
          </p:nvGrpSpPr>
          <p:grpSpPr bwMode="auto">
            <a:xfrm>
              <a:off x="1945086" y="8143785"/>
              <a:ext cx="621136" cy="663697"/>
              <a:chOff x="3696" y="2335"/>
              <a:chExt cx="510" cy="545"/>
            </a:xfrm>
          </p:grpSpPr>
          <p:grpSp>
            <p:nvGrpSpPr>
              <p:cNvPr id="58" name="Group 44"/>
              <p:cNvGrpSpPr>
                <a:grpSpLocks/>
              </p:cNvGrpSpPr>
              <p:nvPr/>
            </p:nvGrpSpPr>
            <p:grpSpPr bwMode="auto">
              <a:xfrm>
                <a:off x="3696" y="2335"/>
                <a:ext cx="510" cy="544"/>
                <a:chOff x="4338" y="2387"/>
                <a:chExt cx="510" cy="544"/>
              </a:xfrm>
            </p:grpSpPr>
            <p:pic>
              <p:nvPicPr>
                <p:cNvPr id="60" name="Picture 45" descr="Server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 flipH="1">
                  <a:off x="4497" y="2387"/>
                  <a:ext cx="351" cy="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4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4338" y="2523"/>
                  <a:ext cx="268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59" name="Picture 4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696" y="2478"/>
                <a:ext cx="260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7" name="Rectangle 537"/>
            <p:cNvSpPr>
              <a:spLocks noChangeArrowheads="1"/>
            </p:cNvSpPr>
            <p:nvPr/>
          </p:nvSpPr>
          <p:spPr bwMode="auto">
            <a:xfrm>
              <a:off x="1772816" y="8747203"/>
              <a:ext cx="1040986" cy="2454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MHA Manager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62" name="그룹 32"/>
          <p:cNvGrpSpPr>
            <a:grpSpLocks/>
          </p:cNvGrpSpPr>
          <p:nvPr/>
        </p:nvGrpSpPr>
        <p:grpSpPr bwMode="auto">
          <a:xfrm>
            <a:off x="5326831" y="4208304"/>
            <a:ext cx="982663" cy="841375"/>
            <a:chOff x="4907419" y="5535058"/>
            <a:chExt cx="999592" cy="853452"/>
          </a:xfrm>
        </p:grpSpPr>
        <p:grpSp>
          <p:nvGrpSpPr>
            <p:cNvPr id="63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65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4" name="Rectangle 537"/>
            <p:cNvSpPr>
              <a:spLocks noChangeArrowheads="1"/>
            </p:cNvSpPr>
            <p:nvPr/>
          </p:nvSpPr>
          <p:spPr bwMode="auto">
            <a:xfrm>
              <a:off x="4907419" y="6138915"/>
              <a:ext cx="999592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Active Master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67" name="그룹 32"/>
          <p:cNvGrpSpPr>
            <a:grpSpLocks/>
          </p:cNvGrpSpPr>
          <p:nvPr/>
        </p:nvGrpSpPr>
        <p:grpSpPr bwMode="auto">
          <a:xfrm>
            <a:off x="6601594" y="4208304"/>
            <a:ext cx="679450" cy="841375"/>
            <a:chOff x="5062282" y="5535058"/>
            <a:chExt cx="689868" cy="853452"/>
          </a:xfrm>
        </p:grpSpPr>
        <p:grpSp>
          <p:nvGrpSpPr>
            <p:cNvPr id="68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70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9" name="Rectangle 537"/>
            <p:cNvSpPr>
              <a:spLocks noChangeArrowheads="1"/>
            </p:cNvSpPr>
            <p:nvPr/>
          </p:nvSpPr>
          <p:spPr bwMode="auto">
            <a:xfrm>
              <a:off x="5062282" y="6138915"/>
              <a:ext cx="689868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#1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72" name="그룹 32"/>
          <p:cNvGrpSpPr>
            <a:grpSpLocks/>
          </p:cNvGrpSpPr>
          <p:nvPr/>
        </p:nvGrpSpPr>
        <p:grpSpPr bwMode="auto">
          <a:xfrm>
            <a:off x="7922394" y="4208304"/>
            <a:ext cx="681037" cy="841375"/>
            <a:chOff x="5060652" y="5535058"/>
            <a:chExt cx="693129" cy="853452"/>
          </a:xfrm>
        </p:grpSpPr>
        <p:grpSp>
          <p:nvGrpSpPr>
            <p:cNvPr id="73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75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4" name="Rectangle 537"/>
            <p:cNvSpPr>
              <a:spLocks noChangeArrowheads="1"/>
            </p:cNvSpPr>
            <p:nvPr/>
          </p:nvSpPr>
          <p:spPr bwMode="auto">
            <a:xfrm>
              <a:off x="5060652" y="6138915"/>
              <a:ext cx="693129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#n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77" name="Rectangle 537"/>
          <p:cNvSpPr>
            <a:spLocks noChangeArrowheads="1"/>
          </p:cNvSpPr>
          <p:nvPr/>
        </p:nvSpPr>
        <p:spPr bwMode="auto">
          <a:xfrm>
            <a:off x="7396931" y="4428966"/>
            <a:ext cx="48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2000">
                <a:latin typeface="Arial" panose="020B0604020202020204" pitchFamily="34" charset="0"/>
              </a:rPr>
              <a:t>…</a:t>
            </a:r>
            <a:endParaRPr lang="ko-KR" altLang="en-US" sz="2000">
              <a:latin typeface="굴림" panose="020B0600000101010101" pitchFamily="50" charset="-127"/>
            </a:endParaRPr>
          </a:p>
        </p:txBody>
      </p:sp>
      <p:grpSp>
        <p:nvGrpSpPr>
          <p:cNvPr id="78" name="그룹 20"/>
          <p:cNvGrpSpPr>
            <a:grpSpLocks/>
          </p:cNvGrpSpPr>
          <p:nvPr/>
        </p:nvGrpSpPr>
        <p:grpSpPr bwMode="auto">
          <a:xfrm>
            <a:off x="7093719" y="3182779"/>
            <a:ext cx="860425" cy="603250"/>
            <a:chOff x="717687" y="5535058"/>
            <a:chExt cx="1218570" cy="888028"/>
          </a:xfrm>
        </p:grpSpPr>
        <p:grpSp>
          <p:nvGrpSpPr>
            <p:cNvPr id="79" name="Group 532"/>
            <p:cNvGrpSpPr>
              <a:grpSpLocks/>
            </p:cNvGrpSpPr>
            <p:nvPr/>
          </p:nvGrpSpPr>
          <p:grpSpPr bwMode="auto">
            <a:xfrm>
              <a:off x="1042955" y="5535058"/>
              <a:ext cx="568033" cy="635927"/>
              <a:chOff x="1509" y="4109"/>
              <a:chExt cx="251" cy="281"/>
            </a:xfrm>
          </p:grpSpPr>
          <p:pic>
            <p:nvPicPr>
              <p:cNvPr id="81" name="Picture 533" descr="Untitled-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9" y="4109"/>
                <a:ext cx="222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534" descr="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" y="4240"/>
                <a:ext cx="16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0" name="Rectangle 537"/>
            <p:cNvSpPr>
              <a:spLocks noChangeArrowheads="1"/>
            </p:cNvSpPr>
            <p:nvPr/>
          </p:nvSpPr>
          <p:spPr bwMode="auto">
            <a:xfrm>
              <a:off x="717687" y="6176697"/>
              <a:ext cx="1218570" cy="24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000">
                  <a:latin typeface="Arial" panose="020B0604020202020204" pitchFamily="34" charset="0"/>
                </a:rPr>
                <a:t>Application Server</a:t>
              </a:r>
              <a:endParaRPr lang="ko-KR" altLang="en-US" sz="1000"/>
            </a:p>
          </p:txBody>
        </p:sp>
      </p:grpSp>
      <p:sp>
        <p:nvSpPr>
          <p:cNvPr id="83" name="AutoShape 62"/>
          <p:cNvSpPr>
            <a:spLocks noChangeArrowheads="1"/>
          </p:cNvSpPr>
          <p:nvPr/>
        </p:nvSpPr>
        <p:spPr bwMode="auto">
          <a:xfrm>
            <a:off x="3375794" y="3970179"/>
            <a:ext cx="5300662" cy="1443037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84" name="AutoShape 62"/>
          <p:cNvSpPr>
            <a:spLocks noChangeArrowheads="1"/>
          </p:cNvSpPr>
          <p:nvPr/>
        </p:nvSpPr>
        <p:spPr bwMode="auto">
          <a:xfrm>
            <a:off x="4953769" y="4027329"/>
            <a:ext cx="3670300" cy="1243012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85" name="구부러진 연결선 84"/>
          <p:cNvCxnSpPr>
            <a:stCxn id="69" idx="2"/>
            <a:endCxn id="74" idx="2"/>
          </p:cNvCxnSpPr>
          <p:nvPr/>
        </p:nvCxnSpPr>
        <p:spPr>
          <a:xfrm rot="16200000" flipH="1">
            <a:off x="7602116" y="4388882"/>
            <a:ext cx="12700" cy="1321594"/>
          </a:xfrm>
          <a:prstGeom prst="curvedConnector3">
            <a:avLst>
              <a:gd name="adj1" fmla="val 1800000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537"/>
          <p:cNvSpPr>
            <a:spLocks noChangeArrowheads="1"/>
          </p:cNvSpPr>
          <p:nvPr/>
        </p:nvSpPr>
        <p:spPr bwMode="auto">
          <a:xfrm>
            <a:off x="3531369" y="3974941"/>
            <a:ext cx="7953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MHA Zone</a:t>
            </a:r>
            <a:endParaRPr lang="ko-KR" altLang="en-US" sz="1000"/>
          </a:p>
        </p:txBody>
      </p:sp>
      <p:sp>
        <p:nvSpPr>
          <p:cNvPr id="87" name="Rectangle 537"/>
          <p:cNvSpPr>
            <a:spLocks noChangeArrowheads="1"/>
          </p:cNvSpPr>
          <p:nvPr/>
        </p:nvSpPr>
        <p:spPr bwMode="auto">
          <a:xfrm>
            <a:off x="7514406" y="4005104"/>
            <a:ext cx="1141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Replication Zone</a:t>
            </a:r>
          </a:p>
        </p:txBody>
      </p:sp>
      <p:sp>
        <p:nvSpPr>
          <p:cNvPr id="88" name="Rectangle 537"/>
          <p:cNvSpPr>
            <a:spLocks noChangeArrowheads="1"/>
          </p:cNvSpPr>
          <p:nvPr/>
        </p:nvSpPr>
        <p:spPr bwMode="auto">
          <a:xfrm>
            <a:off x="4150974" y="4191606"/>
            <a:ext cx="8531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b="1" dirty="0" smtClean="0">
                <a:latin typeface="+mn-ea"/>
                <a:ea typeface="+mn-ea"/>
              </a:rPr>
              <a:t>Binary log </a:t>
            </a:r>
            <a:br>
              <a:rPr lang="en-US" altLang="ko-KR" sz="1000" b="1" dirty="0" smtClean="0">
                <a:latin typeface="+mn-ea"/>
                <a:ea typeface="+mn-ea"/>
              </a:rPr>
            </a:br>
            <a:r>
              <a:rPr lang="en-US" altLang="ko-KR" sz="1000" b="1" dirty="0" smtClean="0">
                <a:latin typeface="+mn-ea"/>
                <a:ea typeface="+mn-ea"/>
              </a:rPr>
              <a:t>Copy</a:t>
            </a:r>
          </a:p>
        </p:txBody>
      </p:sp>
      <p:cxnSp>
        <p:nvCxnSpPr>
          <p:cNvPr id="89" name="구부러진 연결선 88"/>
          <p:cNvCxnSpPr>
            <a:stCxn id="81" idx="1"/>
            <a:endCxn id="70" idx="0"/>
          </p:cNvCxnSpPr>
          <p:nvPr/>
        </p:nvCxnSpPr>
        <p:spPr>
          <a:xfrm rot="10800000" flipV="1">
            <a:off x="7033013" y="3386476"/>
            <a:ext cx="290377" cy="821827"/>
          </a:xfrm>
          <a:prstGeom prst="curved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03231" y="950531"/>
            <a:ext cx="221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ea typeface="+mn-ea"/>
              </a:rPr>
              <a:t>- Basic Architecture</a:t>
            </a: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91" name="꺾인 연결선 90"/>
          <p:cNvCxnSpPr>
            <a:stCxn id="39" idx="2"/>
            <a:endCxn id="83" idx="1"/>
          </p:cNvCxnSpPr>
          <p:nvPr/>
        </p:nvCxnSpPr>
        <p:spPr>
          <a:xfrm rot="16200000" flipH="1">
            <a:off x="2614352" y="3930255"/>
            <a:ext cx="1292895" cy="22998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폭발 1 91"/>
          <p:cNvSpPr/>
          <p:nvPr/>
        </p:nvSpPr>
        <p:spPr>
          <a:xfrm>
            <a:off x="5072491" y="3858707"/>
            <a:ext cx="1371717" cy="1484312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3" name="구부러진 연결선 92"/>
          <p:cNvCxnSpPr>
            <a:stCxn id="66" idx="1"/>
            <a:endCxn id="60" idx="1"/>
          </p:cNvCxnSpPr>
          <p:nvPr/>
        </p:nvCxnSpPr>
        <p:spPr>
          <a:xfrm rot="10800000">
            <a:off x="4202854" y="4510537"/>
            <a:ext cx="1305049" cy="9101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93"/>
          <p:cNvCxnSpPr>
            <a:stCxn id="57" idx="2"/>
            <a:endCxn id="69" idx="2"/>
          </p:cNvCxnSpPr>
          <p:nvPr/>
        </p:nvCxnSpPr>
        <p:spPr>
          <a:xfrm rot="5400000" flipH="1" flipV="1">
            <a:off x="5433194" y="3546316"/>
            <a:ext cx="4762" cy="3011488"/>
          </a:xfrm>
          <a:prstGeom prst="bentConnector3">
            <a:avLst>
              <a:gd name="adj1" fmla="val -102458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777897" y="3690521"/>
            <a:ext cx="353943" cy="74475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+mn-ea"/>
                <a:ea typeface="+mn-ea"/>
              </a:rPr>
              <a:t>장애 발생</a:t>
            </a:r>
            <a:endParaRPr lang="ko-KR" altLang="en-US" sz="11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6" name="Rectangle 537"/>
          <p:cNvSpPr>
            <a:spLocks noChangeArrowheads="1"/>
          </p:cNvSpPr>
          <p:nvPr/>
        </p:nvSpPr>
        <p:spPr bwMode="auto">
          <a:xfrm>
            <a:off x="5436096" y="5775067"/>
            <a:ext cx="10534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b="1" dirty="0" smtClean="0">
                <a:latin typeface="+mn-ea"/>
                <a:ea typeface="+mn-ea"/>
              </a:rPr>
              <a:t>Relay log </a:t>
            </a:r>
            <a:r>
              <a:rPr lang="ko-KR" altLang="en-US" sz="1000" b="1" smtClean="0">
                <a:latin typeface="+mn-ea"/>
                <a:ea typeface="+mn-ea"/>
              </a:rPr>
              <a:t>적용</a:t>
            </a:r>
            <a:endParaRPr lang="en-US" altLang="ko-KR" sz="1000" b="1" dirty="0" smtClean="0">
              <a:latin typeface="+mn-ea"/>
              <a:ea typeface="+mn-ea"/>
            </a:endParaRPr>
          </a:p>
        </p:txBody>
      </p:sp>
      <p:cxnSp>
        <p:nvCxnSpPr>
          <p:cNvPr id="97" name="꺾인 연결선 96"/>
          <p:cNvCxnSpPr>
            <a:stCxn id="57" idx="2"/>
            <a:endCxn id="74" idx="2"/>
          </p:cNvCxnSpPr>
          <p:nvPr/>
        </p:nvCxnSpPr>
        <p:spPr>
          <a:xfrm rot="5400000" flipH="1" flipV="1">
            <a:off x="6093991" y="2885519"/>
            <a:ext cx="4762" cy="4333082"/>
          </a:xfrm>
          <a:prstGeom prst="bentConnector3">
            <a:avLst>
              <a:gd name="adj1" fmla="val -142582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/>
          <p:cNvSpPr/>
          <p:nvPr/>
        </p:nvSpPr>
        <p:spPr>
          <a:xfrm>
            <a:off x="467543" y="4406915"/>
            <a:ext cx="2089458" cy="792088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 err="1" smtClean="0">
                <a:solidFill>
                  <a:srgbClr val="003300"/>
                </a:solidFill>
              </a:rPr>
              <a:t>Save_binary_logs</a:t>
            </a:r>
            <a:endParaRPr lang="en-US" altLang="ko-KR" sz="1400" dirty="0" smtClean="0">
              <a:solidFill>
                <a:srgbClr val="0033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err="1" smtClean="0">
                <a:solidFill>
                  <a:srgbClr val="003300"/>
                </a:solidFill>
              </a:rPr>
              <a:t>Apply_diff_relay_logs</a:t>
            </a:r>
            <a:endParaRPr lang="ko-KR" altLang="en-US" sz="1400">
              <a:solidFill>
                <a:srgbClr val="003300"/>
              </a:solidFill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467544" y="4118882"/>
            <a:ext cx="2098675" cy="235421"/>
          </a:xfrm>
          <a:prstGeom prst="round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3300"/>
                </a:solidFill>
              </a:rPr>
              <a:t>장애 처리를 위한 파일</a:t>
            </a:r>
            <a:endParaRPr lang="ko-KR" altLang="en-US" sz="12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37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MHA</a:t>
            </a:r>
            <a:endParaRPr lang="ko-KR" altLang="en-US" dirty="0"/>
          </a:p>
        </p:txBody>
      </p:sp>
      <p:sp>
        <p:nvSpPr>
          <p:cNvPr id="100" name="모서리가 둥근 직사각형 99"/>
          <p:cNvSpPr/>
          <p:nvPr/>
        </p:nvSpPr>
        <p:spPr>
          <a:xfrm>
            <a:off x="466725" y="1608192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1. Configuration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Check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1" name="모서리가 둥근 직사각형 100"/>
          <p:cNvSpPr/>
          <p:nvPr/>
        </p:nvSpPr>
        <p:spPr>
          <a:xfrm>
            <a:off x="466725" y="2255272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2. Dead Master Shutdown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2" name="모서리가 둥근 직사각형 101"/>
          <p:cNvSpPr/>
          <p:nvPr/>
        </p:nvSpPr>
        <p:spPr>
          <a:xfrm>
            <a:off x="466725" y="2902352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3. Master Recovery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466725" y="4632801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4. Slaves Recovery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466725" y="5431791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5. New Master Cleanup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7165975" y="1141244"/>
            <a:ext cx="431800" cy="15875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900"/>
          </a:p>
        </p:txBody>
      </p:sp>
      <p:sp>
        <p:nvSpPr>
          <p:cNvPr id="106" name="TextBox 105"/>
          <p:cNvSpPr txBox="1"/>
          <p:nvPr/>
        </p:nvSpPr>
        <p:spPr>
          <a:xfrm>
            <a:off x="7580313" y="1103144"/>
            <a:ext cx="1079500" cy="214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latin typeface="+mj-ea"/>
                <a:ea typeface="+mj-ea"/>
              </a:rPr>
              <a:t>데이터 동기화 시점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3231" y="1031136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ea typeface="+mn-ea"/>
              </a:rPr>
              <a:t>- MHA </a:t>
            </a:r>
            <a:r>
              <a:rPr lang="ko-KR" altLang="en-US" smtClean="0">
                <a:latin typeface="+mn-ea"/>
                <a:ea typeface="+mn-ea"/>
              </a:rPr>
              <a:t>장애 처리 </a:t>
            </a:r>
            <a:r>
              <a:rPr lang="en-US" altLang="ko-KR" dirty="0" smtClean="0">
                <a:latin typeface="+mn-ea"/>
                <a:ea typeface="+mn-ea"/>
              </a:rPr>
              <a:t>5</a:t>
            </a:r>
            <a:r>
              <a:rPr lang="ko-KR" altLang="en-US" smtClean="0">
                <a:latin typeface="+mn-ea"/>
                <a:ea typeface="+mn-ea"/>
              </a:rPr>
              <a:t>단계</a:t>
            </a:r>
            <a:endParaRPr lang="ko-KR" altLang="en-US">
              <a:latin typeface="+mn-ea"/>
              <a:ea typeface="+mn-ea"/>
            </a:endParaRPr>
          </a:p>
        </p:txBody>
      </p:sp>
      <p:graphicFrame>
        <p:nvGraphicFramePr>
          <p:cNvPr id="108" name="표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18711"/>
              </p:ext>
            </p:extLst>
          </p:nvPr>
        </p:nvGraphicFramePr>
        <p:xfrm>
          <a:off x="2483768" y="1596127"/>
          <a:ext cx="410445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575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1-1. Check Connect to server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1-2. Find Dead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Server and Alive Server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09" name="직선 화살표 연결선 108"/>
          <p:cNvCxnSpPr>
            <a:stCxn id="100" idx="2"/>
            <a:endCxn id="101" idx="0"/>
          </p:cNvCxnSpPr>
          <p:nvPr/>
        </p:nvCxnSpPr>
        <p:spPr>
          <a:xfrm>
            <a:off x="1366825" y="1966967"/>
            <a:ext cx="0" cy="28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화살표 연결선 109"/>
          <p:cNvCxnSpPr>
            <a:stCxn id="101" idx="2"/>
            <a:endCxn id="102" idx="0"/>
          </p:cNvCxnSpPr>
          <p:nvPr/>
        </p:nvCxnSpPr>
        <p:spPr>
          <a:xfrm>
            <a:off x="1366825" y="2614047"/>
            <a:ext cx="0" cy="28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/>
          <p:cNvCxnSpPr>
            <a:stCxn id="102" idx="2"/>
            <a:endCxn id="103" idx="0"/>
          </p:cNvCxnSpPr>
          <p:nvPr/>
        </p:nvCxnSpPr>
        <p:spPr>
          <a:xfrm>
            <a:off x="1366825" y="3261127"/>
            <a:ext cx="0" cy="1371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화살표 연결선 111"/>
          <p:cNvCxnSpPr>
            <a:stCxn id="103" idx="2"/>
            <a:endCxn id="104" idx="0"/>
          </p:cNvCxnSpPr>
          <p:nvPr/>
        </p:nvCxnSpPr>
        <p:spPr>
          <a:xfrm>
            <a:off x="1366825" y="4991576"/>
            <a:ext cx="0" cy="440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3" name="표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048947"/>
              </p:ext>
            </p:extLst>
          </p:nvPr>
        </p:nvGraphicFramePr>
        <p:xfrm>
          <a:off x="2483768" y="2255272"/>
          <a:ext cx="410445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5202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2-1. Stop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Slave IO Thread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2-2. Run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master_ip_failover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and shutdown script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4" name="표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875946"/>
              </p:ext>
            </p:extLst>
          </p:nvPr>
        </p:nvGraphicFramePr>
        <p:xfrm>
          <a:off x="2483768" y="2903344"/>
          <a:ext cx="410445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3-1. Getting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Lastest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Slaves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3-2.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Saveing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Dead Master’s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binlog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file</a:t>
                      </a:r>
                      <a:endParaRPr lang="ko-KR" altLang="en-US" sz="1200" b="0" smtClean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3-3.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Determining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New Master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3-4. New Master Diff Log Generation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3-5. New Master Log Apply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3-6. Run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Master_ip_failover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script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5" name="표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95210"/>
              </p:ext>
            </p:extLst>
          </p:nvPr>
        </p:nvGraphicFramePr>
        <p:xfrm>
          <a:off x="2483768" y="4631536"/>
          <a:ext cx="41044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4-1. Starting Parallel Slave Diff Log Generation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4-2. Starting Parallel Slave Log Apply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6" name="표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445381"/>
              </p:ext>
            </p:extLst>
          </p:nvPr>
        </p:nvGraphicFramePr>
        <p:xfrm>
          <a:off x="2483768" y="5423624"/>
          <a:ext cx="41044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5-1. Resetting Slave info on the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New Master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5-2. Clearing Slave info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17" name="직선 화살표 연결선 116"/>
          <p:cNvCxnSpPr/>
          <p:nvPr/>
        </p:nvCxnSpPr>
        <p:spPr>
          <a:xfrm>
            <a:off x="6876256" y="1608192"/>
            <a:ext cx="0" cy="575072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7020272" y="1715180"/>
            <a:ext cx="2193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+mn-ea"/>
                <a:ea typeface="+mn-ea"/>
              </a:rPr>
              <a:t>총 </a:t>
            </a:r>
            <a:r>
              <a:rPr lang="en-US" altLang="ko-KR" sz="1200" dirty="0" smtClean="0">
                <a:latin typeface="+mn-ea"/>
                <a:ea typeface="+mn-ea"/>
              </a:rPr>
              <a:t>4</a:t>
            </a:r>
            <a:r>
              <a:rPr lang="ko-KR" altLang="en-US" sz="1200" smtClean="0">
                <a:latin typeface="+mn-ea"/>
                <a:ea typeface="+mn-ea"/>
              </a:rPr>
              <a:t>번의 </a:t>
            </a:r>
            <a:r>
              <a:rPr lang="en-US" altLang="ko-KR" sz="1200" dirty="0" smtClean="0">
                <a:latin typeface="+mn-ea"/>
                <a:ea typeface="+mn-ea"/>
              </a:rPr>
              <a:t>connection Check</a:t>
            </a:r>
            <a:r>
              <a:rPr lang="ko-KR" altLang="en-US" sz="1200" smtClean="0">
                <a:latin typeface="+mn-ea"/>
                <a:ea typeface="+mn-ea"/>
              </a:rPr>
              <a:t> </a:t>
            </a:r>
            <a:endParaRPr lang="ko-KR" altLang="en-US" sz="12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573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 err="1" smtClean="0"/>
              <a:t>Galera</a:t>
            </a:r>
            <a:r>
              <a:rPr lang="en-US" altLang="ko-KR" dirty="0" smtClean="0"/>
              <a:t> Cluster</a:t>
            </a:r>
            <a:endParaRPr lang="ko-KR" altLang="en-US" dirty="0"/>
          </a:p>
        </p:txBody>
      </p:sp>
      <p:pic>
        <p:nvPicPr>
          <p:cNvPr id="9" name="Picture 4" descr="Maria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875" y="3763738"/>
            <a:ext cx="2041525" cy="204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encrypted-tbn0.gstatic.com/images?q=tbn:ANd9GcScIQaw-GtltCYrYVHYsoUxvP9w9C35aBAksV-JOJQe-IOuokr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0" y="3547714"/>
            <a:ext cx="49053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217574" y="1099442"/>
            <a:ext cx="8621713" cy="1728192"/>
            <a:chOff x="1080" y="1536"/>
            <a:chExt cx="2156" cy="960"/>
          </a:xfrm>
          <a:solidFill>
            <a:srgbClr val="F5DA8F"/>
          </a:solidFill>
        </p:grpSpPr>
        <p:sp>
          <p:nvSpPr>
            <p:cNvPr id="1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5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345281" y="1250271"/>
            <a:ext cx="8380412" cy="138499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err="1">
                <a:latin typeface="+mn-ea"/>
                <a:ea typeface="+mn-ea"/>
              </a:rPr>
              <a:t>Codership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>
                <a:latin typeface="+mn-ea"/>
                <a:ea typeface="+mn-ea"/>
              </a:rPr>
              <a:t>2007</a:t>
            </a:r>
            <a:r>
              <a:rPr lang="ko-KR" altLang="en-US" sz="1200">
                <a:latin typeface="+mn-ea"/>
                <a:ea typeface="+mn-ea"/>
              </a:rPr>
              <a:t>년부터 개발되기 시작한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Cluster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>
                <a:latin typeface="+mn-ea"/>
                <a:ea typeface="+mn-ea"/>
              </a:rPr>
              <a:t>Synchronous </a:t>
            </a:r>
            <a:r>
              <a:rPr lang="en-US" altLang="ko-KR" sz="1200" dirty="0" err="1">
                <a:latin typeface="+mn-ea"/>
                <a:ea typeface="+mn-ea"/>
              </a:rPr>
              <a:t>Mulit</a:t>
            </a:r>
            <a:r>
              <a:rPr lang="en-US" altLang="ko-KR" sz="1200" dirty="0">
                <a:latin typeface="+mn-ea"/>
                <a:ea typeface="+mn-ea"/>
              </a:rPr>
              <a:t> Master </a:t>
            </a:r>
            <a:r>
              <a:rPr lang="en-US" altLang="ko-KR" sz="1200" dirty="0" smtClean="0">
                <a:latin typeface="+mn-ea"/>
                <a:ea typeface="+mn-ea"/>
              </a:rPr>
              <a:t>Cluster </a:t>
            </a:r>
            <a:r>
              <a:rPr lang="ko-KR" altLang="en-US" sz="1200">
                <a:latin typeface="+mn-ea"/>
                <a:ea typeface="+mn-ea"/>
              </a:rPr>
              <a:t>제품으로 </a:t>
            </a:r>
            <a:r>
              <a:rPr lang="en-US" altLang="ko-KR" sz="1200" dirty="0">
                <a:latin typeface="+mn-ea"/>
                <a:ea typeface="+mn-ea"/>
              </a:rPr>
              <a:t>MySQL </a:t>
            </a:r>
            <a:r>
              <a:rPr lang="en-US" altLang="ko-KR" sz="1200" dirty="0" smtClean="0">
                <a:latin typeface="+mn-ea"/>
                <a:ea typeface="+mn-ea"/>
              </a:rPr>
              <a:t>Cluster</a:t>
            </a:r>
            <a:r>
              <a:rPr lang="ko-KR" altLang="en-US" sz="1200">
                <a:latin typeface="+mn-ea"/>
                <a:ea typeface="+mn-ea"/>
              </a:rPr>
              <a:t>와는 달리 </a:t>
            </a:r>
            <a:r>
              <a:rPr lang="en-US" altLang="ko-KR" sz="1200" dirty="0">
                <a:latin typeface="+mn-ea"/>
                <a:ea typeface="+mn-ea"/>
              </a:rPr>
              <a:t>NDB</a:t>
            </a:r>
            <a:r>
              <a:rPr lang="ko-KR" altLang="en-US" sz="1200">
                <a:latin typeface="+mn-ea"/>
                <a:ea typeface="+mn-ea"/>
              </a:rPr>
              <a:t>를 사용하지 않고 </a:t>
            </a:r>
            <a:r>
              <a:rPr lang="en-US" altLang="ko-KR" sz="1200" dirty="0">
                <a:latin typeface="+mn-ea"/>
                <a:ea typeface="+mn-ea"/>
              </a:rPr>
              <a:t>MySQL(</a:t>
            </a:r>
            <a:r>
              <a:rPr lang="en-US" altLang="ko-KR" sz="1200" dirty="0" err="1">
                <a:latin typeface="+mn-ea"/>
                <a:ea typeface="+mn-ea"/>
              </a:rPr>
              <a:t>InnoDB</a:t>
            </a:r>
            <a:r>
              <a:rPr lang="en-US" altLang="ko-KR" sz="1200" dirty="0">
                <a:latin typeface="+mn-ea"/>
                <a:ea typeface="+mn-ea"/>
              </a:rPr>
              <a:t>) 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(</a:t>
            </a:r>
            <a:r>
              <a:rPr lang="en-US" altLang="ko-KR" sz="1200" dirty="0" err="1">
                <a:latin typeface="+mn-ea"/>
                <a:ea typeface="+mn-ea"/>
              </a:rPr>
              <a:t>XtraDB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>
                <a:latin typeface="+mn-ea"/>
                <a:ea typeface="+mn-ea"/>
              </a:rPr>
              <a:t>를 </a:t>
            </a:r>
            <a:r>
              <a:rPr lang="ko-KR" altLang="en-US" sz="1200" smtClean="0">
                <a:latin typeface="+mn-ea"/>
                <a:ea typeface="+mn-ea"/>
              </a:rPr>
              <a:t>지원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</a:t>
            </a:r>
            <a:r>
              <a:rPr lang="ko-KR" altLang="en-US" sz="1200">
                <a:latin typeface="+mn-ea"/>
                <a:ea typeface="+mn-ea"/>
              </a:rPr>
              <a:t>은 </a:t>
            </a:r>
            <a:r>
              <a:rPr lang="en-US" altLang="ko-KR" sz="1200" dirty="0" err="1">
                <a:latin typeface="+mn-ea"/>
                <a:ea typeface="+mn-ea"/>
              </a:rPr>
              <a:t>Codership</a:t>
            </a:r>
            <a:r>
              <a:rPr lang="en-US" altLang="ko-KR" sz="1200" dirty="0">
                <a:latin typeface="+mn-ea"/>
                <a:ea typeface="+mn-ea"/>
              </a:rPr>
              <a:t> Site(http://www.galeracluster.com)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wsrep</a:t>
            </a:r>
            <a:r>
              <a:rPr lang="en-US" altLang="ko-KR" sz="1200" dirty="0">
                <a:latin typeface="+mn-ea"/>
                <a:ea typeface="+mn-ea"/>
              </a:rPr>
              <a:t> provider</a:t>
            </a:r>
            <a:r>
              <a:rPr lang="ko-KR" altLang="en-US" sz="1200">
                <a:latin typeface="+mn-ea"/>
                <a:ea typeface="+mn-ea"/>
              </a:rPr>
              <a:t>와  </a:t>
            </a:r>
            <a:r>
              <a:rPr lang="en-US" altLang="ko-KR" sz="1200" dirty="0">
                <a:latin typeface="+mn-ea"/>
                <a:ea typeface="+mn-ea"/>
              </a:rPr>
              <a:t>MySQL Server Version(5.5, 5.6)</a:t>
            </a:r>
            <a:r>
              <a:rPr lang="ko-KR" altLang="en-US" sz="1200">
                <a:latin typeface="+mn-ea"/>
                <a:ea typeface="+mn-ea"/>
              </a:rPr>
              <a:t>을 다운 받으실 수 있으며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  Site(www.mariadb.org)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Cluster 5.5 Series</a:t>
            </a:r>
            <a:r>
              <a:rPr lang="ko-KR" altLang="en-US" sz="1200">
                <a:latin typeface="+mn-ea"/>
                <a:ea typeface="+mn-ea"/>
              </a:rPr>
              <a:t>를 다운로드 가능하고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XtraDB</a:t>
            </a:r>
            <a:r>
              <a:rPr lang="en-US" altLang="ko-KR" sz="1200" dirty="0">
                <a:latin typeface="+mn-ea"/>
                <a:ea typeface="+mn-ea"/>
              </a:rPr>
              <a:t> Cluster</a:t>
            </a:r>
            <a:r>
              <a:rPr lang="ko-KR" altLang="en-US" sz="1200">
                <a:latin typeface="+mn-ea"/>
                <a:ea typeface="+mn-ea"/>
              </a:rPr>
              <a:t>로 불리고  있으며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Site(www.percona.com)</a:t>
            </a:r>
            <a:r>
              <a:rPr lang="ko-KR" altLang="en-US" sz="1200">
                <a:latin typeface="+mn-ea"/>
                <a:ea typeface="+mn-ea"/>
              </a:rPr>
              <a:t>에서  다운로드 가능</a:t>
            </a:r>
          </a:p>
        </p:txBody>
      </p:sp>
      <p:graphicFrame>
        <p:nvGraphicFramePr>
          <p:cNvPr id="17" name="개체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224592"/>
              </p:ext>
            </p:extLst>
          </p:nvPr>
        </p:nvGraphicFramePr>
        <p:xfrm>
          <a:off x="755576" y="4771850"/>
          <a:ext cx="39243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Image" r:id="rId5" imgW="3923640" imgH="977760" progId="Photoshop.Image.7">
                  <p:embed/>
                </p:oleObj>
              </mc:Choice>
              <mc:Fallback>
                <p:oleObj name="Image" r:id="rId5" imgW="3923640" imgH="97776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4771850"/>
                        <a:ext cx="3924300" cy="97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77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 err="1" smtClean="0"/>
              <a:t>Galera</a:t>
            </a:r>
            <a:r>
              <a:rPr lang="en-US" altLang="ko-KR" dirty="0" smtClean="0"/>
              <a:t> Cluster</a:t>
            </a:r>
            <a:endParaRPr lang="ko-KR" altLang="en-US" dirty="0"/>
          </a:p>
        </p:txBody>
      </p:sp>
      <p:pic>
        <p:nvPicPr>
          <p:cNvPr id="11" name="Picture 12" descr="galera-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074796"/>
            <a:ext cx="5832648" cy="313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구부러진 연결선 17"/>
          <p:cNvCxnSpPr>
            <a:endCxn id="19" idx="1"/>
          </p:cNvCxnSpPr>
          <p:nvPr/>
        </p:nvCxnSpPr>
        <p:spPr>
          <a:xfrm flipV="1">
            <a:off x="4716016" y="2696588"/>
            <a:ext cx="1728192" cy="300364"/>
          </a:xfrm>
          <a:prstGeom prst="curvedConnector3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개체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948455"/>
              </p:ext>
            </p:extLst>
          </p:nvPr>
        </p:nvGraphicFramePr>
        <p:xfrm>
          <a:off x="6444208" y="1052736"/>
          <a:ext cx="1998408" cy="3287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Image" r:id="rId4" imgW="2755440" imgH="4533120" progId="Photoshop.Image.7">
                  <p:embed/>
                </p:oleObj>
              </mc:Choice>
              <mc:Fallback>
                <p:oleObj name="Image" r:id="rId4" imgW="2755440" imgH="453312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44208" y="1052736"/>
                        <a:ext cx="1998408" cy="3287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61"/>
          <p:cNvGrpSpPr>
            <a:grpSpLocks/>
          </p:cNvGrpSpPr>
          <p:nvPr/>
        </p:nvGrpSpPr>
        <p:grpSpPr bwMode="auto">
          <a:xfrm>
            <a:off x="217574" y="4713818"/>
            <a:ext cx="8621713" cy="1512168"/>
            <a:chOff x="1080" y="1536"/>
            <a:chExt cx="2156" cy="960"/>
          </a:xfrm>
          <a:solidFill>
            <a:srgbClr val="F5DA8F"/>
          </a:solidFill>
        </p:grpSpPr>
        <p:sp>
          <p:nvSpPr>
            <p:cNvPr id="21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2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345281" y="4713818"/>
            <a:ext cx="8380412" cy="152349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 err="1">
                <a:latin typeface="+mn-ea"/>
                <a:ea typeface="+mn-ea"/>
              </a:rPr>
              <a:t>wsrep</a:t>
            </a:r>
            <a:r>
              <a:rPr lang="en-US" altLang="ko-KR" sz="1100" dirty="0">
                <a:latin typeface="+mn-ea"/>
                <a:ea typeface="+mn-ea"/>
              </a:rPr>
              <a:t> </a:t>
            </a:r>
            <a:r>
              <a:rPr lang="en-US" altLang="ko-KR" sz="1100" dirty="0" smtClean="0">
                <a:latin typeface="+mn-ea"/>
                <a:ea typeface="+mn-ea"/>
              </a:rPr>
              <a:t>API </a:t>
            </a:r>
            <a:r>
              <a:rPr lang="en-US" altLang="ko-KR" sz="1100" dirty="0">
                <a:latin typeface="+mn-ea"/>
                <a:ea typeface="+mn-ea"/>
              </a:rPr>
              <a:t>– </a:t>
            </a:r>
            <a:r>
              <a:rPr lang="en-US" altLang="ko-KR" sz="1100" dirty="0" smtClean="0">
                <a:latin typeface="+mn-ea"/>
                <a:ea typeface="+mn-ea"/>
              </a:rPr>
              <a:t>DBMS </a:t>
            </a:r>
            <a:r>
              <a:rPr lang="ko-KR" altLang="en-US" sz="1100" smtClean="0">
                <a:latin typeface="+mn-ea"/>
                <a:ea typeface="+mn-ea"/>
              </a:rPr>
              <a:t>및 </a:t>
            </a:r>
            <a:r>
              <a:rPr lang="en-US" altLang="ko-KR" sz="1100" dirty="0" smtClean="0">
                <a:latin typeface="+mn-ea"/>
                <a:ea typeface="+mn-ea"/>
              </a:rPr>
              <a:t>Replication provider</a:t>
            </a:r>
            <a:r>
              <a:rPr lang="ko-KR" altLang="en-US" sz="1100" smtClean="0">
                <a:latin typeface="+mn-ea"/>
                <a:ea typeface="+mn-ea"/>
              </a:rPr>
              <a:t>를 관리하는 </a:t>
            </a:r>
            <a:r>
              <a:rPr lang="en-US" altLang="ko-KR" sz="1100" dirty="0" smtClean="0">
                <a:latin typeface="+mn-ea"/>
                <a:ea typeface="+mn-ea"/>
              </a:rPr>
              <a:t>API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 -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hooks – DBMS </a:t>
            </a:r>
            <a:r>
              <a:rPr lang="ko-KR" altLang="en-US" sz="1100" smtClean="0">
                <a:latin typeface="+mn-ea"/>
                <a:ea typeface="+mn-ea"/>
              </a:rPr>
              <a:t>엔진 안에서 작동하는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API.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 - </a:t>
            </a:r>
            <a:r>
              <a:rPr lang="en-US" altLang="ko-KR" sz="1100" dirty="0" err="1" smtClean="0">
                <a:latin typeface="+mn-ea"/>
                <a:ea typeface="+mn-ea"/>
              </a:rPr>
              <a:t>Galera</a:t>
            </a:r>
            <a:r>
              <a:rPr lang="en-US" altLang="ko-KR" sz="1100" dirty="0" smtClean="0">
                <a:latin typeface="+mn-ea"/>
                <a:ea typeface="+mn-ea"/>
              </a:rPr>
              <a:t> provider – </a:t>
            </a:r>
            <a:r>
              <a:rPr lang="en-US" altLang="ko-KR" sz="1100" dirty="0" err="1" smtClean="0">
                <a:latin typeface="+mn-ea"/>
                <a:ea typeface="+mn-ea"/>
              </a:rPr>
              <a:t>Galera</a:t>
            </a:r>
            <a:r>
              <a:rPr lang="en-US" altLang="ko-KR" sz="1100" dirty="0" smtClean="0">
                <a:latin typeface="+mn-ea"/>
                <a:ea typeface="+mn-ea"/>
              </a:rPr>
              <a:t> Library</a:t>
            </a:r>
            <a:r>
              <a:rPr lang="ko-KR" altLang="en-US" sz="1100" smtClean="0">
                <a:latin typeface="+mn-ea"/>
                <a:ea typeface="+mn-ea"/>
              </a:rPr>
              <a:t>를 통해 구현된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API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certification – write set</a:t>
            </a:r>
            <a:r>
              <a:rPr lang="ko-KR" altLang="en-US" sz="1100" smtClean="0">
                <a:latin typeface="+mn-ea"/>
                <a:ea typeface="+mn-ea"/>
              </a:rPr>
              <a:t>을 준비하고 인증 수행을 담당하는 </a:t>
            </a:r>
            <a:r>
              <a:rPr lang="en-US" altLang="ko-KR" sz="1100" dirty="0" smtClean="0">
                <a:latin typeface="+mn-ea"/>
                <a:ea typeface="+mn-ea"/>
              </a:rPr>
              <a:t>layer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>
                <a:latin typeface="+mn-ea"/>
                <a:ea typeface="+mn-ea"/>
              </a:rPr>
              <a:t>replication </a:t>
            </a:r>
            <a:r>
              <a:rPr lang="en-US" altLang="ko-KR" sz="1100" dirty="0" smtClean="0">
                <a:latin typeface="+mn-ea"/>
                <a:ea typeface="+mn-ea"/>
              </a:rPr>
              <a:t>– replication protocol</a:t>
            </a:r>
            <a:r>
              <a:rPr lang="ko-KR" altLang="en-US" sz="1100" smtClean="0">
                <a:latin typeface="+mn-ea"/>
                <a:ea typeface="+mn-ea"/>
              </a:rPr>
              <a:t>을 관리하고 통합 순서화 기능을 제공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>
                <a:latin typeface="+mn-ea"/>
                <a:ea typeface="+mn-ea"/>
              </a:rPr>
              <a:t>GCS framework </a:t>
            </a:r>
            <a:r>
              <a:rPr lang="en-US" altLang="ko-KR" sz="1100" dirty="0" smtClean="0">
                <a:latin typeface="+mn-ea"/>
                <a:ea typeface="+mn-ea"/>
              </a:rPr>
              <a:t>– Group Communication </a:t>
            </a:r>
            <a:r>
              <a:rPr lang="ko-KR" altLang="en-US" sz="1100" smtClean="0">
                <a:latin typeface="+mn-ea"/>
                <a:ea typeface="+mn-ea"/>
              </a:rPr>
              <a:t>시스템을 위한 </a:t>
            </a:r>
            <a:r>
              <a:rPr lang="en-US" altLang="ko-KR" sz="1100" dirty="0" smtClean="0">
                <a:latin typeface="+mn-ea"/>
                <a:ea typeface="+mn-ea"/>
              </a:rPr>
              <a:t>Architecture </a:t>
            </a:r>
            <a:r>
              <a:rPr lang="ko-KR" altLang="en-US" sz="1100" smtClean="0">
                <a:latin typeface="+mn-ea"/>
                <a:ea typeface="+mn-ea"/>
              </a:rPr>
              <a:t>제공</a:t>
            </a:r>
            <a:endParaRPr lang="ko-KR" altLang="en-US" sz="11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618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en-US" altLang="ko-KR" dirty="0" err="1" smtClean="0"/>
              <a:t>Galera</a:t>
            </a:r>
            <a:r>
              <a:rPr lang="en-US" altLang="ko-KR" dirty="0" smtClean="0"/>
              <a:t> Cluster</a:t>
            </a:r>
            <a:endParaRPr lang="ko-KR" altLang="en-US" dirty="0"/>
          </a:p>
        </p:txBody>
      </p:sp>
      <p:grpSp>
        <p:nvGrpSpPr>
          <p:cNvPr id="12" name="Group 61"/>
          <p:cNvGrpSpPr>
            <a:grpSpLocks/>
          </p:cNvGrpSpPr>
          <p:nvPr/>
        </p:nvGrpSpPr>
        <p:grpSpPr bwMode="auto">
          <a:xfrm>
            <a:off x="467319" y="1041029"/>
            <a:ext cx="2664519" cy="3201243"/>
            <a:chOff x="1080" y="1536"/>
            <a:chExt cx="2156" cy="960"/>
          </a:xfrm>
          <a:solidFill>
            <a:srgbClr val="FFFEF5"/>
          </a:solidFill>
        </p:grpSpPr>
        <p:sp>
          <p:nvSpPr>
            <p:cNvPr id="13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4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5" name="모서리가 둥근 직사각형 14"/>
          <p:cNvSpPr/>
          <p:nvPr/>
        </p:nvSpPr>
        <p:spPr bwMode="auto">
          <a:xfrm>
            <a:off x="475256" y="929904"/>
            <a:ext cx="2656583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특징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16" name="Group 61"/>
          <p:cNvGrpSpPr>
            <a:grpSpLocks/>
          </p:cNvGrpSpPr>
          <p:nvPr/>
        </p:nvGrpSpPr>
        <p:grpSpPr bwMode="auto">
          <a:xfrm>
            <a:off x="3275856" y="1041029"/>
            <a:ext cx="2592288" cy="3201243"/>
            <a:chOff x="1080" y="1536"/>
            <a:chExt cx="2156" cy="960"/>
          </a:xfrm>
        </p:grpSpPr>
        <p:sp>
          <p:nvSpPr>
            <p:cNvPr id="17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94B8D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4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adFill rotWithShape="0">
              <a:gsLst>
                <a:gs pos="0">
                  <a:srgbClr val="F1F6F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5" name="모서리가 둥근 직사각형 24"/>
          <p:cNvSpPr/>
          <p:nvPr/>
        </p:nvSpPr>
        <p:spPr bwMode="auto">
          <a:xfrm>
            <a:off x="3275855" y="929904"/>
            <a:ext cx="2592288" cy="238125"/>
          </a:xfrm>
          <a:prstGeom prst="roundRect">
            <a:avLst/>
          </a:prstGeom>
          <a:solidFill>
            <a:srgbClr val="24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장점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26" name="Group 61"/>
          <p:cNvGrpSpPr>
            <a:grpSpLocks/>
          </p:cNvGrpSpPr>
          <p:nvPr/>
        </p:nvGrpSpPr>
        <p:grpSpPr bwMode="auto">
          <a:xfrm>
            <a:off x="6012159" y="1041029"/>
            <a:ext cx="2785752" cy="3201243"/>
            <a:chOff x="1080" y="1536"/>
            <a:chExt cx="2156" cy="96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7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8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9" name="모서리가 둥근 직사각형 28"/>
          <p:cNvSpPr/>
          <p:nvPr/>
        </p:nvSpPr>
        <p:spPr bwMode="auto">
          <a:xfrm>
            <a:off x="6019017" y="929904"/>
            <a:ext cx="2778893" cy="2381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단점</a:t>
            </a:r>
            <a:endParaRPr lang="en-US" altLang="ko-KR" sz="1300" b="1" dirty="0">
              <a:latin typeface="+mj-lt"/>
            </a:endParaRPr>
          </a:p>
        </p:txBody>
      </p:sp>
      <p:sp>
        <p:nvSpPr>
          <p:cNvPr id="30" name="직사각형 10"/>
          <p:cNvSpPr>
            <a:spLocks noChangeArrowheads="1"/>
          </p:cNvSpPr>
          <p:nvPr/>
        </p:nvSpPr>
        <p:spPr bwMode="auto">
          <a:xfrm>
            <a:off x="482947" y="1194383"/>
            <a:ext cx="2611975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HA </a:t>
            </a:r>
            <a:r>
              <a:rPr lang="ko-KR" altLang="en-US" sz="1000"/>
              <a:t>클러스터링 시스템 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en-US" altLang="ko-KR" sz="1000" dirty="0"/>
              <a:t>Single Point Of Failure</a:t>
            </a:r>
            <a:r>
              <a:rPr lang="ko-KR" altLang="en-US" sz="1000"/>
              <a:t>을 방지하는 고가용성 솔루션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동기식</a:t>
            </a:r>
            <a:r>
              <a:rPr lang="en-US" altLang="ko-KR" sz="1000" dirty="0"/>
              <a:t>(Synchronous) </a:t>
            </a:r>
            <a:r>
              <a:rPr lang="ko-KR" altLang="en-US" sz="1000"/>
              <a:t>리플리케이션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Active-Active </a:t>
            </a:r>
            <a:r>
              <a:rPr lang="ko-KR" altLang="en-US" sz="1000"/>
              <a:t>방식의 </a:t>
            </a:r>
            <a:r>
              <a:rPr lang="en-US" altLang="ko-KR" sz="1000" dirty="0" smtClean="0"/>
              <a:t>Multi Master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모든 클러스터 </a:t>
            </a:r>
            <a:r>
              <a:rPr lang="ko-KR" altLang="en-US" sz="1000" dirty="0" err="1"/>
              <a:t>노드에</a:t>
            </a:r>
            <a:r>
              <a:rPr lang="ko-KR" altLang="en-US" sz="1000" dirty="0"/>
              <a:t> 읽기</a:t>
            </a:r>
            <a:r>
              <a:rPr lang="en-US" altLang="ko-KR" sz="1000" dirty="0"/>
              <a:t>/</a:t>
            </a:r>
            <a:r>
              <a:rPr lang="ko-KR" altLang="en-US" sz="1000"/>
              <a:t>쓰기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자동으로 신규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추가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클러스터 내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자동 컨트롤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특정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장애시</a:t>
            </a:r>
            <a:r>
              <a:rPr lang="ko-KR" altLang="en-US" sz="1000" dirty="0"/>
              <a:t> 자동으로 해당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삭제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로우</a:t>
            </a:r>
            <a:r>
              <a:rPr lang="ko-KR" altLang="en-US" sz="1000" dirty="0"/>
              <a:t> 레벨의 병렬 복제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기존의 </a:t>
            </a:r>
            <a:r>
              <a:rPr lang="en-US" altLang="ko-KR" sz="1000" dirty="0"/>
              <a:t>MySQL </a:t>
            </a:r>
            <a:r>
              <a:rPr lang="ko-KR" altLang="en-US" sz="1000"/>
              <a:t>클라이언트 방식으로 동작 </a:t>
            </a:r>
            <a:r>
              <a:rPr lang="ko-KR" altLang="en-US" sz="1000" smtClean="0"/>
              <a:t>함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WAN </a:t>
            </a:r>
            <a:r>
              <a:rPr lang="ko-KR" altLang="en-US" sz="1000"/>
              <a:t>리플리케이션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MySQL </a:t>
            </a:r>
            <a:r>
              <a:rPr lang="en-US" altLang="ko-KR" sz="1000" dirty="0" smtClean="0"/>
              <a:t>5.5, 5.6 </a:t>
            </a:r>
            <a:r>
              <a:rPr lang="ko-KR" altLang="en-US" sz="1000"/>
              <a:t>지원</a:t>
            </a:r>
            <a:endParaRPr lang="en-US" altLang="ko-KR" sz="1000" dirty="0"/>
          </a:p>
        </p:txBody>
      </p:sp>
      <p:sp>
        <p:nvSpPr>
          <p:cNvPr id="31" name="직사각형 10"/>
          <p:cNvSpPr>
            <a:spLocks noChangeArrowheads="1"/>
          </p:cNvSpPr>
          <p:nvPr/>
        </p:nvSpPr>
        <p:spPr bwMode="auto">
          <a:xfrm>
            <a:off x="3310723" y="1217936"/>
            <a:ext cx="2527361" cy="220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마스터</a:t>
            </a:r>
            <a:r>
              <a:rPr lang="en-US" altLang="ko-KR" sz="1000" dirty="0"/>
              <a:t>/</a:t>
            </a:r>
            <a:r>
              <a:rPr lang="ko-KR" altLang="en-US" sz="1000"/>
              <a:t>슬레이브 간에 데이터 동기화 지연 </a:t>
            </a:r>
            <a:r>
              <a:rPr lang="ko-KR" altLang="en-US" sz="1000" smtClean="0"/>
              <a:t>없음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Synchronous </a:t>
            </a:r>
            <a:r>
              <a:rPr lang="ko-KR" altLang="en-US" sz="1000" smtClean="0"/>
              <a:t>방식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노드</a:t>
            </a:r>
            <a:r>
              <a:rPr lang="ko-KR" altLang="en-US" sz="1000" dirty="0"/>
              <a:t> 간 유실되는 트랜잭션이 없음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읽기</a:t>
            </a:r>
            <a:r>
              <a:rPr lang="en-US" altLang="ko-KR" sz="1000" dirty="0"/>
              <a:t>/</a:t>
            </a:r>
            <a:r>
              <a:rPr lang="ko-KR" altLang="en-US" sz="1000"/>
              <a:t>쓰기 모두 확장이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클라이언트의 대기시간이 </a:t>
            </a:r>
            <a:r>
              <a:rPr lang="ko-KR" altLang="en-US" sz="1000" dirty="0" err="1" smtClean="0"/>
              <a:t>줄어듬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smtClean="0"/>
              <a:t>데이터는 </a:t>
            </a:r>
            <a:r>
              <a:rPr lang="ko-KR" altLang="en-US" sz="1000"/>
              <a:t>각 로컬 노드는 </a:t>
            </a:r>
            <a:r>
              <a:rPr lang="ko-KR" altLang="en-US" sz="1000" smtClean="0"/>
              <a:t>존재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smtClean="0"/>
              <a:t>분산이나 장애처리를 위한 </a:t>
            </a:r>
            <a:r>
              <a:rPr lang="en-US" altLang="ko-KR" sz="1000" dirty="0" smtClean="0"/>
              <a:t>Virtual IP </a:t>
            </a:r>
            <a:r>
              <a:rPr lang="ko-KR" altLang="en-US" sz="1000"/>
              <a:t>불필요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NDB</a:t>
            </a:r>
            <a:r>
              <a:rPr lang="ko-KR" altLang="en-US" sz="1000"/>
              <a:t>와 </a:t>
            </a:r>
            <a:r>
              <a:rPr lang="ko-KR" altLang="en-US" sz="1000" smtClean="0"/>
              <a:t>같은 </a:t>
            </a:r>
            <a:r>
              <a:rPr lang="en-US" altLang="ko-KR" sz="1000" dirty="0" smtClean="0"/>
              <a:t>cluster</a:t>
            </a:r>
            <a:r>
              <a:rPr lang="ko-KR" altLang="en-US" sz="1000" smtClean="0"/>
              <a:t> </a:t>
            </a:r>
            <a:r>
              <a:rPr lang="en-US" altLang="ko-KR" sz="1000" dirty="0" smtClean="0"/>
              <a:t>storage</a:t>
            </a:r>
            <a:r>
              <a:rPr lang="ko-KR" altLang="en-US" sz="1000" smtClean="0"/>
              <a:t> </a:t>
            </a:r>
            <a:r>
              <a:rPr lang="en-US" altLang="ko-KR" sz="1000" dirty="0" smtClean="0"/>
              <a:t>engine</a:t>
            </a:r>
            <a:r>
              <a:rPr lang="ko-KR" altLang="en-US" sz="1000" smtClean="0"/>
              <a:t>을 사용하지 않고 </a:t>
            </a:r>
            <a:r>
              <a:rPr lang="en-US" altLang="ko-KR" sz="1000" dirty="0" err="1" smtClean="0"/>
              <a:t>InnoDB</a:t>
            </a:r>
            <a:r>
              <a:rPr lang="en-US" altLang="ko-KR" sz="1000" dirty="0" smtClean="0"/>
              <a:t>(</a:t>
            </a:r>
            <a:r>
              <a:rPr lang="en-US" altLang="ko-KR" sz="1000" dirty="0" err="1" smtClean="0"/>
              <a:t>xtraDB</a:t>
            </a:r>
            <a:r>
              <a:rPr lang="en-US" altLang="ko-KR" sz="1000" dirty="0" smtClean="0"/>
              <a:t>)</a:t>
            </a:r>
            <a:r>
              <a:rPr lang="ko-KR" altLang="en-US" sz="1000" smtClean="0"/>
              <a:t>를</a:t>
            </a:r>
            <a:r>
              <a:rPr lang="en-US" altLang="ko-KR" sz="1000" dirty="0" smtClean="0"/>
              <a:t> </a:t>
            </a:r>
            <a:r>
              <a:rPr lang="ko-KR" altLang="en-US" sz="1000" smtClean="0"/>
              <a:t>사용 </a:t>
            </a:r>
            <a:endParaRPr lang="en-US" altLang="ko-KR" sz="1000" dirty="0"/>
          </a:p>
        </p:txBody>
      </p:sp>
      <p:sp>
        <p:nvSpPr>
          <p:cNvPr id="32" name="직사각형 10"/>
          <p:cNvSpPr>
            <a:spLocks noChangeArrowheads="1"/>
          </p:cNvSpPr>
          <p:nvPr/>
        </p:nvSpPr>
        <p:spPr bwMode="auto">
          <a:xfrm>
            <a:off x="6049630" y="1218224"/>
            <a:ext cx="266877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smtClean="0"/>
              <a:t>신규 </a:t>
            </a:r>
            <a:r>
              <a:rPr lang="ko-KR" altLang="en-US" sz="1000" dirty="0" err="1" smtClean="0"/>
              <a:t>노드</a:t>
            </a:r>
            <a:r>
              <a:rPr lang="ko-KR" altLang="en-US" sz="1000" dirty="0" smtClean="0"/>
              <a:t> </a:t>
            </a:r>
            <a:r>
              <a:rPr lang="ko-KR" altLang="en-US" sz="1000" dirty="0" err="1"/>
              <a:t>추가시</a:t>
            </a:r>
            <a:r>
              <a:rPr lang="ko-KR" altLang="en-US" sz="1000" dirty="0"/>
              <a:t> 기존 </a:t>
            </a:r>
            <a:r>
              <a:rPr lang="ko-KR" altLang="en-US" sz="1000" dirty="0" err="1"/>
              <a:t>노드의</a:t>
            </a:r>
            <a:r>
              <a:rPr lang="ko-KR" altLang="en-US" sz="1000" dirty="0"/>
              <a:t> 부하</a:t>
            </a:r>
            <a:r>
              <a:rPr lang="en-US" altLang="ko-KR" sz="1000" dirty="0"/>
              <a:t>(LOCK) </a:t>
            </a:r>
            <a:r>
              <a:rPr lang="ko-KR" altLang="en-US" sz="1000"/>
              <a:t>발생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쓰기 확장으로 인한 한계점 존재</a:t>
            </a:r>
            <a:r>
              <a:rPr lang="en-US" altLang="ko-KR" sz="1000" dirty="0"/>
              <a:t>(</a:t>
            </a:r>
            <a:r>
              <a:rPr lang="ko-KR" altLang="en-US" sz="1000"/>
              <a:t>서버 간 </a:t>
            </a:r>
            <a:r>
              <a:rPr lang="en-US" altLang="ko-KR" sz="1000" dirty="0"/>
              <a:t>Group Communication</a:t>
            </a:r>
            <a:r>
              <a:rPr lang="ko-KR" altLang="en-US" sz="1000"/>
              <a:t>시 트래픽 발생</a:t>
            </a:r>
            <a:r>
              <a:rPr lang="en-US" altLang="ko-KR" sz="1000" dirty="0"/>
              <a:t>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모든 </a:t>
            </a:r>
            <a:r>
              <a:rPr lang="ko-KR" altLang="en-US" sz="1000" dirty="0" err="1"/>
              <a:t>노드는</a:t>
            </a:r>
            <a:r>
              <a:rPr lang="ko-KR" altLang="en-US" sz="1000" dirty="0"/>
              <a:t> 동일한 데이터를 유지함으로 저장 공간 </a:t>
            </a:r>
            <a:r>
              <a:rPr lang="ko-KR" altLang="en-US" sz="1000" dirty="0" smtClean="0"/>
              <a:t>낭비</a:t>
            </a:r>
            <a:endParaRPr lang="en-US" altLang="ko-KR" sz="1000" dirty="0" smtClean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 smtClean="0"/>
              <a:t>기본키가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없을시</a:t>
            </a:r>
            <a:r>
              <a:rPr lang="ko-KR" altLang="en-US" sz="1000" dirty="0" smtClean="0"/>
              <a:t> 서로 다른 </a:t>
            </a:r>
            <a:r>
              <a:rPr lang="ko-KR" altLang="en-US" sz="1000" dirty="0" err="1" smtClean="0"/>
              <a:t>노드에서</a:t>
            </a:r>
            <a:r>
              <a:rPr lang="ko-KR" altLang="en-US" sz="1000" dirty="0" smtClean="0"/>
              <a:t> 다른 순서로 나타날 수 있음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Limit </a:t>
            </a:r>
            <a:r>
              <a:rPr lang="ko-KR" altLang="en-US" sz="1000" smtClean="0"/>
              <a:t>사용시 다른 결과셋 반환될 수 있음</a:t>
            </a:r>
            <a:endParaRPr lang="en-US" altLang="ko-KR" sz="1000" dirty="0"/>
          </a:p>
        </p:txBody>
      </p:sp>
      <p:grpSp>
        <p:nvGrpSpPr>
          <p:cNvPr id="33" name="Group 61"/>
          <p:cNvGrpSpPr>
            <a:grpSpLocks/>
          </p:cNvGrpSpPr>
          <p:nvPr/>
        </p:nvGrpSpPr>
        <p:grpSpPr bwMode="auto">
          <a:xfrm>
            <a:off x="467319" y="4646513"/>
            <a:ext cx="8405219" cy="1230759"/>
            <a:chOff x="1080" y="1536"/>
            <a:chExt cx="2156" cy="960"/>
          </a:xfrm>
        </p:grpSpPr>
        <p:sp>
          <p:nvSpPr>
            <p:cNvPr id="3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5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6" name="모서리가 둥근 직사각형 35"/>
          <p:cNvSpPr/>
          <p:nvPr/>
        </p:nvSpPr>
        <p:spPr bwMode="auto">
          <a:xfrm>
            <a:off x="475209" y="4458296"/>
            <a:ext cx="2008559" cy="2381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err="1" smtClean="0">
                <a:latin typeface="+mj-lt"/>
              </a:rPr>
              <a:t>노드</a:t>
            </a:r>
            <a:r>
              <a:rPr lang="ko-KR" altLang="en-US" sz="1300" b="1" dirty="0" smtClean="0">
                <a:latin typeface="+mj-lt"/>
              </a:rPr>
              <a:t> 추가 시 고려 사항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683568" y="4735230"/>
            <a:ext cx="8092131" cy="1041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Galera</a:t>
            </a:r>
            <a:r>
              <a:rPr lang="en-US" altLang="ko-KR" sz="1000" dirty="0" smtClean="0">
                <a:latin typeface="+mn-ea"/>
                <a:ea typeface="+mn-ea"/>
              </a:rPr>
              <a:t> Cluster</a:t>
            </a:r>
            <a:r>
              <a:rPr lang="ko-KR" altLang="en-US" sz="1000" smtClean="0">
                <a:latin typeface="+mn-ea"/>
                <a:ea typeface="+mn-ea"/>
              </a:rPr>
              <a:t>는 신규 </a:t>
            </a:r>
            <a:r>
              <a:rPr lang="en-US" altLang="ko-KR" sz="1000" dirty="0" smtClean="0">
                <a:latin typeface="+mn-ea"/>
                <a:ea typeface="+mn-ea"/>
              </a:rPr>
              <a:t>Node </a:t>
            </a:r>
            <a:r>
              <a:rPr lang="ko-KR" altLang="en-US" sz="1000" smtClean="0">
                <a:latin typeface="+mn-ea"/>
                <a:ea typeface="+mn-ea"/>
              </a:rPr>
              <a:t>추가시 자동으로 </a:t>
            </a:r>
            <a:r>
              <a:rPr lang="en-US" altLang="ko-KR" sz="1000" dirty="0" smtClean="0">
                <a:latin typeface="+mn-ea"/>
                <a:ea typeface="+mn-ea"/>
              </a:rPr>
              <a:t>Node</a:t>
            </a:r>
            <a:r>
              <a:rPr lang="ko-KR" altLang="en-US" sz="1000" smtClean="0">
                <a:latin typeface="+mn-ea"/>
                <a:ea typeface="+mn-ea"/>
              </a:rPr>
              <a:t>를 추가 할 수 있음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Node </a:t>
            </a:r>
            <a:r>
              <a:rPr lang="ko-KR" altLang="en-US" sz="1000" smtClean="0">
                <a:latin typeface="+mn-ea"/>
                <a:ea typeface="+mn-ea"/>
              </a:rPr>
              <a:t>추가시 한 </a:t>
            </a:r>
            <a:r>
              <a:rPr lang="en-US" altLang="ko-KR" sz="1000" dirty="0" smtClean="0">
                <a:latin typeface="+mn-ea"/>
                <a:ea typeface="+mn-ea"/>
              </a:rPr>
              <a:t>Node(Donor node)</a:t>
            </a:r>
            <a:r>
              <a:rPr lang="ko-KR" altLang="en-US" sz="1000" smtClean="0">
                <a:latin typeface="+mn-ea"/>
                <a:ea typeface="+mn-ea"/>
              </a:rPr>
              <a:t>를 </a:t>
            </a:r>
            <a:r>
              <a:rPr lang="en-US" altLang="ko-KR" sz="1000" dirty="0" smtClean="0">
                <a:latin typeface="+mn-ea"/>
                <a:ea typeface="+mn-ea"/>
              </a:rPr>
              <a:t>Cluster Group</a:t>
            </a:r>
            <a:r>
              <a:rPr lang="ko-KR" altLang="en-US" sz="1000" smtClean="0">
                <a:latin typeface="+mn-ea"/>
                <a:ea typeface="+mn-ea"/>
              </a:rPr>
              <a:t>에서 제외하고 신규 </a:t>
            </a:r>
            <a:r>
              <a:rPr lang="en-US" altLang="ko-KR" sz="1000" dirty="0" smtClean="0">
                <a:latin typeface="+mn-ea"/>
                <a:ea typeface="+mn-ea"/>
              </a:rPr>
              <a:t>Node(Joiner Node)</a:t>
            </a:r>
            <a:r>
              <a:rPr lang="ko-KR" altLang="en-US" sz="1000" smtClean="0">
                <a:latin typeface="+mn-ea"/>
                <a:ea typeface="+mn-ea"/>
              </a:rPr>
              <a:t>에 데이터를 복제하여 </a:t>
            </a:r>
            <a:r>
              <a:rPr lang="en-US" altLang="ko-KR" sz="1000" dirty="0" smtClean="0">
                <a:latin typeface="+mn-ea"/>
                <a:ea typeface="+mn-ea"/>
              </a:rPr>
              <a:t>DATA</a:t>
            </a:r>
            <a:r>
              <a:rPr lang="ko-KR" altLang="en-US" sz="1000" smtClean="0">
                <a:latin typeface="+mn-ea"/>
                <a:ea typeface="+mn-ea"/>
              </a:rPr>
              <a:t>를 맞춘 후 </a:t>
            </a:r>
            <a:r>
              <a:rPr lang="en-US" altLang="ko-KR" sz="1000" dirty="0" smtClean="0">
                <a:latin typeface="+mn-ea"/>
                <a:ea typeface="+mn-ea"/>
              </a:rPr>
              <a:t>Node</a:t>
            </a:r>
            <a:r>
              <a:rPr lang="ko-KR" altLang="en-US" sz="1000" smtClean="0">
                <a:latin typeface="+mn-ea"/>
                <a:ea typeface="+mn-ea"/>
              </a:rPr>
              <a:t>를 편입 함 </a:t>
            </a:r>
            <a:r>
              <a:rPr lang="en-US" altLang="ko-KR" sz="1000" dirty="0" smtClean="0">
                <a:latin typeface="+mn-ea"/>
                <a:ea typeface="+mn-ea"/>
              </a:rPr>
              <a:t>(3 Node </a:t>
            </a:r>
            <a:r>
              <a:rPr lang="ko-KR" altLang="en-US" sz="1000" smtClean="0">
                <a:latin typeface="+mn-ea"/>
                <a:ea typeface="+mn-ea"/>
              </a:rPr>
              <a:t>이상 필요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Data </a:t>
            </a:r>
            <a:r>
              <a:rPr lang="ko-KR" altLang="en-US" sz="1000" smtClean="0">
                <a:latin typeface="+mn-ea"/>
                <a:ea typeface="+mn-ea"/>
              </a:rPr>
              <a:t>복제시 사용하는 방법은 다음과 같은 </a:t>
            </a:r>
            <a:r>
              <a:rPr lang="en-US" altLang="ko-KR" sz="1000" dirty="0" smtClean="0">
                <a:latin typeface="+mn-ea"/>
                <a:ea typeface="+mn-ea"/>
              </a:rPr>
              <a:t>3</a:t>
            </a:r>
            <a:r>
              <a:rPr lang="ko-KR" altLang="en-US" sz="1000" smtClean="0">
                <a:latin typeface="+mn-ea"/>
                <a:ea typeface="+mn-ea"/>
              </a:rPr>
              <a:t>가지 방법이 가능함</a:t>
            </a:r>
            <a:r>
              <a:rPr lang="en-US" altLang="ko-KR" sz="1000" dirty="0" smtClean="0">
                <a:latin typeface="+mn-ea"/>
                <a:ea typeface="+mn-ea"/>
              </a:rPr>
              <a:t/>
            </a:r>
            <a:br>
              <a:rPr lang="en-US" altLang="ko-KR" sz="1000" dirty="0" smtClean="0">
                <a:latin typeface="+mn-ea"/>
                <a:ea typeface="+mn-ea"/>
              </a:rPr>
            </a:br>
            <a:r>
              <a:rPr lang="en-US" altLang="ko-KR" sz="1000" dirty="0" smtClean="0">
                <a:latin typeface="+mn-ea"/>
                <a:ea typeface="+mn-ea"/>
              </a:rPr>
              <a:t>1) </a:t>
            </a:r>
            <a:r>
              <a:rPr lang="en-US" altLang="ko-KR" sz="1000" dirty="0" err="1" smtClean="0">
                <a:latin typeface="+mn-ea"/>
                <a:ea typeface="+mn-ea"/>
              </a:rPr>
              <a:t>mysqldump</a:t>
            </a:r>
            <a:r>
              <a:rPr lang="en-US" altLang="ko-KR" sz="1000" dirty="0" smtClean="0">
                <a:latin typeface="+mn-ea"/>
                <a:ea typeface="+mn-ea"/>
              </a:rPr>
              <a:t>  2) </a:t>
            </a:r>
            <a:r>
              <a:rPr lang="en-US" altLang="ko-KR" sz="1000" dirty="0" err="1" smtClean="0">
                <a:latin typeface="+mn-ea"/>
                <a:ea typeface="+mn-ea"/>
              </a:rPr>
              <a:t>rsync</a:t>
            </a:r>
            <a:r>
              <a:rPr lang="en-US" altLang="ko-KR" sz="1000" dirty="0" smtClean="0">
                <a:latin typeface="+mn-ea"/>
                <a:ea typeface="+mn-ea"/>
              </a:rPr>
              <a:t>  3) </a:t>
            </a:r>
            <a:r>
              <a:rPr lang="en-US" altLang="ko-KR" sz="1000" dirty="0" err="1" smtClean="0">
                <a:latin typeface="+mn-ea"/>
                <a:ea typeface="+mn-ea"/>
              </a:rPr>
              <a:t>xtrabackup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239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Tungsten Replicator</a:t>
            </a:r>
            <a:endParaRPr lang="ko-KR" altLang="en-US" dirty="0"/>
          </a:p>
        </p:txBody>
      </p:sp>
      <p:pic>
        <p:nvPicPr>
          <p:cNvPr id="38" name="Picture 2" descr="http://1.bp.blogspot.com/-rRQcBE9fTXA/UXh-YAbZvCI/AAAAAAAABAo/7Fabded8tM4/s1600/Tungs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406" y="3068960"/>
            <a:ext cx="26670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61"/>
          <p:cNvGrpSpPr>
            <a:grpSpLocks/>
          </p:cNvGrpSpPr>
          <p:nvPr/>
        </p:nvGrpSpPr>
        <p:grpSpPr bwMode="auto">
          <a:xfrm>
            <a:off x="217574" y="980728"/>
            <a:ext cx="8621713" cy="2232248"/>
            <a:chOff x="1080" y="1536"/>
            <a:chExt cx="2156" cy="960"/>
          </a:xfrm>
          <a:solidFill>
            <a:srgbClr val="F5DA8F"/>
          </a:solidFill>
        </p:grpSpPr>
        <p:sp>
          <p:nvSpPr>
            <p:cNvPr id="40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41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42" name="Rectangle 25"/>
          <p:cNvSpPr>
            <a:spLocks noChangeArrowheads="1"/>
          </p:cNvSpPr>
          <p:nvPr/>
        </p:nvSpPr>
        <p:spPr bwMode="auto">
          <a:xfrm>
            <a:off x="345281" y="1131557"/>
            <a:ext cx="8380412" cy="193899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Tungsten Replicator</a:t>
            </a:r>
            <a:r>
              <a:rPr lang="ko-KR" altLang="en-US" sz="1200" smtClean="0">
                <a:latin typeface="+mn-ea"/>
                <a:ea typeface="+mn-ea"/>
              </a:rPr>
              <a:t>는 </a:t>
            </a:r>
            <a:r>
              <a:rPr lang="en-US" altLang="ko-KR" sz="1200" dirty="0" err="1" smtClean="0">
                <a:latin typeface="+mn-ea"/>
                <a:ea typeface="+mn-ea"/>
              </a:rPr>
              <a:t>Continunet</a:t>
            </a:r>
            <a:r>
              <a:rPr lang="ko-KR" altLang="en-US" sz="1200" smtClean="0">
                <a:latin typeface="+mn-ea"/>
                <a:ea typeface="+mn-ea"/>
              </a:rPr>
              <a:t>에서 개발한 </a:t>
            </a:r>
            <a:r>
              <a:rPr lang="en-US" altLang="ko-KR" sz="1200" dirty="0" smtClean="0">
                <a:latin typeface="+mn-ea"/>
                <a:ea typeface="+mn-ea"/>
              </a:rPr>
              <a:t>Open source</a:t>
            </a:r>
            <a:r>
              <a:rPr lang="ko-KR" altLang="en-US" sz="1200" smtClean="0">
                <a:latin typeface="+mn-ea"/>
                <a:ea typeface="+mn-ea"/>
              </a:rPr>
              <a:t>로서 기본 솔루션을 통해 높은 성능과 향상된 </a:t>
            </a:r>
            <a:r>
              <a:rPr lang="en-US" altLang="ko-KR" sz="1200" dirty="0" smtClean="0">
                <a:latin typeface="+mn-ea"/>
                <a:ea typeface="+mn-ea"/>
              </a:rPr>
              <a:t>Replication</a:t>
            </a:r>
            <a:r>
              <a:rPr lang="ko-KR" altLang="en-US" sz="1200" smtClean="0">
                <a:latin typeface="+mn-ea"/>
                <a:ea typeface="+mn-ea"/>
              </a:rPr>
              <a:t> 기능을 제공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Tungsten </a:t>
            </a:r>
            <a:r>
              <a:rPr lang="en-US" altLang="ko-KR" sz="1200" dirty="0" smtClean="0">
                <a:latin typeface="+mn-ea"/>
                <a:ea typeface="+mn-ea"/>
              </a:rPr>
              <a:t>Replicator</a:t>
            </a:r>
            <a:r>
              <a:rPr lang="ko-KR" altLang="en-US" sz="1200" smtClean="0">
                <a:latin typeface="+mn-ea"/>
                <a:ea typeface="+mn-ea"/>
              </a:rPr>
              <a:t>는 </a:t>
            </a:r>
            <a:r>
              <a:rPr lang="en-US" altLang="ko-KR" sz="1200" dirty="0" smtClean="0">
                <a:latin typeface="+mn-ea"/>
                <a:ea typeface="+mn-ea"/>
              </a:rPr>
              <a:t>GTIDs </a:t>
            </a:r>
            <a:r>
              <a:rPr lang="ko-KR" altLang="en-US" sz="1200" smtClean="0">
                <a:latin typeface="+mn-ea"/>
                <a:ea typeface="+mn-ea"/>
              </a:rPr>
              <a:t>기반의 향상된 기능과 필더를 포함한 파이프라인 처리 등을 통해 </a:t>
            </a:r>
            <a:r>
              <a:rPr lang="en-US" altLang="ko-KR" sz="1200" dirty="0" smtClean="0">
                <a:latin typeface="+mn-ea"/>
                <a:ea typeface="+mn-ea"/>
              </a:rPr>
              <a:t>Multi-Master, Star, Fan-In </a:t>
            </a:r>
            <a:r>
              <a:rPr lang="ko-KR" altLang="en-US" sz="1200" smtClean="0">
                <a:latin typeface="+mn-ea"/>
                <a:ea typeface="+mn-ea"/>
              </a:rPr>
              <a:t>방식의 다양한 </a:t>
            </a:r>
            <a:r>
              <a:rPr lang="en-US" altLang="ko-KR" sz="1200" dirty="0" smtClean="0">
                <a:latin typeface="+mn-ea"/>
                <a:ea typeface="+mn-ea"/>
              </a:rPr>
              <a:t>Topology</a:t>
            </a:r>
            <a:r>
              <a:rPr lang="ko-KR" altLang="en-US" sz="1200" smtClean="0">
                <a:latin typeface="+mn-ea"/>
                <a:ea typeface="+mn-ea"/>
              </a:rPr>
              <a:t>를 제공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온라인 백업과 복제를 통해 간단하게 </a:t>
            </a:r>
            <a:r>
              <a:rPr lang="en-US" altLang="ko-KR" sz="1200" dirty="0" smtClean="0">
                <a:latin typeface="+mn-ea"/>
                <a:ea typeface="+mn-ea"/>
              </a:rPr>
              <a:t>Slave</a:t>
            </a:r>
            <a:r>
              <a:rPr lang="ko-KR" altLang="en-US" sz="1200" smtClean="0">
                <a:latin typeface="+mn-ea"/>
                <a:ea typeface="+mn-ea"/>
              </a:rPr>
              <a:t>를 추가 하거나 문제가 있는 </a:t>
            </a:r>
            <a:r>
              <a:rPr lang="en-US" altLang="ko-KR" sz="1200" dirty="0" smtClean="0">
                <a:latin typeface="+mn-ea"/>
                <a:ea typeface="+mn-ea"/>
              </a:rPr>
              <a:t>Slave </a:t>
            </a:r>
            <a:r>
              <a:rPr lang="ko-KR" altLang="en-US" sz="1200" smtClean="0">
                <a:latin typeface="+mn-ea"/>
                <a:ea typeface="+mn-ea"/>
              </a:rPr>
              <a:t>복구가 가능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MySQL, Oracle, </a:t>
            </a:r>
            <a:r>
              <a:rPr lang="en-US" altLang="ko-KR" sz="1200" dirty="0" err="1" smtClean="0">
                <a:latin typeface="+mn-ea"/>
                <a:ea typeface="+mn-ea"/>
              </a:rPr>
              <a:t>PostgreSQL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smtClean="0">
                <a:latin typeface="+mn-ea"/>
                <a:ea typeface="+mn-ea"/>
              </a:rPr>
              <a:t>등에서 사용이 가능하며</a:t>
            </a:r>
            <a:r>
              <a:rPr lang="en-US" altLang="ko-KR" sz="1200" dirty="0" smtClean="0">
                <a:latin typeface="+mn-ea"/>
                <a:ea typeface="+mn-ea"/>
              </a:rPr>
              <a:t>, Extractor(</a:t>
            </a:r>
            <a:r>
              <a:rPr lang="en-US" altLang="ko-KR" sz="1200" dirty="0">
                <a:latin typeface="+mn-ea"/>
              </a:rPr>
              <a:t>MySQL, Oracle, </a:t>
            </a:r>
            <a:r>
              <a:rPr lang="en-US" altLang="ko-KR" sz="1200" dirty="0" err="1" smtClean="0">
                <a:latin typeface="+mn-ea"/>
              </a:rPr>
              <a:t>PostgreSQL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smtClean="0">
                <a:latin typeface="+mn-ea"/>
                <a:ea typeface="+mn-ea"/>
              </a:rPr>
              <a:t>에서 </a:t>
            </a:r>
            <a:r>
              <a:rPr lang="en-US" altLang="ko-KR" sz="1200" dirty="0" smtClean="0">
                <a:latin typeface="+mn-ea"/>
                <a:ea typeface="+mn-ea"/>
              </a:rPr>
              <a:t>Applier(</a:t>
            </a:r>
            <a:r>
              <a:rPr lang="en-US" altLang="ko-KR" sz="1200" dirty="0">
                <a:latin typeface="+mn-ea"/>
              </a:rPr>
              <a:t>MySQL, Oracle, </a:t>
            </a:r>
            <a:r>
              <a:rPr lang="en-US" altLang="ko-KR" sz="1200" dirty="0" err="1" smtClean="0">
                <a:latin typeface="+mn-ea"/>
              </a:rPr>
              <a:t>PostgreSQL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MongoDB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Vertica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etc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smtClean="0">
                <a:latin typeface="+mn-ea"/>
                <a:ea typeface="+mn-ea"/>
              </a:rPr>
              <a:t>로 데이터 전송이 가능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43" name="내용 개체 틀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42"/>
          <a:stretch/>
        </p:blipFill>
        <p:spPr>
          <a:xfrm>
            <a:off x="755576" y="4757670"/>
            <a:ext cx="3528392" cy="1440160"/>
          </a:xfrm>
          <a:prstGeom prst="rect">
            <a:avLst/>
          </a:prstGeom>
        </p:spPr>
      </p:pic>
      <p:pic>
        <p:nvPicPr>
          <p:cNvPr id="44" name="그림 4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0" b="12247"/>
          <a:stretch/>
        </p:blipFill>
        <p:spPr>
          <a:xfrm>
            <a:off x="4860032" y="4757670"/>
            <a:ext cx="3287835" cy="15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Tungsten Replicator</a:t>
            </a:r>
            <a:endParaRPr lang="ko-KR" altLang="en-US" dirty="0"/>
          </a:p>
        </p:txBody>
      </p:sp>
      <p:graphicFrame>
        <p:nvGraphicFramePr>
          <p:cNvPr id="11" name="개체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289765"/>
              </p:ext>
            </p:extLst>
          </p:nvPr>
        </p:nvGraphicFramePr>
        <p:xfrm>
          <a:off x="721073" y="1196752"/>
          <a:ext cx="7523335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Image" r:id="rId3" imgW="7961760" imgH="5257080" progId="Photoshop.Image.7">
                  <p:embed/>
                </p:oleObj>
              </mc:Choice>
              <mc:Fallback>
                <p:oleObj name="Image" r:id="rId3" imgW="7961760" imgH="525708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1073" y="1196752"/>
                        <a:ext cx="7523335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모서리가 둥근 직사각형 11"/>
          <p:cNvSpPr/>
          <p:nvPr/>
        </p:nvSpPr>
        <p:spPr bwMode="auto">
          <a:xfrm>
            <a:off x="239733" y="76470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MySQL to MySQL</a:t>
            </a:r>
            <a:endParaRPr lang="ko-KR" altLang="en-US" sz="13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76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Tungsten Replicator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 bwMode="auto">
          <a:xfrm>
            <a:off x="239733" y="919386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Oracle to MySQL</a:t>
            </a:r>
            <a:endParaRPr lang="ko-KR" altLang="en-US" sz="1300" b="1" dirty="0">
              <a:latin typeface="+mj-lt"/>
            </a:endParaRPr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838698"/>
              </p:ext>
            </p:extLst>
          </p:nvPr>
        </p:nvGraphicFramePr>
        <p:xfrm>
          <a:off x="971600" y="1484784"/>
          <a:ext cx="7260480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Image" r:id="rId3" imgW="7898400" imgH="5333040" progId="Photoshop.Image.7">
                  <p:embed/>
                </p:oleObj>
              </mc:Choice>
              <mc:Fallback>
                <p:oleObj name="Image" r:id="rId3" imgW="7898400" imgH="533304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600" y="1484784"/>
                        <a:ext cx="7260480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29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Tungsten Replicator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239733" y="836712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환경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251520" y="387171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구성</a:t>
            </a:r>
            <a:endParaRPr lang="ko-KR" altLang="en-US" sz="1300" b="1" dirty="0">
              <a:latin typeface="+mj-lt"/>
            </a:endParaRPr>
          </a:p>
        </p:txBody>
      </p:sp>
      <p:pic>
        <p:nvPicPr>
          <p:cNvPr id="11" name="그림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198756"/>
            <a:ext cx="6912768" cy="2446268"/>
          </a:xfrm>
          <a:prstGeom prst="rect">
            <a:avLst/>
          </a:prstGeom>
        </p:spPr>
      </p:pic>
      <p:pic>
        <p:nvPicPr>
          <p:cNvPr id="12" name="그림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4262462"/>
            <a:ext cx="6912768" cy="21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819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HA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Tungsten Replicator</a:t>
            </a:r>
            <a:endParaRPr lang="ko-KR" altLang="en-US" dirty="0"/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239733" y="836712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환경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251520" y="387171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구성</a:t>
            </a:r>
            <a:endParaRPr lang="ko-KR" altLang="en-US" sz="1300" b="1" dirty="0">
              <a:latin typeface="+mj-lt"/>
            </a:endParaRPr>
          </a:p>
        </p:txBody>
      </p:sp>
      <p:pic>
        <p:nvPicPr>
          <p:cNvPr id="11" name="그림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198756"/>
            <a:ext cx="6912768" cy="2446268"/>
          </a:xfrm>
          <a:prstGeom prst="rect">
            <a:avLst/>
          </a:prstGeom>
        </p:spPr>
      </p:pic>
      <p:pic>
        <p:nvPicPr>
          <p:cNvPr id="12" name="그림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4262462"/>
            <a:ext cx="6912768" cy="21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개체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64912"/>
              </p:ext>
            </p:extLst>
          </p:nvPr>
        </p:nvGraphicFramePr>
        <p:xfrm>
          <a:off x="1691680" y="929626"/>
          <a:ext cx="5760640" cy="4998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Image" r:id="rId3" imgW="3936240" imgH="3415680" progId="Photoshop.Image.7">
                  <p:embed/>
                </p:oleObj>
              </mc:Choice>
              <mc:Fallback>
                <p:oleObj name="Image" r:id="rId3" imgW="3936240" imgH="341568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80" y="929626"/>
                        <a:ext cx="5760640" cy="4998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9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1"/>
          <p:cNvSpPr>
            <a:spLocks noGrp="1"/>
          </p:cNvSpPr>
          <p:nvPr>
            <p:ph type="title"/>
          </p:nvPr>
        </p:nvSpPr>
        <p:spPr>
          <a:xfrm>
            <a:off x="539750" y="1557338"/>
            <a:ext cx="8229600" cy="862012"/>
          </a:xfrm>
        </p:spPr>
        <p:txBody>
          <a:bodyPr/>
          <a:lstStyle/>
          <a:p>
            <a:pPr algn="ctr" eaLnBrk="1" hangingPunct="1"/>
            <a:r>
              <a:rPr lang="ko-KR" altLang="en-US" sz="6000" smtClean="0"/>
              <a:t>감사합니다</a:t>
            </a:r>
            <a:r>
              <a:rPr lang="en-US" altLang="ko-KR" sz="6000" smtClean="0"/>
              <a:t>.</a:t>
            </a:r>
            <a:endParaRPr lang="ko-KR" altLang="en-US" sz="6000" smtClean="0"/>
          </a:p>
        </p:txBody>
      </p:sp>
      <p:sp>
        <p:nvSpPr>
          <p:cNvPr id="7" name="TextBox 6"/>
          <p:cNvSpPr txBox="1"/>
          <p:nvPr/>
        </p:nvSpPr>
        <p:spPr>
          <a:xfrm>
            <a:off x="2484438" y="2740025"/>
            <a:ext cx="41227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For the Better Open Source World!!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pic>
        <p:nvPicPr>
          <p:cNvPr id="512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98" y="2769258"/>
            <a:ext cx="39973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41576"/>
            <a:ext cx="2332038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950" y="6092825"/>
            <a:ext cx="30654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Service Call : 02-866-2179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163" y="6092825"/>
            <a:ext cx="36782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Email : Support@osskorea.co.kr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23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5665</TotalTime>
  <Words>2593</Words>
  <Application>Microsoft Office PowerPoint</Application>
  <PresentationFormat>화면 슬라이드 쇼(4:3)</PresentationFormat>
  <Paragraphs>821</Paragraphs>
  <Slides>38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1" baseType="lpstr">
      <vt:lpstr>디자인 사용자 지정</vt:lpstr>
      <vt:lpstr>2_디자인 사용자 지정</vt:lpstr>
      <vt:lpstr>Image</vt:lpstr>
      <vt:lpstr>PowerPoint 프레젠테이션</vt:lpstr>
      <vt:lpstr>Index</vt:lpstr>
      <vt:lpstr>Ⅰ. Ohnew</vt:lpstr>
      <vt:lpstr>1. Ohnew</vt:lpstr>
      <vt:lpstr>2. 주요 사업</vt:lpstr>
      <vt:lpstr>3. 상세 사업분야(DBMS)</vt:lpstr>
      <vt:lpstr>3. 상세 사업분야(OS 및 Middleware)</vt:lpstr>
      <vt:lpstr>3. 상세 사업분야(H/W 및 DRM 솔루션)</vt:lpstr>
      <vt:lpstr>4. 주요 고객사</vt:lpstr>
      <vt:lpstr>Ⅱ. MariaDB</vt:lpstr>
      <vt:lpstr>1. MariaDB</vt:lpstr>
      <vt:lpstr>2. MariaDB Storage Engine</vt:lpstr>
      <vt:lpstr>2. MariaDB Storage Engine</vt:lpstr>
      <vt:lpstr>3. MySQL vs MariaDB</vt:lpstr>
      <vt:lpstr>3. MySQL vs MariaDB</vt:lpstr>
      <vt:lpstr>4. 타 DBMS 비교</vt:lpstr>
      <vt:lpstr>4. 타 DBMS 비교</vt:lpstr>
      <vt:lpstr>4. 타 DBMS 비교</vt:lpstr>
      <vt:lpstr>4. 타 DBMS 비교</vt:lpstr>
      <vt:lpstr>4. 타 DBMS 비교</vt:lpstr>
      <vt:lpstr>Ⅲ. MariaDB 10</vt:lpstr>
      <vt:lpstr>1. MariaDB 10 feature</vt:lpstr>
      <vt:lpstr>2. MySQL 5.6 vs MariaDB 10</vt:lpstr>
      <vt:lpstr>2. MySQL 5.6 vs MariaDB 10</vt:lpstr>
      <vt:lpstr>Ⅳ. HA</vt:lpstr>
      <vt:lpstr>1. MHA</vt:lpstr>
      <vt:lpstr>1. MHA</vt:lpstr>
      <vt:lpstr>1. MHA</vt:lpstr>
      <vt:lpstr>2. Galera Cluster</vt:lpstr>
      <vt:lpstr>2. Galera Cluster</vt:lpstr>
      <vt:lpstr>2. Galera Cluster</vt:lpstr>
      <vt:lpstr>3. Tungsten Replicator</vt:lpstr>
      <vt:lpstr>3. Tungsten Replicator</vt:lpstr>
      <vt:lpstr>3. Tungsten Replicator</vt:lpstr>
      <vt:lpstr>3. Tungsten Replicator</vt:lpstr>
      <vt:lpstr>3. Tungsten Replicator</vt:lpstr>
      <vt:lpstr>PowerPoint 프레젠테이션</vt:lpstr>
      <vt:lpstr>감사합니다.</vt:lpstr>
    </vt:vector>
  </TitlesOfParts>
  <Company>한양대학교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교육미디어센터</dc:creator>
  <cp:lastModifiedBy>JICANOTEPC04</cp:lastModifiedBy>
  <cp:revision>366</cp:revision>
  <dcterms:created xsi:type="dcterms:W3CDTF">2003-01-26T16:44:53Z</dcterms:created>
  <dcterms:modified xsi:type="dcterms:W3CDTF">2014-09-24T03:49:32Z</dcterms:modified>
</cp:coreProperties>
</file>