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48" r:id="rId1"/>
  </p:sldMasterIdLst>
  <p:notesMasterIdLst>
    <p:notesMasterId r:id="rId56"/>
  </p:notesMasterIdLst>
  <p:sldIdLst>
    <p:sldId id="256" r:id="rId2"/>
    <p:sldId id="299" r:id="rId3"/>
    <p:sldId id="300" r:id="rId4"/>
    <p:sldId id="452" r:id="rId5"/>
    <p:sldId id="453" r:id="rId6"/>
    <p:sldId id="525" r:id="rId7"/>
    <p:sldId id="457" r:id="rId8"/>
    <p:sldId id="616" r:id="rId9"/>
    <p:sldId id="514" r:id="rId10"/>
    <p:sldId id="515" r:id="rId11"/>
    <p:sldId id="516" r:id="rId12"/>
    <p:sldId id="568" r:id="rId13"/>
    <p:sldId id="617" r:id="rId14"/>
    <p:sldId id="629" r:id="rId15"/>
    <p:sldId id="415" r:id="rId16"/>
    <p:sldId id="521" r:id="rId17"/>
    <p:sldId id="442" r:id="rId18"/>
    <p:sldId id="476" r:id="rId19"/>
    <p:sldId id="438" r:id="rId20"/>
    <p:sldId id="510" r:id="rId21"/>
    <p:sldId id="511" r:id="rId22"/>
    <p:sldId id="477" r:id="rId23"/>
    <p:sldId id="602" r:id="rId24"/>
    <p:sldId id="625" r:id="rId25"/>
    <p:sldId id="603" r:id="rId26"/>
    <p:sldId id="571" r:id="rId27"/>
    <p:sldId id="572" r:id="rId28"/>
    <p:sldId id="573" r:id="rId29"/>
    <p:sldId id="576" r:id="rId30"/>
    <p:sldId id="577" r:id="rId31"/>
    <p:sldId id="578" r:id="rId32"/>
    <p:sldId id="579" r:id="rId33"/>
    <p:sldId id="596" r:id="rId34"/>
    <p:sldId id="597" r:id="rId35"/>
    <p:sldId id="600" r:id="rId36"/>
    <p:sldId id="506" r:id="rId37"/>
    <p:sldId id="507" r:id="rId38"/>
    <p:sldId id="508" r:id="rId39"/>
    <p:sldId id="621" r:id="rId40"/>
    <p:sldId id="622" r:id="rId41"/>
    <p:sldId id="623" r:id="rId42"/>
    <p:sldId id="624" r:id="rId43"/>
    <p:sldId id="401" r:id="rId44"/>
    <p:sldId id="619" r:id="rId45"/>
    <p:sldId id="403" r:id="rId46"/>
    <p:sldId id="580" r:id="rId47"/>
    <p:sldId id="592" r:id="rId48"/>
    <p:sldId id="583" r:id="rId49"/>
    <p:sldId id="584" r:id="rId50"/>
    <p:sldId id="620" r:id="rId51"/>
    <p:sldId id="627" r:id="rId52"/>
    <p:sldId id="628" r:id="rId53"/>
    <p:sldId id="591" r:id="rId54"/>
    <p:sldId id="378" r:id="rId55"/>
  </p:sldIdLst>
  <p:sldSz cx="9144000" cy="6858000" type="screen4x3"/>
  <p:notesSz cx="6797675" cy="9928225"/>
  <p:embeddedFontLst>
    <p:embeddedFont>
      <p:font typeface="Arial Unicode MS" panose="020B0604020202020204" pitchFamily="50" charset="-127"/>
      <p:regular r:id="rId57"/>
    </p:embeddedFont>
    <p:embeddedFont>
      <p:font typeface="맑은 고딕" panose="020B0503020000020004" pitchFamily="50" charset="-127"/>
      <p:regular r:id="rId58"/>
      <p:bold r:id="rId59"/>
    </p:embeddedFont>
    <p:embeddedFont>
      <p:font typeface="Arial Black" panose="020B0A04020102020204" pitchFamily="34" charset="0"/>
      <p:bold r:id="rId60"/>
    </p:embeddedFont>
    <p:embeddedFont>
      <p:font typeface="Rix고딕 EB" panose="02020603020101020101" pitchFamily="18" charset="-127"/>
      <p:regular r:id="rId61"/>
    </p:embeddedFont>
    <p:embeddedFont>
      <p:font typeface="나눔손글씨 붓" panose="03060600000000000000" pitchFamily="66" charset="-127"/>
      <p:regular r:id="rId62"/>
    </p:embeddedFont>
    <p:embeddedFont>
      <p:font typeface="나눔고딕 Bold" panose="020D0804000000000000" pitchFamily="50" charset="-127"/>
      <p:bold r:id="rId63"/>
    </p:embeddedFont>
    <p:embeddedFont>
      <p:font typeface="Verdana" panose="020B0604030504040204" pitchFamily="34" charset="0"/>
      <p:regular r:id="rId64"/>
      <p:bold r:id="rId65"/>
      <p:italic r:id="rId66"/>
      <p:boldItalic r:id="rId67"/>
    </p:embeddedFont>
    <p:embeddedFont>
      <p:font typeface="Rix고딕 L" panose="02020603020101020101" pitchFamily="18" charset="-127"/>
      <p:regular r:id="rId68"/>
    </p:embeddedFont>
    <p:embeddedFont>
      <p:font typeface="나눔고딕 ExtraBold" panose="020D0904000000000000" pitchFamily="50" charset="-127"/>
      <p:bold r:id="rId69"/>
    </p:embeddedFont>
    <p:embeddedFont>
      <p:font typeface="MS PGothic" panose="020B0600070205080204" pitchFamily="34" charset="-128"/>
      <p:regular r:id="rId70"/>
    </p:embeddedFont>
    <p:embeddedFont>
      <p:font typeface="나눔고딕" panose="020D0604000000000000" pitchFamily="50" charset="-127"/>
      <p:regular r:id="rId71"/>
      <p:bold r:id="rId7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orient="horz" pos="572">
          <p15:clr>
            <a:srgbClr val="A4A3A4"/>
          </p15:clr>
        </p15:guide>
        <p15:guide id="3" pos="2880">
          <p15:clr>
            <a:srgbClr val="A4A3A4"/>
          </p15:clr>
        </p15:guide>
        <p15:guide id="4" pos="5465">
          <p15:clr>
            <a:srgbClr val="A4A3A4"/>
          </p15:clr>
        </p15:guide>
        <p15:guide id="5" pos="295">
          <p15:clr>
            <a:srgbClr val="A4A3A4"/>
          </p15:clr>
        </p15:guide>
        <p15:guide id="6" orient="horz" pos="75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30ADBE"/>
    <a:srgbClr val="4774AB"/>
    <a:srgbClr val="00B05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0569" autoAdjust="0"/>
  </p:normalViewPr>
  <p:slideViewPr>
    <p:cSldViewPr>
      <p:cViewPr varScale="1">
        <p:scale>
          <a:sx n="72" d="100"/>
          <a:sy n="72" d="100"/>
        </p:scale>
        <p:origin x="540" y="66"/>
      </p:cViewPr>
      <p:guideLst>
        <p:guide orient="horz" pos="2115"/>
        <p:guide orient="horz" pos="572"/>
        <p:guide pos="2880"/>
        <p:guide pos="5465"/>
        <p:guide pos="295"/>
        <p:guide orient="horz" pos="75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56" d="100"/>
          <a:sy n="56" d="100"/>
        </p:scale>
        <p:origin x="-2544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7.fntdata"/><Relationship Id="rId68" Type="http://schemas.openxmlformats.org/officeDocument/2006/relationships/font" Target="fonts/font12.fntdata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66" Type="http://schemas.openxmlformats.org/officeDocument/2006/relationships/font" Target="fonts/font10.fntdata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61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8.fntdata"/><Relationship Id="rId69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3.fntdata"/><Relationship Id="rId67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6.fntdata"/><Relationship Id="rId70" Type="http://schemas.openxmlformats.org/officeDocument/2006/relationships/font" Target="fonts/font14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1BD35-2479-43EC-9F67-7A12FB1C7822}" type="datetimeFigureOut">
              <a:rPr lang="ko-KR" altLang="en-US" smtClean="0"/>
              <a:pPr/>
              <a:t>2014-09-22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909"/>
            <a:ext cx="5438140" cy="4467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6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BEF74-90E3-4193-BA38-6D7B2121418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3843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BEF74-90E3-4193-BA38-6D7B21214187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469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5949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30275" y="741363"/>
            <a:ext cx="4937125" cy="37020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0474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BEF74-90E3-4193-BA38-6D7B21214187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2729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응용 프로그램과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서버사이에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 브로커라는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미들웨어가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 존재하는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3-tier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구조로 되어 있습니다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.</a:t>
            </a:r>
            <a:br>
              <a:rPr lang="en-US" altLang="ko-KR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</a:b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브로커는 질의를 분석하고 수행하는 역할을 담당하고</a:t>
            </a:r>
            <a:endParaRPr lang="en-US" altLang="ko-KR" sz="1200" kern="1200" dirty="0" smtClean="0">
              <a:solidFill>
                <a:schemeClr val="tx1"/>
              </a:solidFill>
              <a:effectLst/>
              <a:latin typeface="Rix고딕 EB" pitchFamily="18" charset="-127"/>
              <a:ea typeface="Rix고딕 EB" pitchFamily="18" charset="-127"/>
              <a:cs typeface="+mn-cs"/>
            </a:endParaRPr>
          </a:p>
          <a:p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DB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서버는 데이터를 디스크에 저장하고 관리하는 엔진이라고 보시면 됩니다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.</a:t>
            </a:r>
            <a:br>
              <a:rPr lang="en-US" altLang="ko-KR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</a:br>
            <a:endParaRPr lang="en-US" altLang="ko-KR" sz="1200" kern="1200" dirty="0" smtClean="0">
              <a:solidFill>
                <a:schemeClr val="tx1"/>
              </a:solidFill>
              <a:effectLst/>
              <a:latin typeface="Rix고딕 EB" pitchFamily="18" charset="-127"/>
              <a:ea typeface="Rix고딕 EB" pitchFamily="18" charset="-127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이 구조를 통해 응용 프로그램은 인터페이스를 통해 여러 브로커들에 연동이 가능하고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,</a:t>
            </a:r>
            <a:br>
              <a:rPr lang="en-US" altLang="ko-KR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</a:b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브로커들 또한 여러 서버에 연동이 가능한 유연한 기반 구조를 가지고 있었고요</a:t>
            </a:r>
            <a:endParaRPr lang="en-US" altLang="ko-KR" sz="1200" kern="1200" dirty="0" smtClean="0">
              <a:solidFill>
                <a:schemeClr val="tx1"/>
              </a:solidFill>
              <a:effectLst/>
              <a:latin typeface="Rix고딕 EB" pitchFamily="18" charset="-127"/>
              <a:ea typeface="Rix고딕 EB" pitchFamily="18" charset="-127"/>
              <a:cs typeface="+mn-cs"/>
            </a:endParaRPr>
          </a:p>
          <a:p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이러한 구조와 네트워크 프로토콜을 바탕으로 </a:t>
            </a:r>
            <a:r>
              <a:rPr lang="ko-KR" altLang="en-US" sz="1200" kern="1200" dirty="0" err="1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고가용성을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 위한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HA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기능을 구현하게 되었습니다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.</a:t>
            </a:r>
            <a:br>
              <a:rPr lang="en-US" altLang="ko-KR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</a:br>
            <a:endParaRPr lang="en-US" altLang="ko-KR" sz="1200" kern="1200" dirty="0" smtClean="0">
              <a:solidFill>
                <a:schemeClr val="tx1"/>
              </a:solidFill>
              <a:effectLst/>
              <a:latin typeface="Rix고딕 EB" pitchFamily="18" charset="-127"/>
              <a:ea typeface="Rix고딕 EB" pitchFamily="18" charset="-127"/>
              <a:cs typeface="+mn-cs"/>
            </a:endParaRPr>
          </a:p>
          <a:p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HA 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기능을 통해 마스터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DB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와 슬레이브 </a:t>
            </a:r>
            <a:r>
              <a:rPr lang="en-US" altLang="ko-KR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DB</a:t>
            </a:r>
            <a:r>
              <a:rPr lang="ko-KR" altLang="en-US" sz="1200" kern="1200" dirty="0" smtClean="0">
                <a:solidFill>
                  <a:schemeClr val="tx1"/>
                </a:solidFill>
                <a:effectLst/>
                <a:latin typeface="Rix고딕 EB" pitchFamily="18" charset="-127"/>
                <a:ea typeface="Rix고딕 EB" pitchFamily="18" charset="-127"/>
                <a:cs typeface="+mn-cs"/>
              </a:rPr>
              <a:t>는 항상 동일한 데이타를 유지하여 서비스를 수행하도록 구성이 됩니다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BEF74-90E3-4193-BA38-6D7B21214187}" type="slidenum">
              <a:rPr lang="ko-KR" altLang="en-US" smtClean="0"/>
              <a:pPr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9219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BEF74-90E3-4193-BA38-6D7B21214187}" type="slidenum">
              <a:rPr lang="ko-KR" altLang="en-US" smtClean="0"/>
              <a:pPr/>
              <a:t>19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84307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dirty="0" smtClean="0"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BEF74-90E3-4193-BA38-6D7B21214187}" type="slidenum">
              <a:rPr lang="ko-KR" altLang="en-US" smtClean="0"/>
              <a:pPr/>
              <a:t>22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36727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BEF74-90E3-4193-BA38-6D7B21214187}" type="slidenum">
              <a:rPr lang="ko-KR" altLang="en-US" smtClean="0"/>
              <a:pPr/>
              <a:t>23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96244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BEF74-90E3-4193-BA38-6D7B21214187}" type="slidenum">
              <a:rPr lang="ko-KR" altLang="en-US" smtClean="0"/>
              <a:pPr/>
              <a:t>24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63555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/>
              <a:pPr/>
              <a:t>25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418692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8BA0C-7778-40CB-9F43-9459B3FAC40D}" type="slidenum">
              <a:rPr lang="ko-KR" altLang="en-US" smtClean="0">
                <a:solidFill>
                  <a:prstClr val="black"/>
                </a:solidFill>
              </a:rPr>
              <a:pPr/>
              <a:t>26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0705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BEF74-90E3-4193-BA38-6D7B21214187}" type="slidenum">
              <a:rPr lang="ko-KR" altLang="en-US" smtClean="0"/>
              <a:pPr/>
              <a:t>28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198734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BEF74-90E3-4193-BA38-6D7B21214187}" type="slidenum">
              <a:rPr lang="ko-KR" altLang="en-US" smtClean="0"/>
              <a:pPr/>
              <a:t>29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055611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BEF74-90E3-4193-BA38-6D7B21214187}" type="slidenum">
              <a:rPr lang="ko-KR" altLang="en-US" smtClean="0"/>
              <a:pPr/>
              <a:t>34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289964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BEF74-90E3-4193-BA38-6D7B21214187}" type="slidenum">
              <a:rPr lang="ko-KR" altLang="en-US" smtClean="0"/>
              <a:pPr/>
              <a:t>38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92330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BEF74-90E3-4193-BA38-6D7B21214187}" type="slidenum">
              <a:rPr lang="ko-KR" altLang="en-US" smtClean="0"/>
              <a:pPr/>
              <a:t>42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74062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17175F-A66B-4739-9492-C90E93FA1F0F}" type="slidenum">
              <a:rPr lang="en-US" altLang="ko-KR" smtClean="0"/>
              <a:pPr/>
              <a:t>44</a:t>
            </a:fld>
            <a:endParaRPr lang="en-US" altLang="ko-KR" dirty="0" smtClean="0"/>
          </a:p>
        </p:txBody>
      </p:sp>
      <p:sp>
        <p:nvSpPr>
          <p:cNvPr id="29699" name="Rectangle 7"/>
          <p:cNvSpPr txBox="1">
            <a:spLocks noGrp="1" noChangeArrowheads="1"/>
          </p:cNvSpPr>
          <p:nvPr/>
        </p:nvSpPr>
        <p:spPr bwMode="auto">
          <a:xfrm>
            <a:off x="3850448" y="9430093"/>
            <a:ext cx="2945659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F90C412-3A7A-4B2F-BE6F-5E6F900BF7C8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algn="r"/>
              <a:t>44</a:t>
            </a:fld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7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21100"/>
          </a:xfrm>
          <a:ln/>
        </p:spPr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59348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17175F-A66B-4739-9492-C90E93FA1F0F}" type="slidenum">
              <a:rPr lang="en-US" altLang="ko-KR" smtClean="0"/>
              <a:pPr/>
              <a:t>46</a:t>
            </a:fld>
            <a:endParaRPr lang="en-US" altLang="ko-KR" dirty="0" smtClean="0"/>
          </a:p>
        </p:txBody>
      </p:sp>
      <p:sp>
        <p:nvSpPr>
          <p:cNvPr id="29699" name="Rectangle 7"/>
          <p:cNvSpPr txBox="1">
            <a:spLocks noGrp="1" noChangeArrowheads="1"/>
          </p:cNvSpPr>
          <p:nvPr/>
        </p:nvSpPr>
        <p:spPr bwMode="auto">
          <a:xfrm>
            <a:off x="3850448" y="9430094"/>
            <a:ext cx="2945659" cy="49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F90C412-3A7A-4B2F-BE6F-5E6F900BF7C8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algn="r"/>
              <a:t>46</a:t>
            </a:fld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7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21100"/>
          </a:xfrm>
          <a:ln/>
        </p:spPr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9142748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17175F-A66B-4739-9492-C90E93FA1F0F}" type="slidenum">
              <a:rPr lang="en-US" altLang="ko-KR" smtClean="0"/>
              <a:pPr/>
              <a:t>47</a:t>
            </a:fld>
            <a:endParaRPr lang="en-US" altLang="ko-KR" dirty="0" smtClean="0"/>
          </a:p>
        </p:txBody>
      </p:sp>
      <p:sp>
        <p:nvSpPr>
          <p:cNvPr id="29699" name="Rectangle 7"/>
          <p:cNvSpPr txBox="1">
            <a:spLocks noGrp="1" noChangeArrowheads="1"/>
          </p:cNvSpPr>
          <p:nvPr/>
        </p:nvSpPr>
        <p:spPr bwMode="auto">
          <a:xfrm>
            <a:off x="3850448" y="9430094"/>
            <a:ext cx="2945659" cy="49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F90C412-3A7A-4B2F-BE6F-5E6F900BF7C8}" type="slidenum">
              <a:rPr lang="en-US" altLang="ko-KR" sz="1200">
                <a:latin typeface="나눔고딕" pitchFamily="50" charset="-127"/>
                <a:ea typeface="나눔고딕" pitchFamily="50" charset="-127"/>
              </a:rPr>
              <a:pPr algn="r"/>
              <a:t>47</a:t>
            </a:fld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97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21100"/>
          </a:xfrm>
          <a:ln/>
        </p:spPr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ko-KR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6634901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211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025803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9EA47-9434-47B5-B913-25517E5A6795}" type="slidenum">
              <a:rPr lang="ko-KR" altLang="en-US" smtClean="0"/>
              <a:pPr/>
              <a:t>53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0200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CUBRID Log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215207" y="6415719"/>
            <a:ext cx="1463040" cy="299453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368588" y="6495746"/>
            <a:ext cx="26452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b="1" dirty="0" smtClean="0">
                <a:solidFill>
                  <a:schemeClr val="bg1">
                    <a:lumMod val="50000"/>
                  </a:schemeClr>
                </a:solidFill>
              </a:rPr>
              <a:t>© 2011 CUBRID Co., Ltd. All rights reserved.</a:t>
            </a:r>
            <a:endParaRPr lang="ko-KR" altLang="en-US" sz="9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5313847"/>
            <a:ext cx="9144000" cy="1544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그림 7" descr="cubrid-logo-big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7406776" y="6202532"/>
            <a:ext cx="1584000" cy="4931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604D4-4702-4E3E-9945-7EF825D4584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9" name="그림 8" descr="cubrid-logo-big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84368" y="6351212"/>
            <a:ext cx="1106408" cy="344436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368588" y="6495746"/>
            <a:ext cx="26452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b="1" dirty="0" smtClean="0">
                <a:solidFill>
                  <a:schemeClr val="bg1">
                    <a:lumMod val="50000"/>
                  </a:schemeClr>
                </a:solidFill>
              </a:rPr>
              <a:t>© 2014 CUBRID Co., Ltd. All rights reserved.</a:t>
            </a:r>
            <a:endParaRPr lang="ko-KR" altLang="en-US" sz="9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슬라이드 번호 개체 틀 5"/>
          <p:cNvSpPr txBox="1">
            <a:spLocks/>
          </p:cNvSpPr>
          <p:nvPr userDrawn="1"/>
        </p:nvSpPr>
        <p:spPr>
          <a:xfrm>
            <a:off x="4139955" y="6453337"/>
            <a:ext cx="858471" cy="2880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bg1"/>
                </a:solidFill>
                <a:latin typeface="PF Din Text Cond Pro Medium" pitchFamily="2" charset="0"/>
                <a:ea typeface="Rix고딕 M" pitchFamily="18" charset="-127"/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0BB0C5-6955-4F9B-BA60-58E2367A55EF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rPr>
              <a:t> 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rPr>
              <a:t>/ </a:t>
            </a:r>
            <a:r>
              <a:rPr kumimoji="0" lang="en-US" altLang="ko-KR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rPr>
              <a:t>53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161D3-51FB-46A3-8C22-7645062842C8}" type="datetimeFigureOut">
              <a:rPr lang="ko-KR" altLang="en-US" smtClean="0"/>
              <a:pPr/>
              <a:t>2014-09-22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604D4-4702-4E3E-9945-7EF825D4584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604D4-4702-4E3E-9945-7EF825D4584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9" name="그림 8" descr="cubrid-logo-big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84368" y="6351212"/>
            <a:ext cx="1106408" cy="344436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368588" y="6495746"/>
            <a:ext cx="24978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b="1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© 2012 CUBRID Co., Ltd. All rights reserved.</a:t>
            </a:r>
            <a:endParaRPr lang="ko-KR" altLang="en-US" sz="900" b="1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슬라이드 번호 개체 틀 5"/>
          <p:cNvSpPr txBox="1">
            <a:spLocks/>
          </p:cNvSpPr>
          <p:nvPr userDrawn="1"/>
        </p:nvSpPr>
        <p:spPr>
          <a:xfrm>
            <a:off x="4139954" y="6453337"/>
            <a:ext cx="858471" cy="2880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bg1"/>
                </a:solidFill>
                <a:latin typeface="PF Din Text Cond Pro Medium" pitchFamily="2" charset="0"/>
                <a:ea typeface="Rix고딕 M" pitchFamily="18" charset="-127"/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0BB0C5-6955-4F9B-BA60-58E2367A55EF}" type="slidenum"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  <a:cs typeface="+mn-cs"/>
              </a:rPr>
              <a:t> 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  <a:cs typeface="+mn-cs"/>
            </a:endParaRPr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395536" y="836712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38010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algn="l" defTabSz="914400" rtl="0" eaLnBrk="1" latinLnBrk="1" hangingPunct="1">
              <a:defRPr lang="ko-KR" altLang="en-US" sz="28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>
              <a:spcBef>
                <a:spcPct val="0"/>
              </a:spcBef>
              <a:buNone/>
            </a:pPr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0851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161D3-51FB-46A3-8C22-7645062842C8}" type="datetimeFigureOut">
              <a:rPr lang="ko-KR" altLang="en-US" smtClean="0"/>
              <a:pPr/>
              <a:t>2014-09-22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604D4-4702-4E3E-9945-7EF825D4584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49" r:id="rId2"/>
    <p:sldLayoutId id="2147483650" r:id="rId3"/>
    <p:sldLayoutId id="2147483665" r:id="rId4"/>
  </p:sldLayoutIdLst>
  <mc:AlternateContent xmlns:mc="http://schemas.openxmlformats.org/markup-compatibility/2006" xmlns:p14="http://schemas.microsoft.com/office/powerpoint/2010/main">
    <mc:Choice Requires="p14">
      <p:transition spd="slow" p14:dur="425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0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1.png"/><Relationship Id="rId10" Type="http://schemas.openxmlformats.org/officeDocument/2006/relationships/image" Target="../media/image33.png"/><Relationship Id="rId4" Type="http://schemas.openxmlformats.org/officeDocument/2006/relationships/image" Target="../media/image22.png"/><Relationship Id="rId9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0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1.png"/><Relationship Id="rId10" Type="http://schemas.openxmlformats.org/officeDocument/2006/relationships/image" Target="../media/image35.png"/><Relationship Id="rId4" Type="http://schemas.openxmlformats.org/officeDocument/2006/relationships/image" Target="../media/image22.png"/><Relationship Id="rId9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23528" y="2175249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Date: 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2014-09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사업본부</a:t>
            </a:r>
            <a:endParaRPr lang="en-US" altLang="ko-KR" sz="1200" dirty="0" smtClean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029" y="1444714"/>
            <a:ext cx="39169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웹서비스</a:t>
            </a:r>
            <a:r>
              <a:rPr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최적의 </a:t>
            </a:r>
            <a:r>
              <a:rPr lang="ko-KR" alt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오픈소스</a:t>
            </a:r>
            <a:r>
              <a: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DBMS</a:t>
            </a:r>
            <a:endParaRPr lang="ko-KR" altLang="en-US" sz="54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6" name="그림 5" descr="cubrid-logo-bi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7523" y="260648"/>
            <a:ext cx="3700900" cy="11521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3528" y="260648"/>
            <a:ext cx="8209285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</a:pP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목차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제목 1"/>
          <p:cNvSpPr txBox="1">
            <a:spLocks/>
          </p:cNvSpPr>
          <p:nvPr/>
        </p:nvSpPr>
        <p:spPr>
          <a:xfrm>
            <a:off x="539554" y="1196752"/>
            <a:ext cx="7943521" cy="4104455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/>
          <a:p>
            <a:pPr marL="742950" lvl="0" indent="-742950">
              <a:lnSpc>
                <a:spcPct val="90000"/>
              </a:lnSpc>
              <a:spcBef>
                <a:spcPct val="0"/>
              </a:spcBef>
              <a:buAutoNum type="arabicPeriod"/>
              <a:defRPr/>
            </a:pPr>
            <a:endParaRPr lang="en-US" altLang="ko-KR" sz="30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  <a:p>
            <a:pPr marL="742950" lvl="0" indent="-742950">
              <a:lnSpc>
                <a:spcPct val="90000"/>
              </a:lnSpc>
              <a:spcBef>
                <a:spcPct val="0"/>
              </a:spcBef>
              <a:buAutoNum type="arabicPeriod"/>
              <a:defRPr/>
            </a:pPr>
            <a:r>
              <a:rPr lang="en-US" altLang="ko-KR" sz="30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CUBRID </a:t>
            </a:r>
            <a:r>
              <a:rPr lang="ko-KR" altLang="en-US" sz="30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현황</a:t>
            </a:r>
            <a:endParaRPr lang="en-US" altLang="ko-KR" sz="30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  <a:p>
            <a:pPr marL="742950" lvl="0" indent="-742950">
              <a:lnSpc>
                <a:spcPct val="90000"/>
              </a:lnSpc>
              <a:spcBef>
                <a:spcPct val="0"/>
              </a:spcBef>
              <a:buAutoNum type="arabicPeriod"/>
              <a:defRPr/>
            </a:pPr>
            <a:endParaRPr lang="en-US" altLang="ko-KR" sz="3000" spc="-15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  <a:p>
            <a:pPr marL="742950" lvl="0" indent="-742950">
              <a:lnSpc>
                <a:spcPct val="90000"/>
              </a:lnSpc>
              <a:spcBef>
                <a:spcPct val="0"/>
              </a:spcBef>
              <a:buAutoNum type="arabicPeriod"/>
              <a:defRPr/>
            </a:pPr>
            <a:r>
              <a:rPr lang="ko-KR" altLang="en-US" sz="30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라이선스 및 서비스 정책</a:t>
            </a:r>
            <a:endParaRPr lang="en-US" altLang="ko-KR" sz="30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  <a:p>
            <a:pPr marL="742950" lvl="0" indent="-742950">
              <a:lnSpc>
                <a:spcPct val="90000"/>
              </a:lnSpc>
              <a:spcBef>
                <a:spcPct val="0"/>
              </a:spcBef>
              <a:buAutoNum type="arabicPeriod"/>
              <a:defRPr/>
            </a:pPr>
            <a:endParaRPr lang="en-US" altLang="ko-KR" sz="30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  <a:p>
            <a:pPr marL="742950" lvl="0" indent="-742950">
              <a:lnSpc>
                <a:spcPct val="90000"/>
              </a:lnSpc>
              <a:spcBef>
                <a:spcPct val="0"/>
              </a:spcBef>
              <a:buAutoNum type="arabicPeriod"/>
              <a:defRPr/>
            </a:pPr>
            <a:r>
              <a:rPr lang="en-US" altLang="ko-KR" sz="300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CUBRID </a:t>
            </a:r>
            <a:r>
              <a:rPr lang="ko-KR" altLang="en-US" sz="30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주요기능</a:t>
            </a:r>
            <a:endParaRPr lang="en-US" altLang="ko-KR" sz="30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  <a:p>
            <a:pPr marL="742950" lvl="0" indent="-742950">
              <a:lnSpc>
                <a:spcPct val="90000"/>
              </a:lnSpc>
              <a:spcBef>
                <a:spcPct val="0"/>
              </a:spcBef>
              <a:buAutoNum type="arabicPeriod"/>
              <a:defRPr/>
            </a:pPr>
            <a:endParaRPr lang="en-US" altLang="ko-KR" sz="30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  <a:p>
            <a:pPr marL="742950" lvl="0" indent="-742950">
              <a:lnSpc>
                <a:spcPct val="90000"/>
              </a:lnSpc>
              <a:spcBef>
                <a:spcPct val="0"/>
              </a:spcBef>
              <a:buAutoNum type="arabicPeriod"/>
              <a:defRPr/>
            </a:pPr>
            <a:r>
              <a:rPr lang="en-US" altLang="ko-KR" sz="30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CUBRID </a:t>
            </a:r>
            <a:r>
              <a:rPr lang="ko-KR" altLang="en-US" sz="30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구축 사례</a:t>
            </a:r>
            <a:endParaRPr lang="en-US" altLang="ko-KR" sz="30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539554" y="908722"/>
            <a:ext cx="7943521" cy="3071834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ko-KR" sz="3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1. CUBRID </a:t>
            </a:r>
            <a:r>
              <a:rPr lang="ko-KR" altLang="en-US" sz="3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현황</a:t>
            </a:r>
            <a:endParaRPr lang="en-US" altLang="ko-KR" sz="36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endParaRPr lang="ko-KR" altLang="en-US" sz="36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 txBox="1">
            <a:spLocks/>
          </p:cNvSpPr>
          <p:nvPr/>
        </p:nvSpPr>
        <p:spPr>
          <a:xfrm>
            <a:off x="323528" y="247769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about CUBRID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내용 개체 틀 2"/>
          <p:cNvSpPr txBox="1">
            <a:spLocks/>
          </p:cNvSpPr>
          <p:nvPr/>
        </p:nvSpPr>
        <p:spPr>
          <a:xfrm>
            <a:off x="473688" y="1098240"/>
            <a:ext cx="8136508" cy="485775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>
              <a:lnSpc>
                <a:spcPct val="20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나눔고딕" pitchFamily="50" charset="-127"/>
                <a:ea typeface="나눔고딕" pitchFamily="50" charset="-127"/>
              </a:rPr>
              <a:t>NAVER</a:t>
            </a:r>
            <a:r>
              <a:rPr lang="ko-KR" altLang="en-US" b="1" smtClean="0">
                <a:solidFill>
                  <a:prstClr val="black">
                    <a:lumMod val="75000"/>
                    <a:lumOff val="25000"/>
                  </a:prstClr>
                </a:solidFill>
                <a:latin typeface="나눔고딕" pitchFamily="50" charset="-127"/>
                <a:ea typeface="나눔고딕" pitchFamily="50" charset="-127"/>
              </a:rPr>
              <a:t>에서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나눔고딕" pitchFamily="50" charset="-127"/>
                <a:ea typeface="나눔고딕" pitchFamily="50" charset="-127"/>
              </a:rPr>
              <a:t>제품 개발을 하는 국내 유일의 오픈소스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나눔고딕" pitchFamily="50" charset="-127"/>
                <a:ea typeface="나눔고딕" pitchFamily="50" charset="-127"/>
              </a:rPr>
              <a:t>DBMS</a:t>
            </a:r>
          </a:p>
          <a:p>
            <a:pPr marL="342900" indent="-342900">
              <a:lnSpc>
                <a:spcPct val="20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나눔고딕" pitchFamily="50" charset="-127"/>
                <a:ea typeface="나눔고딕" pitchFamily="50" charset="-127"/>
              </a:rPr>
              <a:t>인터넷 서비스 최적의 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나눔고딕" pitchFamily="50" charset="-127"/>
                <a:ea typeface="나눔고딕" pitchFamily="50" charset="-127"/>
              </a:rPr>
              <a:t>DBMS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나눔고딕" pitchFamily="50" charset="-127"/>
                <a:ea typeface="나눔고딕" pitchFamily="50" charset="-127"/>
              </a:rPr>
              <a:t>를 지향하는 개방형 정보 플랫폼</a:t>
            </a:r>
          </a:p>
          <a:p>
            <a:pPr marL="342900" indent="-342900">
              <a:lnSpc>
                <a:spcPct val="20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나눔고딕" pitchFamily="50" charset="-127"/>
                <a:ea typeface="나눔고딕" pitchFamily="50" charset="-127"/>
              </a:rPr>
              <a:t>서버와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나눔고딕" pitchFamily="50" charset="-127"/>
                <a:ea typeface="나눔고딕" pitchFamily="50" charset="-127"/>
              </a:rPr>
              <a:t>(GPL) 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나눔고딕" pitchFamily="50" charset="-127"/>
                <a:ea typeface="나눔고딕" pitchFamily="50" charset="-127"/>
              </a:rPr>
              <a:t>인터페이스</a:t>
            </a:r>
            <a:r>
              <a:rPr lang="en-US" altLang="ko-KR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나눔고딕" pitchFamily="50" charset="-127"/>
                <a:ea typeface="나눔고딕" pitchFamily="50" charset="-127"/>
              </a:rPr>
              <a:t>(BSD)</a:t>
            </a: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나눔고딕" pitchFamily="50" charset="-127"/>
                <a:ea typeface="나눔고딕" pitchFamily="50" charset="-127"/>
              </a:rPr>
              <a:t>의 유연한 오픈소스 라이선스 정책</a:t>
            </a: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268414"/>
            <a:ext cx="1237191" cy="1390925"/>
          </a:xfrm>
          <a:prstGeom prst="rect">
            <a:avLst/>
          </a:prstGeom>
        </p:spPr>
      </p:pic>
      <p:grpSp>
        <p:nvGrpSpPr>
          <p:cNvPr id="15" name="그룹 14"/>
          <p:cNvGrpSpPr/>
          <p:nvPr/>
        </p:nvGrpSpPr>
        <p:grpSpPr>
          <a:xfrm>
            <a:off x="878499" y="3539233"/>
            <a:ext cx="2179338" cy="2698079"/>
            <a:chOff x="732390" y="4005066"/>
            <a:chExt cx="1132976" cy="1584174"/>
          </a:xfrm>
        </p:grpSpPr>
        <p:pic>
          <p:nvPicPr>
            <p:cNvPr id="24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390" y="4005066"/>
              <a:ext cx="1072646" cy="1584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" name="직사각형 24"/>
            <p:cNvSpPr/>
            <p:nvPr/>
          </p:nvSpPr>
          <p:spPr>
            <a:xfrm>
              <a:off x="1047677" y="4161274"/>
              <a:ext cx="817689" cy="7047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3600" dirty="0">
                  <a:solidFill>
                    <a:prstClr val="black"/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 국내 </a:t>
              </a:r>
              <a:endParaRPr lang="en-US" altLang="ko-KR" sz="3600" dirty="0" smtClean="0">
                <a:solidFill>
                  <a:prstClr val="black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  <a:p>
              <a:pPr algn="ctr"/>
              <a:r>
                <a:rPr lang="en-US" altLang="ko-KR" sz="3600" dirty="0" smtClean="0">
                  <a:solidFill>
                    <a:prstClr val="black"/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186,834</a:t>
              </a:r>
              <a:r>
                <a:rPr lang="ko-KR" altLang="en-US" sz="3600" smtClean="0">
                  <a:solidFill>
                    <a:prstClr val="black"/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건</a:t>
              </a:r>
              <a:endParaRPr lang="ko-KR" altLang="en-US" sz="3600" dirty="0">
                <a:solidFill>
                  <a:prstClr val="black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4355976" y="3500438"/>
            <a:ext cx="3960440" cy="2196467"/>
            <a:chOff x="6146229" y="3974182"/>
            <a:chExt cx="2962275" cy="1543050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6229" y="3974182"/>
              <a:ext cx="2962275" cy="1543050"/>
            </a:xfrm>
            <a:prstGeom prst="rect">
              <a:avLst/>
            </a:prstGeom>
          </p:spPr>
        </p:pic>
        <p:sp>
          <p:nvSpPr>
            <p:cNvPr id="28" name="직사각형 27"/>
            <p:cNvSpPr/>
            <p:nvPr/>
          </p:nvSpPr>
          <p:spPr>
            <a:xfrm>
              <a:off x="6850320" y="4161274"/>
              <a:ext cx="1793931" cy="8432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3600" dirty="0" smtClean="0">
                  <a:solidFill>
                    <a:prstClr val="black"/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해외</a:t>
              </a:r>
              <a:r>
                <a:rPr lang="en-US" altLang="ko-KR" sz="3600" dirty="0" smtClean="0">
                  <a:solidFill>
                    <a:prstClr val="black"/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(30</a:t>
              </a:r>
              <a:r>
                <a:rPr lang="ko-KR" altLang="en-US" sz="3600" dirty="0" err="1" smtClean="0">
                  <a:solidFill>
                    <a:prstClr val="black"/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여개국</a:t>
              </a:r>
              <a:r>
                <a:rPr lang="en-US" altLang="ko-KR" sz="3600" dirty="0" smtClean="0">
                  <a:solidFill>
                    <a:prstClr val="black"/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)</a:t>
              </a:r>
              <a:r>
                <a:rPr lang="ko-KR" altLang="en-US" sz="3600" dirty="0" smtClean="0">
                  <a:solidFill>
                    <a:prstClr val="black"/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 </a:t>
              </a:r>
              <a:endParaRPr lang="en-US" altLang="ko-KR" sz="3600" dirty="0" smtClean="0">
                <a:solidFill>
                  <a:prstClr val="black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  <a:p>
              <a:pPr algn="ctr"/>
              <a:r>
                <a:rPr lang="en-US" altLang="ko-KR" sz="3600" dirty="0" smtClean="0">
                  <a:solidFill>
                    <a:prstClr val="black"/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64,509</a:t>
              </a:r>
              <a:r>
                <a:rPr lang="ko-KR" altLang="en-US" sz="3600" smtClean="0">
                  <a:solidFill>
                    <a:prstClr val="black"/>
                  </a:solidFill>
                  <a:latin typeface="나눔손글씨 붓" panose="03060600000000000000" pitchFamily="66" charset="-127"/>
                  <a:ea typeface="나눔손글씨 붓" panose="03060600000000000000" pitchFamily="66" charset="-127"/>
                </a:rPr>
                <a:t>건</a:t>
              </a:r>
              <a:endParaRPr lang="ko-KR" altLang="en-US" sz="3600" dirty="0">
                <a:solidFill>
                  <a:prstClr val="black"/>
                </a:solidFill>
                <a:latin typeface="나눔손글씨 붓" panose="03060600000000000000" pitchFamily="66" charset="-127"/>
                <a:ea typeface="나눔손글씨 붓" panose="03060600000000000000" pitchFamily="66" charset="-127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323528" y="260858"/>
            <a:ext cx="7786688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l"/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  <a:cs typeface="+mn-cs"/>
              </a:rPr>
              <a:t>CUBRID Development</a:t>
            </a:r>
            <a:endParaRPr lang="ko-KR" altLang="en-US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  <a:cs typeface="+mn-cs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자유형 19"/>
          <p:cNvSpPr/>
          <p:nvPr/>
        </p:nvSpPr>
        <p:spPr>
          <a:xfrm>
            <a:off x="450745" y="1272909"/>
            <a:ext cx="1706682" cy="638133"/>
          </a:xfrm>
          <a:custGeom>
            <a:avLst/>
            <a:gdLst>
              <a:gd name="connsiteX0" fmla="*/ 0 w 1706682"/>
              <a:gd name="connsiteY0" fmla="*/ 65607 h 656071"/>
              <a:gd name="connsiteX1" fmla="*/ 19216 w 1706682"/>
              <a:gd name="connsiteY1" fmla="*/ 19216 h 656071"/>
              <a:gd name="connsiteX2" fmla="*/ 65607 w 1706682"/>
              <a:gd name="connsiteY2" fmla="*/ 0 h 656071"/>
              <a:gd name="connsiteX3" fmla="*/ 1641075 w 1706682"/>
              <a:gd name="connsiteY3" fmla="*/ 0 h 656071"/>
              <a:gd name="connsiteX4" fmla="*/ 1687466 w 1706682"/>
              <a:gd name="connsiteY4" fmla="*/ 19216 h 656071"/>
              <a:gd name="connsiteX5" fmla="*/ 1706682 w 1706682"/>
              <a:gd name="connsiteY5" fmla="*/ 65607 h 656071"/>
              <a:gd name="connsiteX6" fmla="*/ 1706682 w 1706682"/>
              <a:gd name="connsiteY6" fmla="*/ 590464 h 656071"/>
              <a:gd name="connsiteX7" fmla="*/ 1687466 w 1706682"/>
              <a:gd name="connsiteY7" fmla="*/ 636855 h 656071"/>
              <a:gd name="connsiteX8" fmla="*/ 1641075 w 1706682"/>
              <a:gd name="connsiteY8" fmla="*/ 656071 h 656071"/>
              <a:gd name="connsiteX9" fmla="*/ 65607 w 1706682"/>
              <a:gd name="connsiteY9" fmla="*/ 656071 h 656071"/>
              <a:gd name="connsiteX10" fmla="*/ 19216 w 1706682"/>
              <a:gd name="connsiteY10" fmla="*/ 636855 h 656071"/>
              <a:gd name="connsiteX11" fmla="*/ 0 w 1706682"/>
              <a:gd name="connsiteY11" fmla="*/ 590464 h 656071"/>
              <a:gd name="connsiteX12" fmla="*/ 0 w 1706682"/>
              <a:gd name="connsiteY12" fmla="*/ 65607 h 656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06682" h="656071">
                <a:moveTo>
                  <a:pt x="0" y="65607"/>
                </a:moveTo>
                <a:cubicBezTo>
                  <a:pt x="0" y="48207"/>
                  <a:pt x="6912" y="31520"/>
                  <a:pt x="19216" y="19216"/>
                </a:cubicBezTo>
                <a:cubicBezTo>
                  <a:pt x="31520" y="6912"/>
                  <a:pt x="48207" y="0"/>
                  <a:pt x="65607" y="0"/>
                </a:cubicBezTo>
                <a:lnTo>
                  <a:pt x="1641075" y="0"/>
                </a:lnTo>
                <a:cubicBezTo>
                  <a:pt x="1658475" y="0"/>
                  <a:pt x="1675162" y="6912"/>
                  <a:pt x="1687466" y="19216"/>
                </a:cubicBezTo>
                <a:cubicBezTo>
                  <a:pt x="1699770" y="31520"/>
                  <a:pt x="1706682" y="48207"/>
                  <a:pt x="1706682" y="65607"/>
                </a:cubicBezTo>
                <a:lnTo>
                  <a:pt x="1706682" y="590464"/>
                </a:lnTo>
                <a:cubicBezTo>
                  <a:pt x="1706682" y="607864"/>
                  <a:pt x="1699770" y="624551"/>
                  <a:pt x="1687466" y="636855"/>
                </a:cubicBezTo>
                <a:cubicBezTo>
                  <a:pt x="1675162" y="649159"/>
                  <a:pt x="1658475" y="656071"/>
                  <a:pt x="1641075" y="656071"/>
                </a:cubicBezTo>
                <a:lnTo>
                  <a:pt x="65607" y="656071"/>
                </a:lnTo>
                <a:cubicBezTo>
                  <a:pt x="48207" y="656071"/>
                  <a:pt x="31520" y="649159"/>
                  <a:pt x="19216" y="636855"/>
                </a:cubicBezTo>
                <a:cubicBezTo>
                  <a:pt x="6912" y="624551"/>
                  <a:pt x="0" y="607864"/>
                  <a:pt x="0" y="590464"/>
                </a:cubicBezTo>
                <a:lnTo>
                  <a:pt x="0" y="65607"/>
                </a:lnTo>
                <a:close/>
              </a:path>
            </a:pathLst>
          </a:custGeom>
          <a:solidFill>
            <a:srgbClr val="4774AB"/>
          </a:solidFill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556" tIns="72556" rIns="72556" bIns="7255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2008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CUBRID 2008 R1.0</a:t>
            </a:r>
            <a:endParaRPr lang="ko-KR" altLang="en-US" sz="14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1" name="자유형 20"/>
          <p:cNvSpPr/>
          <p:nvPr/>
        </p:nvSpPr>
        <p:spPr>
          <a:xfrm>
            <a:off x="1156470" y="1985428"/>
            <a:ext cx="295232" cy="239299"/>
          </a:xfrm>
          <a:custGeom>
            <a:avLst/>
            <a:gdLst>
              <a:gd name="connsiteX0" fmla="*/ 0 w 246026"/>
              <a:gd name="connsiteY0" fmla="*/ 59046 h 295232"/>
              <a:gd name="connsiteX1" fmla="*/ 123013 w 246026"/>
              <a:gd name="connsiteY1" fmla="*/ 59046 h 295232"/>
              <a:gd name="connsiteX2" fmla="*/ 123013 w 246026"/>
              <a:gd name="connsiteY2" fmla="*/ 0 h 295232"/>
              <a:gd name="connsiteX3" fmla="*/ 246026 w 246026"/>
              <a:gd name="connsiteY3" fmla="*/ 147616 h 295232"/>
              <a:gd name="connsiteX4" fmla="*/ 123013 w 246026"/>
              <a:gd name="connsiteY4" fmla="*/ 295232 h 295232"/>
              <a:gd name="connsiteX5" fmla="*/ 123013 w 246026"/>
              <a:gd name="connsiteY5" fmla="*/ 236186 h 295232"/>
              <a:gd name="connsiteX6" fmla="*/ 0 w 246026"/>
              <a:gd name="connsiteY6" fmla="*/ 236186 h 295232"/>
              <a:gd name="connsiteX7" fmla="*/ 0 w 246026"/>
              <a:gd name="connsiteY7" fmla="*/ 59046 h 295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6026" h="295232">
                <a:moveTo>
                  <a:pt x="196821" y="1"/>
                </a:moveTo>
                <a:lnTo>
                  <a:pt x="196821" y="147616"/>
                </a:lnTo>
                <a:lnTo>
                  <a:pt x="246026" y="147616"/>
                </a:lnTo>
                <a:lnTo>
                  <a:pt x="123013" y="295231"/>
                </a:lnTo>
                <a:lnTo>
                  <a:pt x="0" y="147616"/>
                </a:lnTo>
                <a:lnTo>
                  <a:pt x="49205" y="147616"/>
                </a:lnTo>
                <a:lnTo>
                  <a:pt x="49205" y="1"/>
                </a:lnTo>
                <a:lnTo>
                  <a:pt x="196821" y="1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9046" tIns="0" rIns="59046" bIns="73808" numCol="1" spcCol="1270" anchor="ctr" anchorCtr="0">
            <a:noAutofit/>
          </a:bodyPr>
          <a:lstStyle/>
          <a:p>
            <a:pPr lvl="0" algn="ctr" defTabSz="3556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800" kern="120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자유형 21"/>
          <p:cNvSpPr/>
          <p:nvPr/>
        </p:nvSpPr>
        <p:spPr>
          <a:xfrm>
            <a:off x="450745" y="2292747"/>
            <a:ext cx="1706682" cy="638133"/>
          </a:xfrm>
          <a:custGeom>
            <a:avLst/>
            <a:gdLst>
              <a:gd name="connsiteX0" fmla="*/ 0 w 1706682"/>
              <a:gd name="connsiteY0" fmla="*/ 65607 h 656071"/>
              <a:gd name="connsiteX1" fmla="*/ 19216 w 1706682"/>
              <a:gd name="connsiteY1" fmla="*/ 19216 h 656071"/>
              <a:gd name="connsiteX2" fmla="*/ 65607 w 1706682"/>
              <a:gd name="connsiteY2" fmla="*/ 0 h 656071"/>
              <a:gd name="connsiteX3" fmla="*/ 1641075 w 1706682"/>
              <a:gd name="connsiteY3" fmla="*/ 0 h 656071"/>
              <a:gd name="connsiteX4" fmla="*/ 1687466 w 1706682"/>
              <a:gd name="connsiteY4" fmla="*/ 19216 h 656071"/>
              <a:gd name="connsiteX5" fmla="*/ 1706682 w 1706682"/>
              <a:gd name="connsiteY5" fmla="*/ 65607 h 656071"/>
              <a:gd name="connsiteX6" fmla="*/ 1706682 w 1706682"/>
              <a:gd name="connsiteY6" fmla="*/ 590464 h 656071"/>
              <a:gd name="connsiteX7" fmla="*/ 1687466 w 1706682"/>
              <a:gd name="connsiteY7" fmla="*/ 636855 h 656071"/>
              <a:gd name="connsiteX8" fmla="*/ 1641075 w 1706682"/>
              <a:gd name="connsiteY8" fmla="*/ 656071 h 656071"/>
              <a:gd name="connsiteX9" fmla="*/ 65607 w 1706682"/>
              <a:gd name="connsiteY9" fmla="*/ 656071 h 656071"/>
              <a:gd name="connsiteX10" fmla="*/ 19216 w 1706682"/>
              <a:gd name="connsiteY10" fmla="*/ 636855 h 656071"/>
              <a:gd name="connsiteX11" fmla="*/ 0 w 1706682"/>
              <a:gd name="connsiteY11" fmla="*/ 590464 h 656071"/>
              <a:gd name="connsiteX12" fmla="*/ 0 w 1706682"/>
              <a:gd name="connsiteY12" fmla="*/ 65607 h 656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06682" h="656071">
                <a:moveTo>
                  <a:pt x="0" y="65607"/>
                </a:moveTo>
                <a:cubicBezTo>
                  <a:pt x="0" y="48207"/>
                  <a:pt x="6912" y="31520"/>
                  <a:pt x="19216" y="19216"/>
                </a:cubicBezTo>
                <a:cubicBezTo>
                  <a:pt x="31520" y="6912"/>
                  <a:pt x="48207" y="0"/>
                  <a:pt x="65607" y="0"/>
                </a:cubicBezTo>
                <a:lnTo>
                  <a:pt x="1641075" y="0"/>
                </a:lnTo>
                <a:cubicBezTo>
                  <a:pt x="1658475" y="0"/>
                  <a:pt x="1675162" y="6912"/>
                  <a:pt x="1687466" y="19216"/>
                </a:cubicBezTo>
                <a:cubicBezTo>
                  <a:pt x="1699770" y="31520"/>
                  <a:pt x="1706682" y="48207"/>
                  <a:pt x="1706682" y="65607"/>
                </a:cubicBezTo>
                <a:lnTo>
                  <a:pt x="1706682" y="590464"/>
                </a:lnTo>
                <a:cubicBezTo>
                  <a:pt x="1706682" y="607864"/>
                  <a:pt x="1699770" y="624551"/>
                  <a:pt x="1687466" y="636855"/>
                </a:cubicBezTo>
                <a:cubicBezTo>
                  <a:pt x="1675162" y="649159"/>
                  <a:pt x="1658475" y="656071"/>
                  <a:pt x="1641075" y="656071"/>
                </a:cubicBezTo>
                <a:lnTo>
                  <a:pt x="65607" y="656071"/>
                </a:lnTo>
                <a:cubicBezTo>
                  <a:pt x="48207" y="656071"/>
                  <a:pt x="31520" y="649159"/>
                  <a:pt x="19216" y="636855"/>
                </a:cubicBezTo>
                <a:cubicBezTo>
                  <a:pt x="6912" y="624551"/>
                  <a:pt x="0" y="607864"/>
                  <a:pt x="0" y="590464"/>
                </a:cubicBezTo>
                <a:lnTo>
                  <a:pt x="0" y="65607"/>
                </a:lnTo>
                <a:close/>
              </a:path>
            </a:pathLst>
          </a:custGeom>
          <a:solidFill>
            <a:srgbClr val="4774AB"/>
          </a:solidFill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556" tIns="72556" rIns="72556" bIns="72556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2009</a:t>
            </a:r>
          </a:p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CUBRID 2008 R2.0</a:t>
            </a:r>
            <a:endParaRPr lang="ko-KR" altLang="en-US" sz="14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3" name="자유형 22"/>
          <p:cNvSpPr/>
          <p:nvPr/>
        </p:nvSpPr>
        <p:spPr>
          <a:xfrm>
            <a:off x="1156470" y="2998900"/>
            <a:ext cx="295232" cy="239300"/>
          </a:xfrm>
          <a:custGeom>
            <a:avLst/>
            <a:gdLst>
              <a:gd name="connsiteX0" fmla="*/ 0 w 246026"/>
              <a:gd name="connsiteY0" fmla="*/ 59046 h 295232"/>
              <a:gd name="connsiteX1" fmla="*/ 123013 w 246026"/>
              <a:gd name="connsiteY1" fmla="*/ 59046 h 295232"/>
              <a:gd name="connsiteX2" fmla="*/ 123013 w 246026"/>
              <a:gd name="connsiteY2" fmla="*/ 0 h 295232"/>
              <a:gd name="connsiteX3" fmla="*/ 246026 w 246026"/>
              <a:gd name="connsiteY3" fmla="*/ 147616 h 295232"/>
              <a:gd name="connsiteX4" fmla="*/ 123013 w 246026"/>
              <a:gd name="connsiteY4" fmla="*/ 295232 h 295232"/>
              <a:gd name="connsiteX5" fmla="*/ 123013 w 246026"/>
              <a:gd name="connsiteY5" fmla="*/ 236186 h 295232"/>
              <a:gd name="connsiteX6" fmla="*/ 0 w 246026"/>
              <a:gd name="connsiteY6" fmla="*/ 236186 h 295232"/>
              <a:gd name="connsiteX7" fmla="*/ 0 w 246026"/>
              <a:gd name="connsiteY7" fmla="*/ 59046 h 295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6026" h="295232">
                <a:moveTo>
                  <a:pt x="196821" y="1"/>
                </a:moveTo>
                <a:lnTo>
                  <a:pt x="196821" y="147616"/>
                </a:lnTo>
                <a:lnTo>
                  <a:pt x="246026" y="147616"/>
                </a:lnTo>
                <a:lnTo>
                  <a:pt x="123013" y="295231"/>
                </a:lnTo>
                <a:lnTo>
                  <a:pt x="0" y="147616"/>
                </a:lnTo>
                <a:lnTo>
                  <a:pt x="49205" y="147616"/>
                </a:lnTo>
                <a:lnTo>
                  <a:pt x="49205" y="1"/>
                </a:lnTo>
                <a:lnTo>
                  <a:pt x="196821" y="1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9046" tIns="0" rIns="59046" bIns="73809" numCol="1" spcCol="1270" anchor="ctr" anchorCtr="0">
            <a:noAutofit/>
          </a:bodyPr>
          <a:lstStyle/>
          <a:p>
            <a:pPr lvl="0" algn="ctr" defTabSz="3556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800" kern="1200"/>
          </a:p>
        </p:txBody>
      </p:sp>
      <p:sp>
        <p:nvSpPr>
          <p:cNvPr id="24" name="자유형 23"/>
          <p:cNvSpPr/>
          <p:nvPr/>
        </p:nvSpPr>
        <p:spPr>
          <a:xfrm>
            <a:off x="450745" y="3290086"/>
            <a:ext cx="1706682" cy="638133"/>
          </a:xfrm>
          <a:custGeom>
            <a:avLst/>
            <a:gdLst>
              <a:gd name="connsiteX0" fmla="*/ 0 w 1706682"/>
              <a:gd name="connsiteY0" fmla="*/ 65607 h 656071"/>
              <a:gd name="connsiteX1" fmla="*/ 19216 w 1706682"/>
              <a:gd name="connsiteY1" fmla="*/ 19216 h 656071"/>
              <a:gd name="connsiteX2" fmla="*/ 65607 w 1706682"/>
              <a:gd name="connsiteY2" fmla="*/ 0 h 656071"/>
              <a:gd name="connsiteX3" fmla="*/ 1641075 w 1706682"/>
              <a:gd name="connsiteY3" fmla="*/ 0 h 656071"/>
              <a:gd name="connsiteX4" fmla="*/ 1687466 w 1706682"/>
              <a:gd name="connsiteY4" fmla="*/ 19216 h 656071"/>
              <a:gd name="connsiteX5" fmla="*/ 1706682 w 1706682"/>
              <a:gd name="connsiteY5" fmla="*/ 65607 h 656071"/>
              <a:gd name="connsiteX6" fmla="*/ 1706682 w 1706682"/>
              <a:gd name="connsiteY6" fmla="*/ 590464 h 656071"/>
              <a:gd name="connsiteX7" fmla="*/ 1687466 w 1706682"/>
              <a:gd name="connsiteY7" fmla="*/ 636855 h 656071"/>
              <a:gd name="connsiteX8" fmla="*/ 1641075 w 1706682"/>
              <a:gd name="connsiteY8" fmla="*/ 656071 h 656071"/>
              <a:gd name="connsiteX9" fmla="*/ 65607 w 1706682"/>
              <a:gd name="connsiteY9" fmla="*/ 656071 h 656071"/>
              <a:gd name="connsiteX10" fmla="*/ 19216 w 1706682"/>
              <a:gd name="connsiteY10" fmla="*/ 636855 h 656071"/>
              <a:gd name="connsiteX11" fmla="*/ 0 w 1706682"/>
              <a:gd name="connsiteY11" fmla="*/ 590464 h 656071"/>
              <a:gd name="connsiteX12" fmla="*/ 0 w 1706682"/>
              <a:gd name="connsiteY12" fmla="*/ 65607 h 656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06682" h="656071">
                <a:moveTo>
                  <a:pt x="0" y="65607"/>
                </a:moveTo>
                <a:cubicBezTo>
                  <a:pt x="0" y="48207"/>
                  <a:pt x="6912" y="31520"/>
                  <a:pt x="19216" y="19216"/>
                </a:cubicBezTo>
                <a:cubicBezTo>
                  <a:pt x="31520" y="6912"/>
                  <a:pt x="48207" y="0"/>
                  <a:pt x="65607" y="0"/>
                </a:cubicBezTo>
                <a:lnTo>
                  <a:pt x="1641075" y="0"/>
                </a:lnTo>
                <a:cubicBezTo>
                  <a:pt x="1658475" y="0"/>
                  <a:pt x="1675162" y="6912"/>
                  <a:pt x="1687466" y="19216"/>
                </a:cubicBezTo>
                <a:cubicBezTo>
                  <a:pt x="1699770" y="31520"/>
                  <a:pt x="1706682" y="48207"/>
                  <a:pt x="1706682" y="65607"/>
                </a:cubicBezTo>
                <a:lnTo>
                  <a:pt x="1706682" y="590464"/>
                </a:lnTo>
                <a:cubicBezTo>
                  <a:pt x="1706682" y="607864"/>
                  <a:pt x="1699770" y="624551"/>
                  <a:pt x="1687466" y="636855"/>
                </a:cubicBezTo>
                <a:cubicBezTo>
                  <a:pt x="1675162" y="649159"/>
                  <a:pt x="1658475" y="656071"/>
                  <a:pt x="1641075" y="656071"/>
                </a:cubicBezTo>
                <a:lnTo>
                  <a:pt x="65607" y="656071"/>
                </a:lnTo>
                <a:cubicBezTo>
                  <a:pt x="48207" y="656071"/>
                  <a:pt x="31520" y="649159"/>
                  <a:pt x="19216" y="636855"/>
                </a:cubicBezTo>
                <a:cubicBezTo>
                  <a:pt x="6912" y="624551"/>
                  <a:pt x="0" y="607864"/>
                  <a:pt x="0" y="590464"/>
                </a:cubicBezTo>
                <a:lnTo>
                  <a:pt x="0" y="65607"/>
                </a:lnTo>
                <a:close/>
              </a:path>
            </a:pathLst>
          </a:custGeom>
          <a:solidFill>
            <a:srgbClr val="4774AB"/>
          </a:solidFill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556" tIns="72556" rIns="72556" bIns="7255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2010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CUBRID 2008 R3.0</a:t>
            </a:r>
            <a:endParaRPr lang="ko-KR" altLang="en-US" sz="14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5" name="자유형 24"/>
          <p:cNvSpPr/>
          <p:nvPr/>
        </p:nvSpPr>
        <p:spPr>
          <a:xfrm>
            <a:off x="1156470" y="3998305"/>
            <a:ext cx="295232" cy="239299"/>
          </a:xfrm>
          <a:custGeom>
            <a:avLst/>
            <a:gdLst>
              <a:gd name="connsiteX0" fmla="*/ 0 w 246026"/>
              <a:gd name="connsiteY0" fmla="*/ 59046 h 295232"/>
              <a:gd name="connsiteX1" fmla="*/ 123013 w 246026"/>
              <a:gd name="connsiteY1" fmla="*/ 59046 h 295232"/>
              <a:gd name="connsiteX2" fmla="*/ 123013 w 246026"/>
              <a:gd name="connsiteY2" fmla="*/ 0 h 295232"/>
              <a:gd name="connsiteX3" fmla="*/ 246026 w 246026"/>
              <a:gd name="connsiteY3" fmla="*/ 147616 h 295232"/>
              <a:gd name="connsiteX4" fmla="*/ 123013 w 246026"/>
              <a:gd name="connsiteY4" fmla="*/ 295232 h 295232"/>
              <a:gd name="connsiteX5" fmla="*/ 123013 w 246026"/>
              <a:gd name="connsiteY5" fmla="*/ 236186 h 295232"/>
              <a:gd name="connsiteX6" fmla="*/ 0 w 246026"/>
              <a:gd name="connsiteY6" fmla="*/ 236186 h 295232"/>
              <a:gd name="connsiteX7" fmla="*/ 0 w 246026"/>
              <a:gd name="connsiteY7" fmla="*/ 59046 h 295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6026" h="295232">
                <a:moveTo>
                  <a:pt x="196821" y="1"/>
                </a:moveTo>
                <a:lnTo>
                  <a:pt x="196821" y="147616"/>
                </a:lnTo>
                <a:lnTo>
                  <a:pt x="246026" y="147616"/>
                </a:lnTo>
                <a:lnTo>
                  <a:pt x="123013" y="295231"/>
                </a:lnTo>
                <a:lnTo>
                  <a:pt x="0" y="147616"/>
                </a:lnTo>
                <a:lnTo>
                  <a:pt x="49205" y="147616"/>
                </a:lnTo>
                <a:lnTo>
                  <a:pt x="49205" y="1"/>
                </a:lnTo>
                <a:lnTo>
                  <a:pt x="196821" y="1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9046" tIns="0" rIns="59046" bIns="73808" numCol="1" spcCol="1270" anchor="ctr" anchorCtr="0">
            <a:noAutofit/>
          </a:bodyPr>
          <a:lstStyle/>
          <a:p>
            <a:pPr lvl="0" algn="ctr" defTabSz="3556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800" kern="1200"/>
          </a:p>
        </p:txBody>
      </p:sp>
      <p:sp>
        <p:nvSpPr>
          <p:cNvPr id="26" name="자유형 25"/>
          <p:cNvSpPr/>
          <p:nvPr/>
        </p:nvSpPr>
        <p:spPr>
          <a:xfrm>
            <a:off x="450745" y="4277487"/>
            <a:ext cx="1706682" cy="638133"/>
          </a:xfrm>
          <a:custGeom>
            <a:avLst/>
            <a:gdLst>
              <a:gd name="connsiteX0" fmla="*/ 0 w 1706682"/>
              <a:gd name="connsiteY0" fmla="*/ 65607 h 656071"/>
              <a:gd name="connsiteX1" fmla="*/ 19216 w 1706682"/>
              <a:gd name="connsiteY1" fmla="*/ 19216 h 656071"/>
              <a:gd name="connsiteX2" fmla="*/ 65607 w 1706682"/>
              <a:gd name="connsiteY2" fmla="*/ 0 h 656071"/>
              <a:gd name="connsiteX3" fmla="*/ 1641075 w 1706682"/>
              <a:gd name="connsiteY3" fmla="*/ 0 h 656071"/>
              <a:gd name="connsiteX4" fmla="*/ 1687466 w 1706682"/>
              <a:gd name="connsiteY4" fmla="*/ 19216 h 656071"/>
              <a:gd name="connsiteX5" fmla="*/ 1706682 w 1706682"/>
              <a:gd name="connsiteY5" fmla="*/ 65607 h 656071"/>
              <a:gd name="connsiteX6" fmla="*/ 1706682 w 1706682"/>
              <a:gd name="connsiteY6" fmla="*/ 590464 h 656071"/>
              <a:gd name="connsiteX7" fmla="*/ 1687466 w 1706682"/>
              <a:gd name="connsiteY7" fmla="*/ 636855 h 656071"/>
              <a:gd name="connsiteX8" fmla="*/ 1641075 w 1706682"/>
              <a:gd name="connsiteY8" fmla="*/ 656071 h 656071"/>
              <a:gd name="connsiteX9" fmla="*/ 65607 w 1706682"/>
              <a:gd name="connsiteY9" fmla="*/ 656071 h 656071"/>
              <a:gd name="connsiteX10" fmla="*/ 19216 w 1706682"/>
              <a:gd name="connsiteY10" fmla="*/ 636855 h 656071"/>
              <a:gd name="connsiteX11" fmla="*/ 0 w 1706682"/>
              <a:gd name="connsiteY11" fmla="*/ 590464 h 656071"/>
              <a:gd name="connsiteX12" fmla="*/ 0 w 1706682"/>
              <a:gd name="connsiteY12" fmla="*/ 65607 h 656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06682" h="656071">
                <a:moveTo>
                  <a:pt x="0" y="65607"/>
                </a:moveTo>
                <a:cubicBezTo>
                  <a:pt x="0" y="48207"/>
                  <a:pt x="6912" y="31520"/>
                  <a:pt x="19216" y="19216"/>
                </a:cubicBezTo>
                <a:cubicBezTo>
                  <a:pt x="31520" y="6912"/>
                  <a:pt x="48207" y="0"/>
                  <a:pt x="65607" y="0"/>
                </a:cubicBezTo>
                <a:lnTo>
                  <a:pt x="1641075" y="0"/>
                </a:lnTo>
                <a:cubicBezTo>
                  <a:pt x="1658475" y="0"/>
                  <a:pt x="1675162" y="6912"/>
                  <a:pt x="1687466" y="19216"/>
                </a:cubicBezTo>
                <a:cubicBezTo>
                  <a:pt x="1699770" y="31520"/>
                  <a:pt x="1706682" y="48207"/>
                  <a:pt x="1706682" y="65607"/>
                </a:cubicBezTo>
                <a:lnTo>
                  <a:pt x="1706682" y="590464"/>
                </a:lnTo>
                <a:cubicBezTo>
                  <a:pt x="1706682" y="607864"/>
                  <a:pt x="1699770" y="624551"/>
                  <a:pt x="1687466" y="636855"/>
                </a:cubicBezTo>
                <a:cubicBezTo>
                  <a:pt x="1675162" y="649159"/>
                  <a:pt x="1658475" y="656071"/>
                  <a:pt x="1641075" y="656071"/>
                </a:cubicBezTo>
                <a:lnTo>
                  <a:pt x="65607" y="656071"/>
                </a:lnTo>
                <a:cubicBezTo>
                  <a:pt x="48207" y="656071"/>
                  <a:pt x="31520" y="649159"/>
                  <a:pt x="19216" y="636855"/>
                </a:cubicBezTo>
                <a:cubicBezTo>
                  <a:pt x="6912" y="624551"/>
                  <a:pt x="0" y="607864"/>
                  <a:pt x="0" y="590464"/>
                </a:cubicBezTo>
                <a:lnTo>
                  <a:pt x="0" y="65607"/>
                </a:lnTo>
                <a:close/>
              </a:path>
            </a:pathLst>
          </a:custGeom>
          <a:solidFill>
            <a:srgbClr val="4774AB"/>
          </a:solidFill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556" tIns="72556" rIns="72556" bIns="72556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2011 </a:t>
            </a:r>
          </a:p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CUBRID 2008 R4.0</a:t>
            </a:r>
            <a:endParaRPr lang="ko-KR" altLang="en-US" sz="14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2235168" y="1272909"/>
            <a:ext cx="3614787" cy="641246"/>
          </a:xfrm>
          <a:prstGeom prst="round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7800" indent="-1778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Source License 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확보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오픈 소스화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177800" indent="-17780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㈜</a:t>
            </a:r>
            <a:r>
              <a:rPr lang="ko-KR" altLang="en-US" sz="1200" dirty="0" err="1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큐브리드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인수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2235168" y="2292747"/>
            <a:ext cx="3614787" cy="665373"/>
          </a:xfrm>
          <a:prstGeom prst="round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7800" indent="-177800"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Global Open Source Project 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시작 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(sf.net)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CUBRID HA (</a:t>
            </a:r>
            <a:r>
              <a:rPr lang="ko-KR" altLang="en-US" sz="1200" dirty="0" err="1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고가용성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), 64BIT 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지원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ko-KR" altLang="en-US" sz="1200" dirty="0" err="1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계층형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Query 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지원</a:t>
            </a:r>
          </a:p>
        </p:txBody>
      </p:sp>
      <p:sp>
        <p:nvSpPr>
          <p:cNvPr id="34" name="모서리가 둥근 직사각형 33"/>
          <p:cNvSpPr/>
          <p:nvPr/>
        </p:nvSpPr>
        <p:spPr>
          <a:xfrm>
            <a:off x="2235168" y="3290086"/>
            <a:ext cx="3614787" cy="641741"/>
          </a:xfrm>
          <a:prstGeom prst="round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7800" indent="-177800"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SQL 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확장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BLOB/CLOB 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타입 관련 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API 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지원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HA </a:t>
            </a:r>
            <a:r>
              <a:rPr lang="ko-KR" altLang="en-US" sz="1200" dirty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모니터링 </a:t>
            </a:r>
            <a:r>
              <a:rPr lang="ko-KR" altLang="en-US" sz="1200" dirty="0" err="1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대시보드</a:t>
            </a:r>
            <a:r>
              <a:rPr lang="ko-KR" altLang="en-US" sz="1200" dirty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제공</a:t>
            </a:r>
          </a:p>
        </p:txBody>
      </p:sp>
      <p:sp>
        <p:nvSpPr>
          <p:cNvPr id="47" name="모서리가 둥근 직사각형 46"/>
          <p:cNvSpPr/>
          <p:nvPr/>
        </p:nvSpPr>
        <p:spPr>
          <a:xfrm>
            <a:off x="5959493" y="1272909"/>
            <a:ext cx="2884528" cy="630353"/>
          </a:xfrm>
          <a:prstGeom prst="round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7800" indent="-177800"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국내특허 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건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국제특허 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건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복제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5959493" y="2292747"/>
            <a:ext cx="2884528" cy="676760"/>
          </a:xfrm>
          <a:prstGeom prst="round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7800" indent="-177800">
              <a:buFont typeface="Arial" pitchFamily="34" charset="0"/>
              <a:buChar char="•"/>
            </a:pP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국내 특허 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건 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(HA, Click C, </a:t>
            </a:r>
            <a:r>
              <a:rPr lang="ko-KR" altLang="en-US" sz="1200" dirty="0" err="1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질의캐슁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국제 특허 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건 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(Click Counter)</a:t>
            </a:r>
          </a:p>
        </p:txBody>
      </p:sp>
      <p:sp>
        <p:nvSpPr>
          <p:cNvPr id="49" name="모서리가 둥근 직사각형 48"/>
          <p:cNvSpPr/>
          <p:nvPr/>
        </p:nvSpPr>
        <p:spPr>
          <a:xfrm>
            <a:off x="2247161" y="4277487"/>
            <a:ext cx="3614787" cy="641741"/>
          </a:xfrm>
          <a:prstGeom prst="round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7800" indent="-177800">
              <a:buFont typeface="Arial" pitchFamily="34" charset="0"/>
              <a:buChar char="•"/>
            </a:pP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성능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인덱스 개선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HA 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운영 고도화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SQL 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확장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0" name="자유형 49"/>
          <p:cNvSpPr/>
          <p:nvPr/>
        </p:nvSpPr>
        <p:spPr>
          <a:xfrm>
            <a:off x="1173269" y="4978281"/>
            <a:ext cx="295232" cy="239299"/>
          </a:xfrm>
          <a:custGeom>
            <a:avLst/>
            <a:gdLst>
              <a:gd name="connsiteX0" fmla="*/ 0 w 246026"/>
              <a:gd name="connsiteY0" fmla="*/ 59046 h 295232"/>
              <a:gd name="connsiteX1" fmla="*/ 123013 w 246026"/>
              <a:gd name="connsiteY1" fmla="*/ 59046 h 295232"/>
              <a:gd name="connsiteX2" fmla="*/ 123013 w 246026"/>
              <a:gd name="connsiteY2" fmla="*/ 0 h 295232"/>
              <a:gd name="connsiteX3" fmla="*/ 246026 w 246026"/>
              <a:gd name="connsiteY3" fmla="*/ 147616 h 295232"/>
              <a:gd name="connsiteX4" fmla="*/ 123013 w 246026"/>
              <a:gd name="connsiteY4" fmla="*/ 295232 h 295232"/>
              <a:gd name="connsiteX5" fmla="*/ 123013 w 246026"/>
              <a:gd name="connsiteY5" fmla="*/ 236186 h 295232"/>
              <a:gd name="connsiteX6" fmla="*/ 0 w 246026"/>
              <a:gd name="connsiteY6" fmla="*/ 236186 h 295232"/>
              <a:gd name="connsiteX7" fmla="*/ 0 w 246026"/>
              <a:gd name="connsiteY7" fmla="*/ 59046 h 295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6026" h="295232">
                <a:moveTo>
                  <a:pt x="196821" y="1"/>
                </a:moveTo>
                <a:lnTo>
                  <a:pt x="196821" y="147616"/>
                </a:lnTo>
                <a:lnTo>
                  <a:pt x="246026" y="147616"/>
                </a:lnTo>
                <a:lnTo>
                  <a:pt x="123013" y="295231"/>
                </a:lnTo>
                <a:lnTo>
                  <a:pt x="0" y="147616"/>
                </a:lnTo>
                <a:lnTo>
                  <a:pt x="49205" y="147616"/>
                </a:lnTo>
                <a:lnTo>
                  <a:pt x="49205" y="1"/>
                </a:lnTo>
                <a:lnTo>
                  <a:pt x="196821" y="1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9046" tIns="0" rIns="59046" bIns="73808" numCol="1" spcCol="1270" anchor="ctr" anchorCtr="0">
            <a:noAutofit/>
          </a:bodyPr>
          <a:lstStyle/>
          <a:p>
            <a:pPr lvl="0" algn="ctr" defTabSz="3556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800" kern="1200"/>
          </a:p>
        </p:txBody>
      </p:sp>
      <p:sp>
        <p:nvSpPr>
          <p:cNvPr id="51" name="자유형 50"/>
          <p:cNvSpPr/>
          <p:nvPr/>
        </p:nvSpPr>
        <p:spPr>
          <a:xfrm>
            <a:off x="467544" y="5261998"/>
            <a:ext cx="1706682" cy="856800"/>
          </a:xfrm>
          <a:custGeom>
            <a:avLst/>
            <a:gdLst>
              <a:gd name="connsiteX0" fmla="*/ 0 w 1706682"/>
              <a:gd name="connsiteY0" fmla="*/ 65607 h 656071"/>
              <a:gd name="connsiteX1" fmla="*/ 19216 w 1706682"/>
              <a:gd name="connsiteY1" fmla="*/ 19216 h 656071"/>
              <a:gd name="connsiteX2" fmla="*/ 65607 w 1706682"/>
              <a:gd name="connsiteY2" fmla="*/ 0 h 656071"/>
              <a:gd name="connsiteX3" fmla="*/ 1641075 w 1706682"/>
              <a:gd name="connsiteY3" fmla="*/ 0 h 656071"/>
              <a:gd name="connsiteX4" fmla="*/ 1687466 w 1706682"/>
              <a:gd name="connsiteY4" fmla="*/ 19216 h 656071"/>
              <a:gd name="connsiteX5" fmla="*/ 1706682 w 1706682"/>
              <a:gd name="connsiteY5" fmla="*/ 65607 h 656071"/>
              <a:gd name="connsiteX6" fmla="*/ 1706682 w 1706682"/>
              <a:gd name="connsiteY6" fmla="*/ 590464 h 656071"/>
              <a:gd name="connsiteX7" fmla="*/ 1687466 w 1706682"/>
              <a:gd name="connsiteY7" fmla="*/ 636855 h 656071"/>
              <a:gd name="connsiteX8" fmla="*/ 1641075 w 1706682"/>
              <a:gd name="connsiteY8" fmla="*/ 656071 h 656071"/>
              <a:gd name="connsiteX9" fmla="*/ 65607 w 1706682"/>
              <a:gd name="connsiteY9" fmla="*/ 656071 h 656071"/>
              <a:gd name="connsiteX10" fmla="*/ 19216 w 1706682"/>
              <a:gd name="connsiteY10" fmla="*/ 636855 h 656071"/>
              <a:gd name="connsiteX11" fmla="*/ 0 w 1706682"/>
              <a:gd name="connsiteY11" fmla="*/ 590464 h 656071"/>
              <a:gd name="connsiteX12" fmla="*/ 0 w 1706682"/>
              <a:gd name="connsiteY12" fmla="*/ 65607 h 656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06682" h="656071">
                <a:moveTo>
                  <a:pt x="0" y="65607"/>
                </a:moveTo>
                <a:cubicBezTo>
                  <a:pt x="0" y="48207"/>
                  <a:pt x="6912" y="31520"/>
                  <a:pt x="19216" y="19216"/>
                </a:cubicBezTo>
                <a:cubicBezTo>
                  <a:pt x="31520" y="6912"/>
                  <a:pt x="48207" y="0"/>
                  <a:pt x="65607" y="0"/>
                </a:cubicBezTo>
                <a:lnTo>
                  <a:pt x="1641075" y="0"/>
                </a:lnTo>
                <a:cubicBezTo>
                  <a:pt x="1658475" y="0"/>
                  <a:pt x="1675162" y="6912"/>
                  <a:pt x="1687466" y="19216"/>
                </a:cubicBezTo>
                <a:cubicBezTo>
                  <a:pt x="1699770" y="31520"/>
                  <a:pt x="1706682" y="48207"/>
                  <a:pt x="1706682" y="65607"/>
                </a:cubicBezTo>
                <a:lnTo>
                  <a:pt x="1706682" y="590464"/>
                </a:lnTo>
                <a:cubicBezTo>
                  <a:pt x="1706682" y="607864"/>
                  <a:pt x="1699770" y="624551"/>
                  <a:pt x="1687466" y="636855"/>
                </a:cubicBezTo>
                <a:cubicBezTo>
                  <a:pt x="1675162" y="649159"/>
                  <a:pt x="1658475" y="656071"/>
                  <a:pt x="1641075" y="656071"/>
                </a:cubicBezTo>
                <a:lnTo>
                  <a:pt x="65607" y="656071"/>
                </a:lnTo>
                <a:cubicBezTo>
                  <a:pt x="48207" y="656071"/>
                  <a:pt x="31520" y="649159"/>
                  <a:pt x="19216" y="636855"/>
                </a:cubicBezTo>
                <a:cubicBezTo>
                  <a:pt x="6912" y="624551"/>
                  <a:pt x="0" y="607864"/>
                  <a:pt x="0" y="590464"/>
                </a:cubicBezTo>
                <a:lnTo>
                  <a:pt x="0" y="65607"/>
                </a:lnTo>
                <a:close/>
              </a:path>
            </a:pathLst>
          </a:custGeom>
          <a:solidFill>
            <a:srgbClr val="4774AB"/>
          </a:solidFill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556" tIns="72556" rIns="72556" bIns="72556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2014 </a:t>
            </a:r>
            <a:endParaRPr lang="en-US" altLang="ko-KR" sz="14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4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CUBRID 9.3</a:t>
            </a:r>
            <a:endParaRPr lang="ko-KR" altLang="en-US" sz="1400" b="1" dirty="0" smtClean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2263960" y="5261998"/>
            <a:ext cx="3614787" cy="856800"/>
          </a:xfrm>
          <a:prstGeom prst="round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7800" indent="-177800">
              <a:buFont typeface="Arial" pitchFamily="34" charset="0"/>
              <a:buChar char="•"/>
            </a:pP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SELECT 1.6</a:t>
            </a:r>
            <a:r>
              <a:rPr lang="ko-KR" altLang="en-US" sz="1200" dirty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배 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, throughput </a:t>
            </a:r>
            <a:r>
              <a:rPr lang="ko-KR" altLang="en-US" sz="1200" dirty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응답시간 </a:t>
            </a:r>
            <a:r>
              <a:rPr lang="en-US" altLang="ko-KR" sz="1200" dirty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r>
              <a:rPr lang="ko-KR" altLang="en-US" sz="1200" dirty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배 향상 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Database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200" dirty="0" err="1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sharding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ko-KR" altLang="en-US" sz="1200" dirty="0" err="1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미들웨어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기능 지원 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분할 기능 안정화</a:t>
            </a:r>
            <a:r>
              <a:rPr lang="en-US" altLang="ko-KR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 성능 개선</a:t>
            </a:r>
            <a:endParaRPr lang="en-US" altLang="ko-KR" sz="1200" dirty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marL="177800" indent="-177800">
              <a:buFont typeface="Arial" pitchFamily="34" charset="0"/>
              <a:buChar char="•"/>
            </a:pPr>
            <a:r>
              <a:rPr lang="ko-KR" altLang="en-US" sz="1200" dirty="0" smtClean="0"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분석함수 추가</a:t>
            </a:r>
            <a:endParaRPr lang="en-US" altLang="ko-KR" sz="1200" dirty="0" smtClean="0">
              <a:solidFill>
                <a:schemeClr val="accent1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252126"/>
            <a:ext cx="8364539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l"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Development Organization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  <a:cs typeface="+mn-cs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그림 7" descr="세계지도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751" y="2215618"/>
            <a:ext cx="8064500" cy="3931779"/>
          </a:xfrm>
          <a:prstGeom prst="rect">
            <a:avLst/>
          </a:prstGeom>
        </p:spPr>
      </p:pic>
      <p:grpSp>
        <p:nvGrpSpPr>
          <p:cNvPr id="9" name="그룹 8"/>
          <p:cNvGrpSpPr/>
          <p:nvPr/>
        </p:nvGrpSpPr>
        <p:grpSpPr>
          <a:xfrm>
            <a:off x="1723192" y="1484784"/>
            <a:ext cx="3559678" cy="1994817"/>
            <a:chOff x="1723192" y="1484784"/>
            <a:chExt cx="3559678" cy="1994817"/>
          </a:xfrm>
        </p:grpSpPr>
        <p:pic>
          <p:nvPicPr>
            <p:cNvPr id="10" name="그림 9" descr="루마니아 국기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8140" y="1484784"/>
              <a:ext cx="720000" cy="540000"/>
            </a:xfrm>
            <a:prstGeom prst="rect">
              <a:avLst/>
            </a:prstGeom>
          </p:spPr>
        </p:pic>
        <p:cxnSp>
          <p:nvCxnSpPr>
            <p:cNvPr id="11" name="직선 연결선 10"/>
            <p:cNvCxnSpPr>
              <a:endCxn id="10" idx="1"/>
            </p:cNvCxnSpPr>
            <p:nvPr/>
          </p:nvCxnSpPr>
          <p:spPr>
            <a:xfrm rot="5400000" flipH="1" flipV="1">
              <a:off x="1488258" y="1989719"/>
              <a:ext cx="1724816" cy="12549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708400" y="1546215"/>
              <a:ext cx="15744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루마니아</a:t>
              </a:r>
              <a:endPara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- 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엔진 개발 및 서스테이닝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4055752" y="3735477"/>
            <a:ext cx="2594774" cy="540000"/>
            <a:chOff x="4055752" y="3735477"/>
            <a:chExt cx="2594774" cy="540000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4055752" y="3854475"/>
              <a:ext cx="287337" cy="1323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2" descr="D:\큐브리드\이미지\태극기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94591" y="3735477"/>
              <a:ext cx="716897" cy="540000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5076056" y="3783101"/>
              <a:ext cx="15744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한국</a:t>
              </a:r>
              <a:endPara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- 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엔진 개발 및 서스테이닝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3708400" y="3980453"/>
            <a:ext cx="3047630" cy="1029102"/>
            <a:chOff x="3708400" y="3980453"/>
            <a:chExt cx="3047630" cy="1029102"/>
          </a:xfrm>
        </p:grpSpPr>
        <p:cxnSp>
          <p:nvCxnSpPr>
            <p:cNvPr id="19" name="직선 연결선 18"/>
            <p:cNvCxnSpPr>
              <a:endCxn id="20" idx="1"/>
            </p:cNvCxnSpPr>
            <p:nvPr/>
          </p:nvCxnSpPr>
          <p:spPr>
            <a:xfrm>
              <a:off x="3708400" y="3980453"/>
              <a:ext cx="863600" cy="6802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그림 19" descr="오성기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2000" y="4418609"/>
              <a:ext cx="720000" cy="484230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5301786" y="4455557"/>
              <a:ext cx="1454244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중국</a:t>
              </a:r>
              <a:endPara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- 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도구 및 드라이버 개발</a:t>
              </a:r>
              <a:endParaRPr lang="en-US" altLang="ko-KR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- </a:t>
              </a:r>
              <a:r>
                <a:rPr lang="ko-KR" altLang="en-US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품질보증</a:t>
              </a:r>
              <a:r>
                <a:rPr lang="en-US" altLang="ko-KR" sz="1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itchFamily="50" charset="-127"/>
                  <a:ea typeface="나눔고딕" pitchFamily="50" charset="-127"/>
                </a:rPr>
                <a:t>(QA)</a:t>
              </a:r>
              <a:endParaRPr lang="ko-KR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657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302840" y="260063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l"/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  <a:cs typeface="+mn-cs"/>
              </a:rPr>
              <a:t>R&amp;R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  <a:cs typeface="+mn-cs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806576"/>
              </p:ext>
            </p:extLst>
          </p:nvPr>
        </p:nvGraphicFramePr>
        <p:xfrm>
          <a:off x="900112" y="1397001"/>
          <a:ext cx="7343776" cy="4408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1888"/>
                <a:gridCol w="3671888"/>
              </a:tblGrid>
              <a:tr h="9796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6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6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noFill/>
                  </a:tcPr>
                </a:tc>
              </a:tr>
              <a:tr h="97966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제품 개발</a:t>
                      </a:r>
                      <a:endParaRPr lang="en-US" altLang="ko-KR" sz="1600" b="1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30ADBE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영업</a:t>
                      </a:r>
                      <a:r>
                        <a:rPr lang="en-US" altLang="ko-KR" sz="16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</a:t>
                      </a:r>
                      <a:r>
                        <a:rPr lang="en-US" altLang="ko-KR" sz="1600" b="1" baseline="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600" b="1" baseline="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마케팅</a:t>
                      </a:r>
                      <a:r>
                        <a:rPr lang="en-US" altLang="ko-KR" sz="1600" b="1" baseline="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600" b="1" baseline="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컨설팅</a:t>
                      </a:r>
                      <a:r>
                        <a:rPr lang="en-US" altLang="ko-KR" sz="1600" b="1" baseline="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600" b="1" baseline="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기술지원</a:t>
                      </a:r>
                      <a:endParaRPr lang="en-US" altLang="ko-KR" sz="1600" b="1" baseline="0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30ADBE"/>
                    </a:solidFill>
                  </a:tcPr>
                </a:tc>
              </a:tr>
              <a:tr h="244916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NAVER CUBRID </a:t>
                      </a:r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적용</a:t>
                      </a:r>
                      <a:endParaRPr lang="en-US" altLang="ko-KR" sz="1600" b="1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국내 개발자</a:t>
                      </a:r>
                      <a:r>
                        <a:rPr lang="en-US" altLang="ko-KR" sz="16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사용자 확산</a:t>
                      </a:r>
                      <a:endParaRPr lang="en-US" altLang="ko-KR" sz="1600" b="1" dirty="0" smtClean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해외 개발자</a:t>
                      </a:r>
                      <a:r>
                        <a:rPr lang="en-US" altLang="ko-KR" sz="16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6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사용자 확산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baseline="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대외사업</a:t>
                      </a:r>
                      <a:r>
                        <a:rPr lang="en-US" altLang="ko-KR" sz="1600" b="1" baseline="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600" b="1" baseline="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국내</a:t>
                      </a:r>
                      <a:r>
                        <a:rPr lang="en-US" altLang="ko-KR" sz="1600" b="1" baseline="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600" b="1" baseline="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해외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cxnSp>
        <p:nvCxnSpPr>
          <p:cNvPr id="6" name="직선 연결선 5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 descr="cubrid-logo-bi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9048" y="1663715"/>
            <a:ext cx="1538456" cy="47893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1736495"/>
            <a:ext cx="1356072" cy="4091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323528" y="260858"/>
            <a:ext cx="7786688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l"/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  <a:cs typeface="+mn-cs"/>
              </a:rPr>
              <a:t>CUBRID Site</a:t>
            </a:r>
            <a:endParaRPr lang="ko-KR" altLang="en-US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  <a:cs typeface="+mn-cs"/>
            </a:endParaRPr>
          </a:p>
        </p:txBody>
      </p:sp>
      <p:cxnSp>
        <p:nvCxnSpPr>
          <p:cNvPr id="46" name="직선 연결선 45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>
            <a:off x="475482" y="1206500"/>
            <a:ext cx="3956719" cy="2503156"/>
            <a:chOff x="475482" y="1206500"/>
            <a:chExt cx="3956719" cy="2503156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3"/>
            <a:srcRect t="10201" r="1873"/>
            <a:stretch/>
          </p:blipFill>
          <p:spPr>
            <a:xfrm>
              <a:off x="475482" y="1206500"/>
              <a:ext cx="3956719" cy="2129480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1389237" y="3371102"/>
              <a:ext cx="21238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www.cubrid.com</a:t>
              </a:r>
              <a:endPara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4637135" y="1206500"/>
            <a:ext cx="4038553" cy="2510532"/>
            <a:chOff x="4637135" y="1206500"/>
            <a:chExt cx="4038553" cy="2510532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4"/>
            <a:srcRect t="7092" r="1452"/>
            <a:stretch/>
          </p:blipFill>
          <p:spPr>
            <a:xfrm>
              <a:off x="4637135" y="1206500"/>
              <a:ext cx="4038553" cy="2140631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30" name="TextBox 29"/>
            <p:cNvSpPr txBox="1"/>
            <p:nvPr/>
          </p:nvSpPr>
          <p:spPr>
            <a:xfrm>
              <a:off x="5724128" y="3378478"/>
              <a:ext cx="21238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www.cubrid.org</a:t>
              </a:r>
              <a:endPara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12" name="그룹 11"/>
          <p:cNvGrpSpPr/>
          <p:nvPr/>
        </p:nvGrpSpPr>
        <p:grpSpPr>
          <a:xfrm>
            <a:off x="468314" y="3784848"/>
            <a:ext cx="3959670" cy="2452464"/>
            <a:chOff x="468314" y="3784848"/>
            <a:chExt cx="3959670" cy="2452464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5"/>
            <a:srcRect t="7887" r="1800"/>
            <a:stretch/>
          </p:blipFill>
          <p:spPr>
            <a:xfrm>
              <a:off x="468314" y="4149080"/>
              <a:ext cx="3959670" cy="2088232"/>
            </a:xfrm>
            <a:prstGeom prst="rect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31" name="TextBox 30"/>
            <p:cNvSpPr txBox="1"/>
            <p:nvPr/>
          </p:nvSpPr>
          <p:spPr>
            <a:xfrm>
              <a:off x="1391717" y="3784848"/>
              <a:ext cx="21238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dev.naver.com</a:t>
              </a:r>
              <a:endPara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4732393" y="3792224"/>
            <a:ext cx="3935556" cy="2445088"/>
            <a:chOff x="4732393" y="3792224"/>
            <a:chExt cx="3935556" cy="2445088"/>
          </a:xfrm>
        </p:grpSpPr>
        <p:grpSp>
          <p:nvGrpSpPr>
            <p:cNvPr id="8" name="그룹 7"/>
            <p:cNvGrpSpPr/>
            <p:nvPr/>
          </p:nvGrpSpPr>
          <p:grpSpPr>
            <a:xfrm>
              <a:off x="4732393" y="4149080"/>
              <a:ext cx="3935556" cy="2088232"/>
              <a:chOff x="-2700805" y="-800679"/>
              <a:chExt cx="12729083" cy="6738247"/>
            </a:xfrm>
          </p:grpSpPr>
          <p:pic>
            <p:nvPicPr>
              <p:cNvPr id="6" name="그림 5"/>
              <p:cNvPicPr>
                <a:picLocks noChangeAspect="1"/>
              </p:cNvPicPr>
              <p:nvPr/>
            </p:nvPicPr>
            <p:blipFill rotWithShape="1">
              <a:blip r:embed="rId6"/>
              <a:srcRect l="619" t="6353" r="1549" b="1534"/>
              <a:stretch/>
            </p:blipFill>
            <p:spPr>
              <a:xfrm>
                <a:off x="-2700805" y="-800679"/>
                <a:ext cx="12729083" cy="6738247"/>
              </a:xfrm>
              <a:prstGeom prst="rect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</a:ln>
            </p:spPr>
          </p:pic>
          <p:pic>
            <p:nvPicPr>
              <p:cNvPr id="7" name="그림 6"/>
              <p:cNvPicPr>
                <a:picLocks noChangeAspect="1"/>
              </p:cNvPicPr>
              <p:nvPr/>
            </p:nvPicPr>
            <p:blipFill rotWithShape="1">
              <a:blip r:embed="rId7"/>
              <a:srcRect b="28817"/>
              <a:stretch/>
            </p:blipFill>
            <p:spPr>
              <a:xfrm>
                <a:off x="5350440" y="2496635"/>
                <a:ext cx="2876550" cy="3429072"/>
              </a:xfrm>
              <a:prstGeom prst="rect">
                <a:avLst/>
              </a:prstGeom>
              <a:ln w="3175">
                <a:solidFill>
                  <a:schemeClr val="bg1">
                    <a:lumMod val="50000"/>
                  </a:schemeClr>
                </a:solidFill>
              </a:ln>
            </p:spPr>
          </p:pic>
        </p:grpSp>
        <p:sp>
          <p:nvSpPr>
            <p:cNvPr id="32" name="TextBox 31"/>
            <p:cNvSpPr txBox="1"/>
            <p:nvPr/>
          </p:nvSpPr>
          <p:spPr>
            <a:xfrm>
              <a:off x="5508104" y="3792224"/>
              <a:ext cx="23836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www.sourceforge.net.</a:t>
              </a:r>
              <a:endParaRPr lang="ko-KR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501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5313847"/>
            <a:ext cx="9144000" cy="1544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그림 9" descr="cubrid-logo-bi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06776" y="6202532"/>
            <a:ext cx="1584000" cy="493116"/>
          </a:xfrm>
          <a:prstGeom prst="rect">
            <a:avLst/>
          </a:prstGeom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539554" y="908722"/>
            <a:ext cx="7943521" cy="3071834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ko-KR" sz="3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2. </a:t>
            </a:r>
            <a:r>
              <a:rPr lang="ko-KR" altLang="en-US" sz="3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라이선스 및 서비스 정책</a:t>
            </a:r>
          </a:p>
        </p:txBody>
      </p:sp>
    </p:spTree>
    <p:extLst>
      <p:ext uri="{BB962C8B-B14F-4D97-AF65-F5344CB8AC3E}">
        <p14:creationId xmlns:p14="http://schemas.microsoft.com/office/powerpoint/2010/main" val="167490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302840" y="260858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l"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  <a:cs typeface="+mn-cs"/>
              </a:rPr>
              <a:t>Service Policy</a:t>
            </a: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  <a:cs typeface="+mn-cs"/>
              </a:rPr>
              <a:t> </a:t>
            </a: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  <a:cs typeface="+mn-cs"/>
              </a:rPr>
              <a:t>– End user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  <a:cs typeface="+mn-cs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841901"/>
              </p:ext>
            </p:extLst>
          </p:nvPr>
        </p:nvGraphicFramePr>
        <p:xfrm>
          <a:off x="900115" y="3284764"/>
          <a:ext cx="7343776" cy="1584297"/>
        </p:xfrm>
        <a:graphic>
          <a:graphicData uri="http://schemas.openxmlformats.org/drawingml/2006/table">
            <a:tbl>
              <a:tblPr/>
              <a:tblGrid>
                <a:gridCol w="2447749"/>
                <a:gridCol w="1290397"/>
                <a:gridCol w="1229883"/>
                <a:gridCol w="1182013"/>
                <a:gridCol w="1193734"/>
              </a:tblGrid>
              <a:tr h="396074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개발단계</a:t>
                      </a:r>
                      <a:r>
                        <a:rPr lang="en-US" altLang="ko-KR" sz="1400" b="1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(</a:t>
                      </a: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지원시간 기준</a:t>
                      </a:r>
                      <a:r>
                        <a:rPr lang="en-US" altLang="ko-KR" sz="1400" b="1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)</a:t>
                      </a:r>
                      <a:endParaRPr lang="ko-KR" sz="1400" b="1" kern="1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Times New Roman"/>
                      </a:endParaRPr>
                    </a:p>
                  </a:txBody>
                  <a:tcPr marL="62451" marR="6245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운영단계 </a:t>
                      </a:r>
                      <a:r>
                        <a:rPr lang="en-US" altLang="ko-KR" sz="1400" b="1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(1</a:t>
                      </a: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대 </a:t>
                      </a:r>
                      <a:r>
                        <a:rPr lang="en-US" altLang="ko-KR" sz="1400" b="1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/</a:t>
                      </a: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년간 기준</a:t>
                      </a:r>
                      <a:r>
                        <a:rPr lang="en-US" altLang="ko-KR" sz="1400" b="1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)</a:t>
                      </a:r>
                      <a:endParaRPr lang="ko-KR" sz="1400" b="1" kern="1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Times New Roman"/>
                      </a:endParaRPr>
                    </a:p>
                  </a:txBody>
                  <a:tcPr marL="62451" marR="62451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6074">
                <a:tc rowSpan="2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Professional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Service</a:t>
                      </a:r>
                    </a:p>
                  </a:txBody>
                  <a:tcPr marL="62451" marR="6245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Support</a:t>
                      </a:r>
                      <a:r>
                        <a:rPr lang="en-US" altLang="ko-KR" sz="1400" b="0" kern="1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 Service </a:t>
                      </a:r>
                      <a:r>
                        <a:rPr lang="en-US" sz="14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(4</a:t>
                      </a:r>
                      <a:r>
                        <a:rPr lang="en-US" sz="1400" b="0" kern="1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 Levels</a:t>
                      </a:r>
                      <a:r>
                        <a:rPr lang="en-US" sz="14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)</a:t>
                      </a:r>
                      <a:endParaRPr lang="ko-KR" sz="1400" b="0" kern="1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Times New Roman"/>
                      </a:endParaRPr>
                    </a:p>
                  </a:txBody>
                  <a:tcPr marL="62451" marR="62451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921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Enterprise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Service</a:t>
                      </a:r>
                    </a:p>
                  </a:txBody>
                  <a:tcPr marL="62451" marR="62451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Enterprise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HA Service</a:t>
                      </a:r>
                    </a:p>
                  </a:txBody>
                  <a:tcPr marL="62451" marR="62451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Premium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Service</a:t>
                      </a:r>
                    </a:p>
                  </a:txBody>
                  <a:tcPr marL="62451" marR="62451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Premium</a:t>
                      </a:r>
                    </a:p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HA Service</a:t>
                      </a:r>
                    </a:p>
                  </a:txBody>
                  <a:tcPr marL="62451" marR="62451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6" name="자유형 15"/>
          <p:cNvSpPr/>
          <p:nvPr/>
        </p:nvSpPr>
        <p:spPr>
          <a:xfrm>
            <a:off x="5652119" y="2636912"/>
            <a:ext cx="1368153" cy="647973"/>
          </a:xfrm>
          <a:custGeom>
            <a:avLst/>
            <a:gdLst>
              <a:gd name="connsiteX0" fmla="*/ 2442259 w 2453833"/>
              <a:gd name="connsiteY0" fmla="*/ 0 h 544010"/>
              <a:gd name="connsiteX1" fmla="*/ 2453833 w 2453833"/>
              <a:gd name="connsiteY1" fmla="*/ 324091 h 544010"/>
              <a:gd name="connsiteX2" fmla="*/ 0 w 2453833"/>
              <a:gd name="connsiteY2" fmla="*/ 324091 h 544010"/>
              <a:gd name="connsiteX3" fmla="*/ 11575 w 2453833"/>
              <a:gd name="connsiteY3" fmla="*/ 544010 h 544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3833" h="544010">
                <a:moveTo>
                  <a:pt x="2442259" y="0"/>
                </a:moveTo>
                <a:lnTo>
                  <a:pt x="2453833" y="324091"/>
                </a:lnTo>
                <a:lnTo>
                  <a:pt x="0" y="324091"/>
                </a:lnTo>
                <a:lnTo>
                  <a:pt x="11575" y="544010"/>
                </a:lnTo>
              </a:path>
            </a:pathLst>
          </a:custGeom>
          <a:ln w="38100">
            <a:solidFill>
              <a:srgbClr val="FF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753389"/>
              </p:ext>
            </p:extLst>
          </p:nvPr>
        </p:nvGraphicFramePr>
        <p:xfrm>
          <a:off x="900114" y="1206642"/>
          <a:ext cx="7343775" cy="1574286"/>
        </p:xfrm>
        <a:graphic>
          <a:graphicData uri="http://schemas.openxmlformats.org/drawingml/2006/table">
            <a:tbl>
              <a:tblPr/>
              <a:tblGrid>
                <a:gridCol w="2447081"/>
                <a:gridCol w="2447891"/>
                <a:gridCol w="2448803"/>
              </a:tblGrid>
              <a:tr h="524762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400" b="1" kern="10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구분</a:t>
                      </a:r>
                      <a:endParaRPr lang="ko-KR" sz="1400" b="1" kern="10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  <a:cs typeface="Times New Roman"/>
                      </a:endParaRPr>
                    </a:p>
                  </a:txBody>
                  <a:tcPr marL="62451" marR="6245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74A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400" b="1" kern="10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Oracle, DB2, MS-SQL</a:t>
                      </a:r>
                      <a:r>
                        <a:rPr lang="en-US" sz="1400" b="1" kern="100" baseline="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 </a:t>
                      </a:r>
                      <a:r>
                        <a:rPr lang="ko-KR" altLang="en-US" sz="1400" b="1" kern="100" baseline="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외</a:t>
                      </a:r>
                      <a:endParaRPr lang="ko-KR" sz="1400" b="1" kern="10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  <a:cs typeface="Times New Roman"/>
                      </a:endParaRPr>
                    </a:p>
                  </a:txBody>
                  <a:tcPr marL="62451" marR="62451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74A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CUBRID</a:t>
                      </a:r>
                      <a:endParaRPr lang="ko-KR" sz="1400" b="1" kern="10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  <a:cs typeface="Times New Roman"/>
                      </a:endParaRPr>
                    </a:p>
                  </a:txBody>
                  <a:tcPr marL="62451" marR="62451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74AB"/>
                    </a:solidFill>
                  </a:tcPr>
                </a:tc>
              </a:tr>
              <a:tr h="524762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  <a:tabLst>
                          <a:tab pos="1228725" algn="l"/>
                        </a:tabLst>
                      </a:pPr>
                      <a:r>
                        <a:rPr lang="ko-KR" altLang="en-US" sz="14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라이선스 비용</a:t>
                      </a:r>
                      <a:endParaRPr lang="ko-KR" sz="14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  <a:cs typeface="Times New Roman"/>
                      </a:endParaRPr>
                    </a:p>
                  </a:txBody>
                  <a:tcPr marL="62451" marR="6245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  <a:endParaRPr lang="ko-KR" sz="14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  <a:cs typeface="Times New Roman"/>
                      </a:endParaRPr>
                    </a:p>
                  </a:txBody>
                  <a:tcPr marL="62451" marR="62451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X</a:t>
                      </a:r>
                      <a:endParaRPr lang="ko-KR" sz="14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  <a:cs typeface="Times New Roman"/>
                      </a:endParaRPr>
                    </a:p>
                  </a:txBody>
                  <a:tcPr marL="62451" marR="62451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24762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4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서비스 비용</a:t>
                      </a:r>
                      <a:r>
                        <a:rPr lang="en-US" altLang="ko-KR" sz="14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(</a:t>
                      </a:r>
                      <a:r>
                        <a:rPr lang="ko-KR" altLang="en-US" sz="14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유지보수</a:t>
                      </a:r>
                      <a:r>
                        <a:rPr lang="en-US" altLang="ko-KR" sz="1400" b="1" kern="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)</a:t>
                      </a:r>
                      <a:endParaRPr lang="ko-KR" sz="14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  <a:cs typeface="Times New Roman"/>
                      </a:endParaRPr>
                    </a:p>
                  </a:txBody>
                  <a:tcPr marL="62451" marR="6245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  <a:endParaRPr lang="ko-KR" sz="14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  <a:cs typeface="Times New Roman"/>
                      </a:endParaRPr>
                    </a:p>
                  </a:txBody>
                  <a:tcPr marL="62451" marR="62451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  <a:endParaRPr lang="ko-KR" sz="1400" b="1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  <a:cs typeface="Times New Roman"/>
                      </a:endParaRPr>
                    </a:p>
                  </a:txBody>
                  <a:tcPr marL="62451" marR="62451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359443"/>
              </p:ext>
            </p:extLst>
          </p:nvPr>
        </p:nvGraphicFramePr>
        <p:xfrm>
          <a:off x="899592" y="5301208"/>
          <a:ext cx="3702293" cy="1152249"/>
        </p:xfrm>
        <a:graphic>
          <a:graphicData uri="http://schemas.openxmlformats.org/drawingml/2006/table">
            <a:tbl>
              <a:tblPr/>
              <a:tblGrid>
                <a:gridCol w="1290397"/>
                <a:gridCol w="1229883"/>
                <a:gridCol w="1182013"/>
              </a:tblGrid>
              <a:tr h="396074">
                <a:tc gridSpan="3"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ko-KR" altLang="en-US" sz="1400" b="1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가상화</a:t>
                      </a:r>
                      <a:r>
                        <a:rPr lang="en-US" altLang="ko-KR" sz="1400" b="1" kern="1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 </a:t>
                      </a:r>
                      <a:r>
                        <a:rPr lang="ko-KR" altLang="en-US" sz="1400" b="1" kern="100" baseline="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가격정책</a:t>
                      </a:r>
                      <a:endParaRPr lang="ko-KR" sz="1400" b="1" kern="1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Times New Roman"/>
                      </a:endParaRPr>
                    </a:p>
                  </a:txBody>
                  <a:tcPr marL="62451" marR="6245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96135"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spcAft>
                          <a:spcPts val="0"/>
                        </a:spcAft>
                      </a:pPr>
                      <a:r>
                        <a:rPr lang="en-US" altLang="ko-KR" sz="1400" b="1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~15Core</a:t>
                      </a:r>
                    </a:p>
                  </a:txBody>
                  <a:tcPr marL="62451" marR="6245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spcAft>
                          <a:spcPts val="0"/>
                        </a:spcAft>
                      </a:pPr>
                      <a:r>
                        <a:rPr lang="en-US" altLang="ko-KR" sz="1400" b="1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~31Core</a:t>
                      </a:r>
                    </a:p>
                  </a:txBody>
                  <a:tcPr marL="62451" marR="62451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spcAft>
                          <a:spcPts val="0"/>
                        </a:spcAft>
                      </a:pPr>
                      <a:r>
                        <a:rPr lang="en-US" altLang="ko-KR" sz="1400" b="1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32Core</a:t>
                      </a:r>
                    </a:p>
                  </a:txBody>
                  <a:tcPr marL="62451" marR="62451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1.00</a:t>
                      </a:r>
                    </a:p>
                  </a:txBody>
                  <a:tcPr marL="62451" marR="6245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1.50</a:t>
                      </a:r>
                    </a:p>
                  </a:txBody>
                  <a:tcPr marL="62451" marR="62451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altLang="ko-KR" sz="14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1.75</a:t>
                      </a:r>
                    </a:p>
                  </a:txBody>
                  <a:tcPr marL="62451" marR="62451" marT="0" marB="0"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538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760244"/>
              </p:ext>
            </p:extLst>
          </p:nvPr>
        </p:nvGraphicFramePr>
        <p:xfrm>
          <a:off x="468313" y="1052737"/>
          <a:ext cx="8207375" cy="5254733"/>
        </p:xfrm>
        <a:graphic>
          <a:graphicData uri="http://schemas.openxmlformats.org/drawingml/2006/table">
            <a:tbl>
              <a:tblPr/>
              <a:tblGrid>
                <a:gridCol w="863327"/>
                <a:gridCol w="1530766"/>
                <a:gridCol w="1122630"/>
                <a:gridCol w="1172663"/>
                <a:gridCol w="1172663"/>
                <a:gridCol w="1172663"/>
                <a:gridCol w="1172663"/>
              </a:tblGrid>
              <a:tr h="39014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구분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74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세부항목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74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Standard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Service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74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Enterprise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Service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74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Enterprise HA Service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74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Premium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Service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74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Premium HA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Service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74AB"/>
                    </a:solidFill>
                  </a:tcPr>
                </a:tc>
              </a:tr>
              <a:tr h="22955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기본지원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 CD/</a:t>
                      </a: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매뉴얼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556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설치지원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 정기교육 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5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 최초 설치 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 패치</a:t>
                      </a: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,</a:t>
                      </a: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업그레이드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 환경 설정 및 구성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 기술 </a:t>
                      </a:r>
                      <a:r>
                        <a:rPr lang="ko-KR" altLang="en-US" sz="1100" b="0" kern="10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어카운트</a:t>
                      </a: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 매니저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SM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SM/AM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SM/AM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SM/AM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SM/AM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5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 </a:t>
                      </a:r>
                      <a:r>
                        <a:rPr lang="ko-KR" altLang="en-US" sz="1100" b="0" kern="100" dirty="0" err="1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이메일</a:t>
                      </a: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 지원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5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 전화 지원 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O(8X5)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O(24X5)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O(24X5)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O(24X7)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O(24X7)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556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일반</a:t>
                      </a:r>
                      <a:endParaRPr lang="en-US" altLang="ko-KR" sz="1100" b="0" kern="1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Times New Roman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기술</a:t>
                      </a:r>
                      <a:endParaRPr lang="en-US" altLang="ko-KR" sz="1100" b="0" kern="1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Times New Roman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ko-KR" altLang="en-US" sz="1100" b="0" kern="10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지원</a:t>
                      </a:r>
                      <a:endParaRPr lang="ko-KR" altLang="en-US" sz="1100" b="0" kern="1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Times New Roman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 원격지원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O(8X5)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O(24X5)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O(24X5)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O(24X7)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O(24X7)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5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 장애지원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5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 정기 점검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2</a:t>
                      </a: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회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4</a:t>
                      </a: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회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4</a:t>
                      </a:r>
                      <a:r>
                        <a:rPr lang="ko-KR" altLang="en-US" sz="1100" b="0" kern="10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회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6</a:t>
                      </a: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회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6</a:t>
                      </a: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회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0142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고급</a:t>
                      </a:r>
                      <a:endParaRPr lang="en-US" altLang="ko-KR" sz="1100" b="0" kern="1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Times New Roman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ko-KR" altLang="en-US" sz="1100" b="0" kern="10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기술</a:t>
                      </a:r>
                      <a:endParaRPr lang="en-US" altLang="ko-KR" sz="1100" b="0" kern="1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Times New Roman"/>
                      </a:endParaRP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지원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 사용 가능한 서비스 </a:t>
                      </a:r>
                      <a:endParaRPr lang="en-US" altLang="ko-KR" sz="1100" b="0" kern="1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Times New Roman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 </a:t>
                      </a: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요청횟수 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2</a:t>
                      </a: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회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6</a:t>
                      </a: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회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6</a:t>
                      </a: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회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10</a:t>
                      </a: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회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10</a:t>
                      </a: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회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 HA </a:t>
                      </a: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이중화 구성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X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X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X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0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 HA </a:t>
                      </a:r>
                      <a:b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</a:b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 Trouble shooting</a:t>
                      </a:r>
                      <a:endParaRPr lang="ko-KR" altLang="en-US" sz="1100" b="0" kern="100" dirty="0" smtClean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Times New Roman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X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X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X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95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 트러블 슈팅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 질의 리뷰 서비스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X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 성능 튜닝 서비스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X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0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 hot fix </a:t>
                      </a:r>
                      <a:r>
                        <a:rPr lang="ko-KR" altLang="en-US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제공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X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28725" algn="l"/>
                        </a:tabLst>
                      </a:pPr>
                      <a:r>
                        <a:rPr lang="en-US" altLang="ko-KR" sz="1100" b="0" kern="1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Times New Roman"/>
                        </a:rPr>
                        <a:t>O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0" name="제목 1"/>
          <p:cNvSpPr txBox="1">
            <a:spLocks/>
          </p:cNvSpPr>
          <p:nvPr/>
        </p:nvSpPr>
        <p:spPr>
          <a:xfrm>
            <a:off x="302840" y="260858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나눔고딕 Bold" pitchFamily="50" charset="-127"/>
                <a:ea typeface="나눔고딕 Bold" pitchFamily="50" charset="-127"/>
                <a:cs typeface="+mn-cs"/>
              </a:rPr>
              <a:t>Service Policy</a:t>
            </a:r>
            <a:r>
              <a:rPr kumimoji="0" lang="ko-KR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나눔고딕 Bold" pitchFamily="50" charset="-127"/>
                <a:ea typeface="나눔고딕 Bold" pitchFamily="50" charset="-127"/>
                <a:cs typeface="+mn-cs"/>
              </a:rPr>
              <a:t> </a:t>
            </a: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나눔고딕 Bold" pitchFamily="50" charset="-127"/>
                <a:ea typeface="나눔고딕 Bold" pitchFamily="50" charset="-127"/>
                <a:cs typeface="+mn-cs"/>
              </a:rPr>
              <a:t>– Level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나눔고딕 Bold" pitchFamily="50" charset="-127"/>
              <a:ea typeface="나눔고딕 Bold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361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302840" y="245776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l"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  <a:cs typeface="+mn-cs"/>
              </a:rPr>
              <a:t>Support</a:t>
            </a: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  <a:cs typeface="+mn-cs"/>
              </a:rPr>
              <a:t> </a:t>
            </a: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  <a:cs typeface="+mn-cs"/>
              </a:rPr>
              <a:t>Process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  <a:cs typeface="+mn-cs"/>
            </a:endParaRPr>
          </a:p>
        </p:txBody>
      </p:sp>
      <p:grpSp>
        <p:nvGrpSpPr>
          <p:cNvPr id="3" name="그룹 49"/>
          <p:cNvGrpSpPr/>
          <p:nvPr/>
        </p:nvGrpSpPr>
        <p:grpSpPr>
          <a:xfrm>
            <a:off x="6668589" y="1833367"/>
            <a:ext cx="1575299" cy="771469"/>
            <a:chOff x="6668589" y="1628800"/>
            <a:chExt cx="1756273" cy="1008041"/>
          </a:xfrm>
        </p:grpSpPr>
        <p:sp>
          <p:nvSpPr>
            <p:cNvPr id="51" name="AutoShape 4"/>
            <p:cNvSpPr>
              <a:spLocks noChangeArrowheads="1"/>
            </p:cNvSpPr>
            <p:nvPr/>
          </p:nvSpPr>
          <p:spPr bwMode="auto">
            <a:xfrm>
              <a:off x="6668589" y="1988841"/>
              <a:ext cx="1756273" cy="648000"/>
            </a:xfrm>
            <a:prstGeom prst="foldedCorner">
              <a:avLst>
                <a:gd name="adj" fmla="val 12500"/>
              </a:avLst>
            </a:prstGeom>
            <a:gradFill rotWithShape="0">
              <a:gsLst>
                <a:gs pos="0">
                  <a:srgbClr val="EAEAEA">
                    <a:gamma/>
                    <a:tint val="0"/>
                    <a:invGamma/>
                  </a:srgbClr>
                </a:gs>
                <a:gs pos="100000">
                  <a:srgbClr val="EAEAEA"/>
                </a:gs>
              </a:gsLst>
              <a:path path="rect">
                <a:fillToRect l="50000" t="50000" r="50000" b="50000"/>
              </a:path>
            </a:gradFill>
            <a:ln w="12700" algn="ctr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lIns="90488" tIns="44450" rIns="90488" bIns="44450" anchor="ctr"/>
            <a:lstStyle/>
            <a:p>
              <a:pPr>
                <a:spcBef>
                  <a:spcPct val="0"/>
                </a:spcBef>
              </a:pPr>
              <a:r>
                <a:rPr lang="ko-KR" altLang="en-US" sz="1000" kern="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제품이슈 선별 및 분류 </a:t>
              </a:r>
              <a:endParaRPr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>
                <a:spcBef>
                  <a:spcPct val="0"/>
                </a:spcBef>
              </a:pPr>
              <a:r>
                <a:rPr lang="ko-KR" altLang="en-US" sz="1000" kern="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반영시기 결정</a:t>
              </a:r>
            </a:p>
          </p:txBody>
        </p:sp>
        <p:sp>
          <p:nvSpPr>
            <p:cNvPr id="52" name="Rectangle 21"/>
            <p:cNvSpPr>
              <a:spLocks noChangeArrowheads="1"/>
            </p:cNvSpPr>
            <p:nvPr/>
          </p:nvSpPr>
          <p:spPr bwMode="auto">
            <a:xfrm>
              <a:off x="6668589" y="1628800"/>
              <a:ext cx="1754385" cy="324036"/>
            </a:xfrm>
            <a:prstGeom prst="rect">
              <a:avLst/>
            </a:prstGeom>
            <a:solidFill>
              <a:srgbClr val="4D4D4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fontAlgn="t" latinLnBrk="0" hangingPunct="0">
                <a:spcBef>
                  <a:spcPct val="50000"/>
                </a:spcBef>
                <a:defRPr/>
              </a:pPr>
              <a:r>
                <a:rPr lang="ko-KR" altLang="en-US" sz="10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선별회의</a:t>
              </a:r>
              <a:endParaRPr lang="en-US" altLang="ko-KR" sz="1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4" name="그룹 52"/>
          <p:cNvGrpSpPr/>
          <p:nvPr/>
        </p:nvGrpSpPr>
        <p:grpSpPr>
          <a:xfrm>
            <a:off x="6668591" y="4855727"/>
            <a:ext cx="1573607" cy="763107"/>
            <a:chOff x="6668589" y="4990051"/>
            <a:chExt cx="1754385" cy="997114"/>
          </a:xfrm>
        </p:grpSpPr>
        <p:sp>
          <p:nvSpPr>
            <p:cNvPr id="101" name="AutoShape 6"/>
            <p:cNvSpPr>
              <a:spLocks noChangeArrowheads="1"/>
            </p:cNvSpPr>
            <p:nvPr/>
          </p:nvSpPr>
          <p:spPr bwMode="auto">
            <a:xfrm>
              <a:off x="6668589" y="5339165"/>
              <a:ext cx="1733918" cy="648000"/>
            </a:xfrm>
            <a:prstGeom prst="foldedCorner">
              <a:avLst>
                <a:gd name="adj" fmla="val 12500"/>
              </a:avLst>
            </a:prstGeom>
            <a:gradFill rotWithShape="0">
              <a:gsLst>
                <a:gs pos="0">
                  <a:srgbClr val="EAEAEA">
                    <a:gamma/>
                    <a:tint val="0"/>
                    <a:invGamma/>
                  </a:srgbClr>
                </a:gs>
                <a:gs pos="100000">
                  <a:srgbClr val="EAEAEA"/>
                </a:gs>
              </a:gsLst>
              <a:path path="rect">
                <a:fillToRect l="50000" t="50000" r="50000" b="50000"/>
              </a:path>
            </a:gradFill>
            <a:ln w="12700" algn="ctr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lIns="90488" tIns="44450" rIns="90488" bIns="44450" anchor="ctr"/>
            <a:lstStyle/>
            <a:p>
              <a:pPr>
                <a:spcBef>
                  <a:spcPct val="0"/>
                </a:spcBef>
              </a:pPr>
              <a:r>
                <a:rPr lang="ko-KR" altLang="en-US" sz="1000" kern="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버전 및 </a:t>
              </a:r>
              <a:r>
                <a:rPr lang="ko-KR" altLang="en-US" sz="1000" kern="0" dirty="0" err="1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릴리즈</a:t>
              </a:r>
              <a:r>
                <a:rPr lang="ko-KR" altLang="en-US" sz="1000" kern="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 관리</a:t>
              </a:r>
            </a:p>
          </p:txBody>
        </p:sp>
        <p:sp>
          <p:nvSpPr>
            <p:cNvPr id="102" name="Rectangle 21"/>
            <p:cNvSpPr>
              <a:spLocks noChangeArrowheads="1"/>
            </p:cNvSpPr>
            <p:nvPr/>
          </p:nvSpPr>
          <p:spPr bwMode="auto">
            <a:xfrm>
              <a:off x="6668589" y="4990051"/>
              <a:ext cx="1754385" cy="324036"/>
            </a:xfrm>
            <a:prstGeom prst="rect">
              <a:avLst/>
            </a:prstGeom>
            <a:solidFill>
              <a:srgbClr val="4D4D4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fontAlgn="t" latinLnBrk="0" hangingPunct="0">
                <a:spcBef>
                  <a:spcPct val="50000"/>
                </a:spcBef>
                <a:defRPr/>
              </a:pPr>
              <a:r>
                <a:rPr lang="en-US" altLang="ko-KR" sz="10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PM</a:t>
              </a:r>
              <a:r>
                <a:rPr lang="ko-KR" altLang="en-US" sz="10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팀</a:t>
              </a:r>
              <a:endParaRPr lang="en-US" altLang="ko-KR" sz="1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5" name="그룹 102"/>
          <p:cNvGrpSpPr/>
          <p:nvPr/>
        </p:nvGrpSpPr>
        <p:grpSpPr>
          <a:xfrm>
            <a:off x="6668591" y="2836654"/>
            <a:ext cx="1573607" cy="760459"/>
            <a:chOff x="6668589" y="2780928"/>
            <a:chExt cx="1754385" cy="993654"/>
          </a:xfrm>
        </p:grpSpPr>
        <p:sp>
          <p:nvSpPr>
            <p:cNvPr id="104" name="AutoShape 5"/>
            <p:cNvSpPr>
              <a:spLocks noChangeArrowheads="1"/>
            </p:cNvSpPr>
            <p:nvPr/>
          </p:nvSpPr>
          <p:spPr bwMode="auto">
            <a:xfrm>
              <a:off x="6668589" y="3126582"/>
              <a:ext cx="1733918" cy="648000"/>
            </a:xfrm>
            <a:prstGeom prst="foldedCorner">
              <a:avLst>
                <a:gd name="adj" fmla="val 12500"/>
              </a:avLst>
            </a:prstGeom>
            <a:gradFill rotWithShape="0">
              <a:gsLst>
                <a:gs pos="0">
                  <a:srgbClr val="EAEAEA">
                    <a:gamma/>
                    <a:tint val="0"/>
                    <a:invGamma/>
                  </a:srgbClr>
                </a:gs>
                <a:gs pos="100000">
                  <a:srgbClr val="EAEAEA"/>
                </a:gs>
              </a:gsLst>
              <a:path path="rect">
                <a:fillToRect l="50000" t="50000" r="50000" b="50000"/>
              </a:path>
            </a:gradFill>
            <a:ln w="12700" algn="ctr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lIns="90488" tIns="44450" rIns="90488" bIns="44450" anchor="ctr"/>
            <a:lstStyle/>
            <a:p>
              <a:pPr>
                <a:spcBef>
                  <a:spcPct val="0"/>
                </a:spcBef>
              </a:pPr>
              <a:r>
                <a:rPr lang="ko-KR" altLang="en-US" sz="1000" kern="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선별회의에서 </a:t>
              </a:r>
              <a:r>
                <a:rPr lang="ko-KR" altLang="en-US" sz="1000" kern="0" dirty="0" err="1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제품로드맵에</a:t>
              </a:r>
              <a:r>
                <a:rPr lang="ko-KR" altLang="en-US" sz="1000" kern="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 할당된 이슈 처리</a:t>
              </a:r>
            </a:p>
          </p:txBody>
        </p:sp>
        <p:sp>
          <p:nvSpPr>
            <p:cNvPr id="105" name="Rectangle 21"/>
            <p:cNvSpPr>
              <a:spLocks noChangeArrowheads="1"/>
            </p:cNvSpPr>
            <p:nvPr/>
          </p:nvSpPr>
          <p:spPr bwMode="auto">
            <a:xfrm>
              <a:off x="6668589" y="2780928"/>
              <a:ext cx="1754385" cy="324036"/>
            </a:xfrm>
            <a:prstGeom prst="rect">
              <a:avLst/>
            </a:prstGeom>
            <a:solidFill>
              <a:srgbClr val="4D4D4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fontAlgn="t" latinLnBrk="0" hangingPunct="0">
                <a:spcBef>
                  <a:spcPct val="50000"/>
                </a:spcBef>
                <a:defRPr/>
              </a:pPr>
              <a:r>
                <a:rPr lang="en-US" altLang="ko-KR" sz="10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DBMS </a:t>
              </a:r>
              <a:r>
                <a:rPr lang="ko-KR" altLang="en-US" sz="1000" dirty="0" err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개발랩</a:t>
              </a:r>
              <a:endParaRPr lang="en-US" altLang="ko-KR" sz="1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</p:grpSp>
      <p:grpSp>
        <p:nvGrpSpPr>
          <p:cNvPr id="6" name="그룹 105"/>
          <p:cNvGrpSpPr/>
          <p:nvPr/>
        </p:nvGrpSpPr>
        <p:grpSpPr>
          <a:xfrm>
            <a:off x="6668589" y="3844034"/>
            <a:ext cx="1575299" cy="761613"/>
            <a:chOff x="6668589" y="3909931"/>
            <a:chExt cx="1756273" cy="995161"/>
          </a:xfrm>
        </p:grpSpPr>
        <p:sp>
          <p:nvSpPr>
            <p:cNvPr id="107" name="AutoShape 26"/>
            <p:cNvSpPr>
              <a:spLocks noChangeArrowheads="1"/>
            </p:cNvSpPr>
            <p:nvPr/>
          </p:nvSpPr>
          <p:spPr bwMode="auto">
            <a:xfrm>
              <a:off x="6668589" y="4257092"/>
              <a:ext cx="1756273" cy="648000"/>
            </a:xfrm>
            <a:prstGeom prst="foldedCorner">
              <a:avLst>
                <a:gd name="adj" fmla="val 12500"/>
              </a:avLst>
            </a:prstGeom>
            <a:gradFill rotWithShape="0">
              <a:gsLst>
                <a:gs pos="0">
                  <a:srgbClr val="EAEAEA">
                    <a:gamma/>
                    <a:tint val="0"/>
                    <a:invGamma/>
                  </a:srgbClr>
                </a:gs>
                <a:gs pos="100000">
                  <a:srgbClr val="EAEAEA"/>
                </a:gs>
              </a:gsLst>
              <a:path path="rect">
                <a:fillToRect l="50000" t="50000" r="50000" b="50000"/>
              </a:path>
            </a:gradFill>
            <a:ln w="12700" algn="ctr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lIns="90488" tIns="44450" rIns="90488" bIns="44450" anchor="ctr"/>
            <a:lstStyle/>
            <a:p>
              <a:pPr>
                <a:spcBef>
                  <a:spcPct val="0"/>
                </a:spcBef>
              </a:pPr>
              <a:r>
                <a:rPr lang="ko-KR" altLang="en-US" sz="1000" kern="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개발팀에 인수받은 이슈</a:t>
              </a:r>
              <a:r>
                <a:rPr lang="en-US" altLang="ko-KR" sz="1000" kern="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/>
              </a:r>
              <a:br>
                <a:rPr lang="en-US" altLang="ko-KR" sz="1000" kern="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</a:br>
              <a:r>
                <a:rPr lang="ko-KR" altLang="en-US" sz="1000" kern="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처리 결과물에 대한 시험</a:t>
              </a:r>
            </a:p>
          </p:txBody>
        </p:sp>
        <p:sp>
          <p:nvSpPr>
            <p:cNvPr id="108" name="Rectangle 21"/>
            <p:cNvSpPr>
              <a:spLocks noChangeArrowheads="1"/>
            </p:cNvSpPr>
            <p:nvPr/>
          </p:nvSpPr>
          <p:spPr bwMode="auto">
            <a:xfrm>
              <a:off x="6668589" y="3909931"/>
              <a:ext cx="1754385" cy="324036"/>
            </a:xfrm>
            <a:prstGeom prst="rect">
              <a:avLst/>
            </a:prstGeom>
            <a:solidFill>
              <a:srgbClr val="4D4D4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fontAlgn="t" latinLnBrk="0" hangingPunct="0">
                <a:spcBef>
                  <a:spcPct val="50000"/>
                </a:spcBef>
                <a:defRPr/>
              </a:pPr>
              <a:r>
                <a:rPr lang="en-US" altLang="ko-KR" sz="10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QA </a:t>
              </a:r>
              <a:r>
                <a:rPr lang="ko-KR" altLang="en-US" sz="10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팀</a:t>
              </a:r>
              <a:endParaRPr lang="en-US" altLang="ko-KR" sz="1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9" name="Rectangle 59"/>
          <p:cNvSpPr>
            <a:spLocks noChangeArrowheads="1"/>
          </p:cNvSpPr>
          <p:nvPr/>
        </p:nvSpPr>
        <p:spPr bwMode="auto">
          <a:xfrm>
            <a:off x="6284889" y="1275049"/>
            <a:ext cx="2174899" cy="4536504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lIns="288000" tIns="180000" rtlCol="0">
            <a:noAutofit/>
          </a:bodyPr>
          <a:lstStyle/>
          <a:p>
            <a:endParaRPr lang="ko-KR" altLang="ko-KR" sz="1400" b="1" spc="-20" dirty="0" smtClean="0">
              <a:latin typeface="맑은 고딕" pitchFamily="50" charset="-127"/>
              <a:ea typeface="나눔고딕"/>
            </a:endParaRPr>
          </a:p>
        </p:txBody>
      </p:sp>
      <p:sp>
        <p:nvSpPr>
          <p:cNvPr id="110" name="Rectangle 30"/>
          <p:cNvSpPr>
            <a:spLocks noChangeArrowheads="1"/>
          </p:cNvSpPr>
          <p:nvPr/>
        </p:nvSpPr>
        <p:spPr bwMode="auto">
          <a:xfrm rot="5400000">
            <a:off x="4401619" y="3408923"/>
            <a:ext cx="3689138" cy="540060"/>
          </a:xfrm>
          <a:prstGeom prst="rect">
            <a:avLst/>
          </a:prstGeom>
          <a:solidFill>
            <a:srgbClr val="CCECFF"/>
          </a:solidFill>
          <a:ln w="12700" algn="ctr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kern="0" dirty="0" smtClean="0">
                <a:solidFill>
                  <a:sysClr val="windowText" lastClr="000000"/>
                </a:solidFill>
                <a:latin typeface="나눔고딕" pitchFamily="50" charset="-127"/>
                <a:ea typeface="나눔고딕" pitchFamily="50" charset="-127"/>
              </a:rPr>
              <a:t>BTS</a:t>
            </a:r>
          </a:p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(Bug</a:t>
            </a:r>
            <a:r>
              <a:rPr kumimoji="0" lang="ko-KR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itchFamily="50" charset="-127"/>
                <a:ea typeface="나눔고딕" pitchFamily="50" charset="-127"/>
              </a:rPr>
              <a:t>Tracking System)</a:t>
            </a:r>
            <a:endParaRPr kumimoji="0" lang="en-US" altLang="ko-KR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1" name="모서리가 둥근 직사각형 110"/>
          <p:cNvSpPr/>
          <p:nvPr/>
        </p:nvSpPr>
        <p:spPr>
          <a:xfrm>
            <a:off x="5332646" y="5947186"/>
            <a:ext cx="1005649" cy="791431"/>
          </a:xfrm>
          <a:prstGeom prst="roundRect">
            <a:avLst>
              <a:gd name="adj" fmla="val 4510"/>
            </a:avLst>
          </a:prstGeom>
          <a:gradFill rotWithShape="0">
            <a:gsLst>
              <a:gs pos="0">
                <a:srgbClr val="EAEAEA">
                  <a:gamma/>
                  <a:tint val="0"/>
                  <a:invGamma/>
                </a:srgbClr>
              </a:gs>
              <a:gs pos="100000">
                <a:srgbClr val="EAEAEA"/>
              </a:gs>
            </a:gsLst>
            <a:path path="rect">
              <a:fillToRect l="50000" t="50000" r="50000" b="50000"/>
            </a:path>
          </a:gradFill>
          <a:ln w="12700" algn="ctr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lIns="90488" tIns="44450" rIns="90488" bIns="44450" anchor="ctr"/>
          <a:lstStyle/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Patch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Hot Fix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Beta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</a:pPr>
            <a:r>
              <a:rPr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GA</a:t>
            </a:r>
            <a:endParaRPr lang="ko-KR" altLang="en-US" sz="1000" kern="0" dirty="0" smtClean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2" name="Rectangle 21"/>
          <p:cNvSpPr>
            <a:spLocks noChangeArrowheads="1"/>
          </p:cNvSpPr>
          <p:nvPr/>
        </p:nvSpPr>
        <p:spPr bwMode="auto">
          <a:xfrm>
            <a:off x="5904150" y="6489340"/>
            <a:ext cx="900100" cy="324036"/>
          </a:xfrm>
          <a:prstGeom prst="rect">
            <a:avLst/>
          </a:prstGeom>
          <a:solidFill>
            <a:srgbClr val="4D4D4D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fontAlgn="t" latinLnBrk="0" hangingPunct="0">
              <a:spcBef>
                <a:spcPct val="50000"/>
              </a:spcBef>
              <a:defRPr/>
            </a:pPr>
            <a:r>
              <a:rPr lang="ko-KR" altLang="en-US" sz="1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나눔고딕" pitchFamily="50" charset="-127"/>
                <a:ea typeface="나눔고딕" pitchFamily="50" charset="-127"/>
              </a:rPr>
              <a:t>릴리스</a:t>
            </a:r>
            <a:endParaRPr lang="en-US" altLang="ko-KR" sz="1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3" name="AutoShape 4"/>
          <p:cNvSpPr>
            <a:spLocks noChangeArrowheads="1"/>
          </p:cNvSpPr>
          <p:nvPr/>
        </p:nvSpPr>
        <p:spPr bwMode="auto">
          <a:xfrm>
            <a:off x="900113" y="3219835"/>
            <a:ext cx="1475643" cy="648072"/>
          </a:xfrm>
          <a:prstGeom prst="foldedCorner">
            <a:avLst>
              <a:gd name="adj" fmla="val 12500"/>
            </a:avLst>
          </a:prstGeom>
          <a:gradFill rotWithShape="0">
            <a:gsLst>
              <a:gs pos="0">
                <a:srgbClr val="EAEAEA">
                  <a:gamma/>
                  <a:tint val="0"/>
                  <a:invGamma/>
                </a:srgbClr>
              </a:gs>
              <a:gs pos="100000">
                <a:srgbClr val="EAEAEA"/>
              </a:gs>
            </a:gsLst>
            <a:path path="rect">
              <a:fillToRect l="50000" t="50000" r="50000" b="50000"/>
            </a:path>
          </a:gradFill>
          <a:ln w="12700" algn="ctr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lIns="90488" tIns="44450" rIns="90488" bIns="44450" anchor="ctr"/>
          <a:lstStyle/>
          <a:p>
            <a:pPr>
              <a:buFont typeface="Arial" pitchFamily="34" charset="0"/>
              <a:buChar char="•"/>
              <a:defRPr/>
            </a:pPr>
            <a:r>
              <a:rPr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오류</a:t>
            </a:r>
            <a:r>
              <a:rPr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장애</a:t>
            </a:r>
            <a:r>
              <a:rPr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지원 요청</a:t>
            </a:r>
            <a:endParaRPr lang="en-US" altLang="ko-KR" sz="1000" kern="0" dirty="0" smtClean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제품 개선 요구</a:t>
            </a:r>
            <a:endParaRPr lang="ko-KR" altLang="en-US" sz="1000" kern="0" dirty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4" name="순서도: 판단 113"/>
          <p:cNvSpPr/>
          <p:nvPr/>
        </p:nvSpPr>
        <p:spPr>
          <a:xfrm>
            <a:off x="3707906" y="2175148"/>
            <a:ext cx="1260140" cy="892232"/>
          </a:xfrm>
          <a:prstGeom prst="flowChartDecision">
            <a:avLst/>
          </a:prstGeom>
          <a:gradFill rotWithShape="0">
            <a:gsLst>
              <a:gs pos="0">
                <a:srgbClr val="EAEAEA">
                  <a:gamma/>
                  <a:tint val="0"/>
                  <a:invGamma/>
                </a:srgbClr>
              </a:gs>
              <a:gs pos="100000">
                <a:srgbClr val="EAEAEA"/>
              </a:gs>
            </a:gsLst>
            <a:path path="rect">
              <a:fillToRect l="50000" t="50000" r="50000" b="50000"/>
            </a:path>
          </a:gradFill>
          <a:ln w="12700" algn="ctr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lIns="90488" tIns="44450" rIns="90488" bIns="44450" anchor="ctr"/>
          <a:lstStyle/>
          <a:p>
            <a:pPr algn="ctr">
              <a:spcBef>
                <a:spcPct val="0"/>
              </a:spcBef>
            </a:pPr>
            <a:r>
              <a:rPr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제품 </a:t>
            </a:r>
            <a:endParaRPr lang="en-US" altLang="ko-KR" sz="1000" kern="0" dirty="0" smtClean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>
              <a:spcBef>
                <a:spcPct val="0"/>
              </a:spcBef>
            </a:pPr>
            <a:r>
              <a:rPr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이슈 </a:t>
            </a:r>
            <a:endParaRPr lang="en-US" altLang="ko-KR" sz="1000" kern="0" dirty="0" smtClean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  <a:p>
            <a:pPr algn="ctr">
              <a:spcBef>
                <a:spcPct val="0"/>
              </a:spcBef>
            </a:pPr>
            <a:r>
              <a:rPr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여부</a:t>
            </a:r>
          </a:p>
        </p:txBody>
      </p:sp>
      <p:cxnSp>
        <p:nvCxnSpPr>
          <p:cNvPr id="115" name="Shape 93"/>
          <p:cNvCxnSpPr>
            <a:stCxn id="114" idx="2"/>
            <a:endCxn id="122" idx="0"/>
          </p:cNvCxnSpPr>
          <p:nvPr/>
        </p:nvCxnSpPr>
        <p:spPr>
          <a:xfrm rot="16200000" flipH="1">
            <a:off x="3956953" y="3448402"/>
            <a:ext cx="763952" cy="1911"/>
          </a:xfrm>
          <a:prstGeom prst="bentConnector3">
            <a:avLst>
              <a:gd name="adj1" fmla="val 50000"/>
            </a:avLst>
          </a:prstGeom>
          <a:ln w="15875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115"/>
          <p:cNvCxnSpPr>
            <a:stCxn id="113" idx="3"/>
            <a:endCxn id="114" idx="1"/>
          </p:cNvCxnSpPr>
          <p:nvPr/>
        </p:nvCxnSpPr>
        <p:spPr>
          <a:xfrm flipV="1">
            <a:off x="2375756" y="2621266"/>
            <a:ext cx="1332149" cy="922607"/>
          </a:xfrm>
          <a:prstGeom prst="bentConnector3">
            <a:avLst>
              <a:gd name="adj1" fmla="val 76694"/>
            </a:avLst>
          </a:prstGeom>
          <a:ln w="15875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꺾인 연결선 111"/>
          <p:cNvCxnSpPr>
            <a:stCxn id="114" idx="3"/>
            <a:endCxn id="110" idx="2"/>
          </p:cNvCxnSpPr>
          <p:nvPr/>
        </p:nvCxnSpPr>
        <p:spPr>
          <a:xfrm>
            <a:off x="4968044" y="2621266"/>
            <a:ext cx="1008112" cy="1057687"/>
          </a:xfrm>
          <a:prstGeom prst="bentConnector5">
            <a:avLst>
              <a:gd name="adj1" fmla="val 76847"/>
              <a:gd name="adj2" fmla="val 52320"/>
              <a:gd name="adj3" fmla="val 77324"/>
            </a:avLst>
          </a:prstGeom>
          <a:ln w="15875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/>
          <p:cNvSpPr txBox="1"/>
          <p:nvPr/>
        </p:nvSpPr>
        <p:spPr>
          <a:xfrm>
            <a:off x="4319974" y="3183262"/>
            <a:ext cx="3960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N</a:t>
            </a:r>
            <a:endParaRPr lang="ko-KR" altLang="en-US" sz="1400" b="1" dirty="0"/>
          </a:p>
        </p:txBody>
      </p:sp>
      <p:sp>
        <p:nvSpPr>
          <p:cNvPr id="119" name="TextBox 118"/>
          <p:cNvSpPr txBox="1"/>
          <p:nvPr/>
        </p:nvSpPr>
        <p:spPr>
          <a:xfrm>
            <a:off x="4968046" y="2283162"/>
            <a:ext cx="3960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/>
              <a:t>Y</a:t>
            </a:r>
            <a:endParaRPr lang="ko-KR" altLang="en-US" sz="1400" b="1" dirty="0"/>
          </a:p>
        </p:txBody>
      </p:sp>
      <p:grpSp>
        <p:nvGrpSpPr>
          <p:cNvPr id="7" name="그룹 119"/>
          <p:cNvGrpSpPr/>
          <p:nvPr/>
        </p:nvGrpSpPr>
        <p:grpSpPr>
          <a:xfrm>
            <a:off x="3553284" y="3831334"/>
            <a:ext cx="1573200" cy="1241089"/>
            <a:chOff x="3527884" y="1647850"/>
            <a:chExt cx="1573200" cy="1241089"/>
          </a:xfrm>
        </p:grpSpPr>
        <p:sp>
          <p:nvSpPr>
            <p:cNvPr id="121" name="직사각형 120"/>
            <p:cNvSpPr/>
            <p:nvPr/>
          </p:nvSpPr>
          <p:spPr>
            <a:xfrm>
              <a:off x="3527884" y="2002870"/>
              <a:ext cx="1573200" cy="886069"/>
            </a:xfrm>
            <a:prstGeom prst="rect">
              <a:avLst/>
            </a:prstGeom>
            <a:gradFill rotWithShape="0">
              <a:gsLst>
                <a:gs pos="0">
                  <a:srgbClr val="EAEAEA">
                    <a:gamma/>
                    <a:tint val="0"/>
                    <a:invGamma/>
                  </a:srgbClr>
                </a:gs>
                <a:gs pos="100000">
                  <a:srgbClr val="EAEAEA"/>
                </a:gs>
              </a:gsLst>
              <a:path path="rect">
                <a:fillToRect l="50000" t="50000" r="50000" b="50000"/>
              </a:path>
            </a:gradFill>
            <a:ln w="12700" algn="ctr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lIns="90488" tIns="44450" rIns="90488" bIns="44450" anchor="ctr"/>
            <a:lstStyle/>
            <a:p>
              <a:pPr>
                <a:spcBef>
                  <a:spcPct val="0"/>
                </a:spcBef>
                <a:buFont typeface="Arial" pitchFamily="34" charset="0"/>
                <a:buChar char="•"/>
              </a:pPr>
              <a:r>
                <a:rPr lang="en-US" altLang="ko-KR" sz="1000" kern="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1000" kern="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설치 지원</a:t>
              </a:r>
              <a:endParaRPr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>
                <a:spcBef>
                  <a:spcPct val="0"/>
                </a:spcBef>
                <a:buFont typeface="Arial" pitchFamily="34" charset="0"/>
                <a:buChar char="•"/>
              </a:pPr>
              <a:r>
                <a:rPr lang="en-US" altLang="ko-KR" sz="1000" kern="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1000" kern="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개발 지원</a:t>
              </a:r>
              <a:endParaRPr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>
                <a:spcBef>
                  <a:spcPct val="0"/>
                </a:spcBef>
                <a:buFont typeface="Arial" pitchFamily="34" charset="0"/>
                <a:buChar char="•"/>
              </a:pPr>
              <a:r>
                <a:rPr lang="en-US" altLang="ko-KR" sz="1000" kern="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1000" kern="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운영 지원</a:t>
              </a:r>
              <a:endParaRPr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pPr>
                <a:spcBef>
                  <a:spcPct val="0"/>
                </a:spcBef>
                <a:buFont typeface="Arial" pitchFamily="34" charset="0"/>
                <a:buChar char="•"/>
              </a:pPr>
              <a:r>
                <a:rPr lang="en-US" altLang="ko-KR" sz="1000" kern="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ko-KR" altLang="en-US" sz="1000" kern="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장애 지원</a:t>
              </a:r>
              <a:r>
                <a:rPr lang="en-US" altLang="ko-KR" sz="1000" kern="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</a:p>
            <a:p>
              <a:pPr>
                <a:spcBef>
                  <a:spcPct val="0"/>
                </a:spcBef>
                <a:buFont typeface="Arial" pitchFamily="34" charset="0"/>
                <a:buChar char="•"/>
              </a:pPr>
              <a:r>
                <a:rPr lang="en-US" altLang="ko-KR" sz="1000" kern="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 Hot Fix, Upgrade</a:t>
              </a:r>
              <a:r>
                <a:rPr lang="ko-KR" altLang="en-US" sz="1000" kern="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000" kern="0" dirty="0" smtClean="0">
                  <a:solidFill>
                    <a:srgbClr val="000000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endParaRPr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22" name="Rectangle 21"/>
            <p:cNvSpPr>
              <a:spLocks noChangeArrowheads="1"/>
            </p:cNvSpPr>
            <p:nvPr/>
          </p:nvSpPr>
          <p:spPr bwMode="auto">
            <a:xfrm>
              <a:off x="3527884" y="1647850"/>
              <a:ext cx="1573200" cy="324036"/>
            </a:xfrm>
            <a:prstGeom prst="rect">
              <a:avLst/>
            </a:prstGeom>
            <a:solidFill>
              <a:srgbClr val="4D4D4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fontAlgn="t" latinLnBrk="0" hangingPunct="0">
                <a:spcBef>
                  <a:spcPct val="50000"/>
                </a:spcBef>
                <a:defRPr/>
              </a:pPr>
              <a:r>
                <a:rPr lang="ko-KR" altLang="en-US" sz="10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기술 지원</a:t>
              </a:r>
              <a:endParaRPr lang="en-US" altLang="ko-KR" sz="1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</p:grpSp>
      <p:pic>
        <p:nvPicPr>
          <p:cNvPr id="123" name="그림 122" descr="2008011800737_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0115" y="2158419"/>
            <a:ext cx="1476164" cy="952835"/>
          </a:xfrm>
          <a:prstGeom prst="rect">
            <a:avLst/>
          </a:prstGeom>
        </p:spPr>
      </p:pic>
      <p:cxnSp>
        <p:nvCxnSpPr>
          <p:cNvPr id="124" name="꺾인 연결선 133"/>
          <p:cNvCxnSpPr>
            <a:stCxn id="121" idx="1"/>
            <a:endCxn id="113" idx="2"/>
          </p:cNvCxnSpPr>
          <p:nvPr/>
        </p:nvCxnSpPr>
        <p:spPr>
          <a:xfrm rot="10800000">
            <a:off x="1637935" y="3867907"/>
            <a:ext cx="1915351" cy="761480"/>
          </a:xfrm>
          <a:prstGeom prst="bentConnector2">
            <a:avLst/>
          </a:prstGeom>
          <a:ln w="15875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Rectangle 59"/>
          <p:cNvSpPr>
            <a:spLocks noChangeArrowheads="1"/>
          </p:cNvSpPr>
          <p:nvPr/>
        </p:nvSpPr>
        <p:spPr bwMode="auto">
          <a:xfrm>
            <a:off x="3239853" y="1311054"/>
            <a:ext cx="2174899" cy="4500017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lIns="288000" tIns="180000" rtlCol="0">
            <a:noAutofit/>
          </a:bodyPr>
          <a:lstStyle/>
          <a:p>
            <a:endParaRPr lang="ko-KR" altLang="ko-KR" sz="1400" b="1" spc="-20" dirty="0" smtClean="0">
              <a:latin typeface="맑은 고딕" pitchFamily="50" charset="-127"/>
              <a:ea typeface="나눔고딕"/>
            </a:endParaRPr>
          </a:p>
        </p:txBody>
      </p:sp>
      <p:sp>
        <p:nvSpPr>
          <p:cNvPr id="126" name="Rectangle 59"/>
          <p:cNvSpPr>
            <a:spLocks noChangeArrowheads="1"/>
          </p:cNvSpPr>
          <p:nvPr/>
        </p:nvSpPr>
        <p:spPr bwMode="auto">
          <a:xfrm>
            <a:off x="539552" y="1347019"/>
            <a:ext cx="2174899" cy="4464050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lIns="288000" tIns="180000" rtlCol="0">
            <a:noAutofit/>
          </a:bodyPr>
          <a:lstStyle/>
          <a:p>
            <a:endParaRPr lang="ko-KR" altLang="ko-KR" sz="1400" b="1" spc="-20" dirty="0" smtClean="0">
              <a:latin typeface="맑은 고딕" pitchFamily="50" charset="-127"/>
              <a:ea typeface="나눔고딕"/>
            </a:endParaRPr>
          </a:p>
        </p:txBody>
      </p:sp>
      <p:sp>
        <p:nvSpPr>
          <p:cNvPr id="127" name="타원 126"/>
          <p:cNvSpPr/>
          <p:nvPr/>
        </p:nvSpPr>
        <p:spPr>
          <a:xfrm>
            <a:off x="6565123" y="1730642"/>
            <a:ext cx="216000" cy="216000"/>
          </a:xfrm>
          <a:prstGeom prst="ellipse">
            <a:avLst/>
          </a:prstGeom>
          <a:solidFill>
            <a:srgbClr val="808080"/>
          </a:solidFill>
          <a:ln w="9525">
            <a:solidFill>
              <a:srgbClr val="4D4D4D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lang="en-US" altLang="ko-KR" sz="1000" kern="0" dirty="0" smtClean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1</a:t>
            </a:r>
            <a:endParaRPr lang="ko-KR" altLang="en-US" sz="1000" kern="0" dirty="0" smtClean="0">
              <a:solidFill>
                <a:srgbClr val="FFFFFF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8" name="타원 127"/>
          <p:cNvSpPr/>
          <p:nvPr/>
        </p:nvSpPr>
        <p:spPr>
          <a:xfrm>
            <a:off x="6588248" y="2727908"/>
            <a:ext cx="216000" cy="216000"/>
          </a:xfrm>
          <a:prstGeom prst="ellipse">
            <a:avLst/>
          </a:prstGeom>
          <a:solidFill>
            <a:srgbClr val="808080"/>
          </a:solidFill>
          <a:ln w="9525">
            <a:solidFill>
              <a:srgbClr val="4D4D4D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lang="en-US" altLang="ko-KR" sz="1000" kern="0" dirty="0" smtClean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endParaRPr lang="ko-KR" altLang="en-US" sz="1000" kern="0" dirty="0" smtClean="0">
              <a:solidFill>
                <a:srgbClr val="FFFFFF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9" name="타원 128"/>
          <p:cNvSpPr/>
          <p:nvPr/>
        </p:nvSpPr>
        <p:spPr>
          <a:xfrm>
            <a:off x="6588224" y="3736020"/>
            <a:ext cx="216000" cy="216000"/>
          </a:xfrm>
          <a:prstGeom prst="ellipse">
            <a:avLst/>
          </a:prstGeom>
          <a:solidFill>
            <a:srgbClr val="808080"/>
          </a:solidFill>
          <a:ln w="9525">
            <a:solidFill>
              <a:srgbClr val="4D4D4D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lang="en-US" altLang="ko-KR" sz="1000" kern="0" dirty="0" smtClean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3</a:t>
            </a:r>
            <a:endParaRPr lang="ko-KR" altLang="en-US" sz="1000" kern="0" dirty="0" smtClean="0">
              <a:solidFill>
                <a:srgbClr val="FFFFFF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0" name="타원 129"/>
          <p:cNvSpPr/>
          <p:nvPr/>
        </p:nvSpPr>
        <p:spPr>
          <a:xfrm>
            <a:off x="6588248" y="4764663"/>
            <a:ext cx="216000" cy="216000"/>
          </a:xfrm>
          <a:prstGeom prst="ellipse">
            <a:avLst/>
          </a:prstGeom>
          <a:solidFill>
            <a:srgbClr val="808080"/>
          </a:solidFill>
          <a:ln w="9525">
            <a:solidFill>
              <a:srgbClr val="4D4D4D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latinLnBrk="0" hangingPunct="0">
              <a:defRPr/>
            </a:pPr>
            <a:r>
              <a:rPr lang="en-US" altLang="ko-KR" sz="1000" kern="0" dirty="0" smtClean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4</a:t>
            </a:r>
            <a:endParaRPr lang="ko-KR" altLang="en-US" sz="1000" kern="0" dirty="0" smtClean="0">
              <a:solidFill>
                <a:srgbClr val="FFFFFF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1" name="이등변 삼각형 130"/>
          <p:cNvSpPr/>
          <p:nvPr/>
        </p:nvSpPr>
        <p:spPr>
          <a:xfrm rot="10800000">
            <a:off x="6852952" y="2655900"/>
            <a:ext cx="1152128" cy="144016"/>
          </a:xfrm>
          <a:prstGeom prst="triangle">
            <a:avLst/>
          </a:prstGeom>
          <a:solidFill>
            <a:srgbClr val="92D050"/>
          </a:solidFill>
          <a:ln w="12700" algn="ctr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lIns="90488" tIns="44450" rIns="90488" bIns="44450" anchor="ctr"/>
          <a:lstStyle/>
          <a:p>
            <a:pPr>
              <a:spcBef>
                <a:spcPct val="0"/>
              </a:spcBef>
            </a:pPr>
            <a:r>
              <a:rPr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00" kern="0" dirty="0" smtClean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2" name="이등변 삼각형 131"/>
          <p:cNvSpPr/>
          <p:nvPr/>
        </p:nvSpPr>
        <p:spPr>
          <a:xfrm rot="10800000">
            <a:off x="6876256" y="3651312"/>
            <a:ext cx="1152128" cy="144016"/>
          </a:xfrm>
          <a:prstGeom prst="triangle">
            <a:avLst/>
          </a:prstGeom>
          <a:solidFill>
            <a:srgbClr val="92D050"/>
          </a:solidFill>
          <a:ln w="12700" algn="ctr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lIns="90488" tIns="44450" rIns="90488" bIns="44450" anchor="ctr"/>
          <a:lstStyle/>
          <a:p>
            <a:pPr>
              <a:spcBef>
                <a:spcPct val="0"/>
              </a:spcBef>
            </a:pPr>
            <a:r>
              <a:rPr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00" kern="0" dirty="0" smtClean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3" name="이등변 삼각형 132"/>
          <p:cNvSpPr/>
          <p:nvPr/>
        </p:nvSpPr>
        <p:spPr>
          <a:xfrm rot="10800000">
            <a:off x="6876256" y="4659426"/>
            <a:ext cx="1152128" cy="144016"/>
          </a:xfrm>
          <a:prstGeom prst="triangle">
            <a:avLst/>
          </a:prstGeom>
          <a:solidFill>
            <a:srgbClr val="92D050"/>
          </a:solidFill>
          <a:ln w="12700" algn="ctr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lIns="90488" tIns="44450" rIns="90488" bIns="44450" anchor="ctr"/>
          <a:lstStyle/>
          <a:p>
            <a:pPr>
              <a:spcBef>
                <a:spcPct val="0"/>
              </a:spcBef>
            </a:pPr>
            <a:r>
              <a:rPr lang="en-US" altLang="ko-KR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lang="ko-KR" altLang="en-US" sz="1000" kern="0" dirty="0" smtClean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34" name="Shape 133"/>
          <p:cNvCxnSpPr>
            <a:stCxn id="101" idx="2"/>
            <a:endCxn id="111" idx="3"/>
          </p:cNvCxnSpPr>
          <p:nvPr/>
        </p:nvCxnSpPr>
        <p:spPr>
          <a:xfrm rot="5400000">
            <a:off x="6530219" y="5426905"/>
            <a:ext cx="724068" cy="1107923"/>
          </a:xfrm>
          <a:prstGeom prst="bentConnector2">
            <a:avLst/>
          </a:prstGeom>
          <a:ln w="15875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hape 153"/>
          <p:cNvCxnSpPr>
            <a:stCxn id="111" idx="0"/>
            <a:endCxn id="121" idx="2"/>
          </p:cNvCxnSpPr>
          <p:nvPr/>
        </p:nvCxnSpPr>
        <p:spPr>
          <a:xfrm rot="16200000" flipV="1">
            <a:off x="4650297" y="4762011"/>
            <a:ext cx="874763" cy="1495584"/>
          </a:xfrm>
          <a:prstGeom prst="bentConnector3">
            <a:avLst>
              <a:gd name="adj1" fmla="val 50000"/>
            </a:avLst>
          </a:prstGeom>
          <a:ln w="15875">
            <a:solidFill>
              <a:schemeClr val="tx1">
                <a:lumMod val="85000"/>
                <a:lumOff val="1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2663788" y="3187454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접수</a:t>
            </a:r>
            <a:endParaRPr lang="ko-KR" altLang="en-US" sz="1400" b="1" dirty="0"/>
          </a:p>
        </p:txBody>
      </p:sp>
      <p:sp>
        <p:nvSpPr>
          <p:cNvPr id="137" name="TextBox 136"/>
          <p:cNvSpPr txBox="1"/>
          <p:nvPr/>
        </p:nvSpPr>
        <p:spPr>
          <a:xfrm>
            <a:off x="2663788" y="4312086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해결</a:t>
            </a:r>
            <a:endParaRPr lang="ko-KR" altLang="en-US" sz="1400" b="1" dirty="0"/>
          </a:p>
        </p:txBody>
      </p:sp>
      <p:sp>
        <p:nvSpPr>
          <p:cNvPr id="138" name="TextBox 137"/>
          <p:cNvSpPr txBox="1"/>
          <p:nvPr/>
        </p:nvSpPr>
        <p:spPr>
          <a:xfrm>
            <a:off x="6696236" y="602129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배포</a:t>
            </a:r>
            <a:endParaRPr lang="ko-KR" altLang="en-US" sz="1400" b="1" dirty="0"/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863590" y="1059024"/>
            <a:ext cx="1702780" cy="495300"/>
          </a:xfrm>
          <a:prstGeom prst="roundRect">
            <a:avLst/>
          </a:prstGeom>
          <a:solidFill>
            <a:schemeClr val="bg1"/>
          </a:solidFill>
          <a:ln w="12700" algn="ctr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lIns="90488" tIns="44450" rIns="90488" bIns="44450" anchor="ctr"/>
          <a:lstStyle/>
          <a:p>
            <a:pPr algn="ctr">
              <a:spcBef>
                <a:spcPct val="0"/>
              </a:spcBef>
            </a:pPr>
            <a:r>
              <a:rPr lang="ko-KR" altLang="en-US" sz="1400" kern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rPr>
              <a:t>고객사</a:t>
            </a:r>
            <a:endParaRPr lang="ko-KR" altLang="en-US" sz="1400" kern="0" dirty="0" smtClean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8" name="그룹 139"/>
          <p:cNvGrpSpPr/>
          <p:nvPr/>
        </p:nvGrpSpPr>
        <p:grpSpPr>
          <a:xfrm>
            <a:off x="3527687" y="1059024"/>
            <a:ext cx="1702780" cy="495300"/>
            <a:chOff x="3527686" y="440668"/>
            <a:chExt cx="1702780" cy="495300"/>
          </a:xfrm>
        </p:grpSpPr>
        <p:sp>
          <p:nvSpPr>
            <p:cNvPr id="141" name="모서리가 둥근 직사각형 140"/>
            <p:cNvSpPr/>
            <p:nvPr/>
          </p:nvSpPr>
          <p:spPr>
            <a:xfrm>
              <a:off x="3527686" y="440668"/>
              <a:ext cx="1702780" cy="495300"/>
            </a:xfrm>
            <a:prstGeom prst="roundRect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lIns="90488" tIns="44450" rIns="90488" bIns="44450" anchor="ctr"/>
            <a:lstStyle/>
            <a:p>
              <a:pPr>
                <a:spcBef>
                  <a:spcPct val="0"/>
                </a:spcBef>
                <a:buFont typeface="Arial" pitchFamily="34" charset="0"/>
                <a:buChar char="•"/>
              </a:pPr>
              <a:endParaRPr lang="ko-KR" altLang="en-US" sz="1000" kern="0" dirty="0" smtClean="0">
                <a:solidFill>
                  <a:srgbClr val="000000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pic>
          <p:nvPicPr>
            <p:cNvPr id="142" name="그림 141" descr="logo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26797" y="510580"/>
              <a:ext cx="1177548" cy="367984"/>
            </a:xfrm>
            <a:prstGeom prst="rect">
              <a:avLst/>
            </a:prstGeom>
          </p:spPr>
        </p:pic>
      </p:grpSp>
      <p:sp>
        <p:nvSpPr>
          <p:cNvPr id="144" name="모서리가 둥근 직사각형 143"/>
          <p:cNvSpPr/>
          <p:nvPr/>
        </p:nvSpPr>
        <p:spPr>
          <a:xfrm>
            <a:off x="6588027" y="1059756"/>
            <a:ext cx="1702780" cy="495300"/>
          </a:xfrm>
          <a:prstGeom prst="roundRect">
            <a:avLst/>
          </a:prstGeom>
          <a:solidFill>
            <a:schemeClr val="bg1"/>
          </a:solidFill>
          <a:ln w="12700" algn="ctr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lIns="90488" tIns="44450" rIns="90488" bIns="44450" anchor="ctr"/>
          <a:lstStyle/>
          <a:p>
            <a:pPr>
              <a:spcBef>
                <a:spcPct val="0"/>
              </a:spcBef>
              <a:buFont typeface="Arial" pitchFamily="34" charset="0"/>
              <a:buChar char="•"/>
            </a:pPr>
            <a:endParaRPr lang="ko-KR" altLang="en-US" sz="1000" kern="0" dirty="0" smtClean="0">
              <a:solidFill>
                <a:srgbClr val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46" name="직선 연결선 145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그림 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1656" y="1150144"/>
            <a:ext cx="1046077" cy="31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27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467254"/>
              </p:ext>
            </p:extLst>
          </p:nvPr>
        </p:nvGraphicFramePr>
        <p:xfrm>
          <a:off x="468313" y="1212751"/>
          <a:ext cx="8207374" cy="4552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4862"/>
                <a:gridCol w="1044477"/>
                <a:gridCol w="2014348"/>
                <a:gridCol w="4103687"/>
              </a:tblGrid>
              <a:tr h="32859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구분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라이선스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유지관리 서비스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2859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항목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내용</a:t>
                      </a:r>
                      <a:endParaRPr lang="ko-KR" altLang="en-US" sz="11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4F81BD"/>
                    </a:solidFill>
                  </a:tcPr>
                </a:tc>
              </a:tr>
              <a:tr h="58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Oracle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O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1800"/>
                        </a:lnSpc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Software Updates License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1800"/>
                        </a:lnSpc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라이선스 가격의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15%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로 업그레이드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패치 제품을 사용할 수 있는 라이선스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</a:tr>
              <a:tr h="5820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1800"/>
                        </a:lnSpc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Standard Product Support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1800"/>
                        </a:lnSpc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라이선스 가격의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7%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로 온라인 지원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전화 지원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웹 지원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(METALINK)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등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</a:tr>
              <a:tr h="5820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1800"/>
                        </a:lnSpc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Annual Premium Support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1800"/>
                        </a:lnSpc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온사이트 지원이며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시간당 과금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(15~25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만원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시간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):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옵션 사항이며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통상 연간 단위로 지원시간을 협의하여 계약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</a:tr>
              <a:tr h="582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MS-SQL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O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1800"/>
                        </a:lnSpc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Software Assurance Pack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1800"/>
                        </a:lnSpc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라이선스 가격의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25%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로 업그레이드 제품을 사용할 수 있는 라이선스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통상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년 단위로 계약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</a:tr>
              <a:tr h="5820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1800"/>
                        </a:lnSpc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Premier Support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1800"/>
                        </a:lnSpc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온라인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온사이트 지원으로 시간당 과금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: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통상 연간 단위로 지원시간을 협의하여 계약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</a:tr>
              <a:tr h="32859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CUBRID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ts val="1800"/>
                        </a:lnSpc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X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1800"/>
                        </a:lnSpc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Standard</a:t>
                      </a:r>
                      <a:r>
                        <a:rPr lang="en-US" altLang="ko-KR" sz="11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Service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latinLnBrk="1">
                        <a:lnSpc>
                          <a:spcPts val="1800"/>
                        </a:lnSpc>
                      </a:pP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서비스 레벨에 따라 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3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단계로 나눠지며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업그레이드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패치 및 온라인</a:t>
                      </a: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온사이트 지원 제공</a:t>
                      </a:r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</a:tr>
              <a:tr h="32859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Enterprise</a:t>
                      </a:r>
                      <a:r>
                        <a:rPr lang="en-US" altLang="ko-KR" sz="11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Service</a:t>
                      </a:r>
                      <a:endParaRPr lang="ko-KR" altLang="en-US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</a:tr>
              <a:tr h="32859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나눔고딕" pitchFamily="50" charset="-127"/>
                          <a:ea typeface="나눔고딕" pitchFamily="50" charset="-127"/>
                        </a:rPr>
                        <a:t>Premium</a:t>
                      </a:r>
                      <a:r>
                        <a:rPr lang="en-US" altLang="ko-KR" sz="1100" baseline="0" dirty="0" smtClean="0">
                          <a:latin typeface="나눔고딕" pitchFamily="50" charset="-127"/>
                          <a:ea typeface="나눔고딕" pitchFamily="50" charset="-127"/>
                        </a:rPr>
                        <a:t> Service</a:t>
                      </a:r>
                      <a:endParaRPr lang="ko-KR" altLang="en-US" sz="1100" dirty="0" smtClean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100" dirty="0"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7544" y="5949950"/>
            <a:ext cx="438132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* Oracle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의 유지보수 요율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22%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는 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SUL + SPS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이며</a:t>
            </a: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, APS</a:t>
            </a:r>
            <a:r>
              <a:rPr lang="ko-KR" altLang="en-US" sz="1100" b="1" dirty="0" smtClean="0">
                <a:latin typeface="나눔고딕" pitchFamily="50" charset="-127"/>
                <a:ea typeface="나눔고딕" pitchFamily="50" charset="-127"/>
              </a:rPr>
              <a:t>는 별도 계약</a:t>
            </a:r>
            <a:endParaRPr lang="ko-KR" altLang="en-US" sz="11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제목 16"/>
          <p:cNvSpPr txBox="1">
            <a:spLocks/>
          </p:cNvSpPr>
          <p:nvPr/>
        </p:nvSpPr>
        <p:spPr>
          <a:xfrm>
            <a:off x="302840" y="245776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  <a:cs typeface="+mn-cs"/>
              </a:rPr>
              <a:t>DBMS </a:t>
            </a:r>
            <a:r>
              <a:rPr lang="ko-KR" altLang="en-US" sz="320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  <a:cs typeface="+mn-cs"/>
              </a:rPr>
              <a:t>유지관리 서비스 비교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  <a:cs typeface="+mn-cs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856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직선 연결선 23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23528" y="260648"/>
            <a:ext cx="8209285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TCO </a:t>
            </a:r>
            <a:r>
              <a:rPr lang="ko-KR" altLang="en-US" sz="320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비교</a:t>
            </a:r>
            <a:endParaRPr lang="ko-KR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905966"/>
              </p:ext>
            </p:extLst>
          </p:nvPr>
        </p:nvGraphicFramePr>
        <p:xfrm>
          <a:off x="611560" y="1052736"/>
          <a:ext cx="7992691" cy="2467284"/>
        </p:xfrm>
        <a:graphic>
          <a:graphicData uri="http://schemas.openxmlformats.org/drawingml/2006/table">
            <a:tbl>
              <a:tblPr/>
              <a:tblGrid>
                <a:gridCol w="492963"/>
                <a:gridCol w="1479485"/>
                <a:gridCol w="794829"/>
                <a:gridCol w="417089"/>
                <a:gridCol w="417089"/>
                <a:gridCol w="857786"/>
                <a:gridCol w="1046657"/>
                <a:gridCol w="794829"/>
                <a:gridCol w="417089"/>
                <a:gridCol w="417089"/>
                <a:gridCol w="857786"/>
              </a:tblGrid>
              <a:tr h="20560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연차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sz="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DBMS (</a:t>
                      </a:r>
                      <a:r>
                        <a:rPr lang="ko-KR" altLang="en-US" sz="800" b="1" i="0" u="none" strike="noStrike" smtClean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서버 종류</a:t>
                      </a:r>
                      <a:r>
                        <a:rPr lang="en-US" altLang="ko-KR" sz="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800" b="1" i="0" u="none" strike="noStrike" smtClean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사양</a:t>
                      </a:r>
                      <a:r>
                        <a:rPr lang="en-US" sz="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CUBRID </a:t>
                      </a:r>
                      <a:r>
                        <a:rPr lang="en-US" sz="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b="1" i="0" u="none" strike="noStrike" smtClean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서버 종류</a:t>
                      </a:r>
                      <a:r>
                        <a:rPr lang="en-US" altLang="ko-KR" sz="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800" b="1" i="0" u="none" strike="noStrike" smtClean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사양</a:t>
                      </a:r>
                      <a:r>
                        <a:rPr lang="en-US" altLang="ko-KR" sz="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en-US" sz="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5607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년차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구분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소비자가격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Core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Factor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합계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구분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소비자가격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Core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수량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합계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56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Database 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E.E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Premium HA Service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6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Real Application Clusters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Professional Service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6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Partitioning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(DB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전환 지원 비용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　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6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합계 </a:t>
                      </a:r>
                      <a:r>
                        <a:rPr lang="en-US" altLang="ko-K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b="1" i="0" u="none" strike="noStrike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소비자가</a:t>
                      </a:r>
                      <a:r>
                        <a:rPr lang="en-US" altLang="ko-K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합계</a:t>
                      </a:r>
                      <a:endParaRPr lang="ko-KR" alt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6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합계 </a:t>
                      </a:r>
                      <a:r>
                        <a:rPr lang="en-US" altLang="ko-KR" sz="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800" b="1" i="0" u="none" strike="noStrike" smtClean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할인률 적용</a:t>
                      </a:r>
                      <a:r>
                        <a:rPr lang="en-US" altLang="ko-KR" sz="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</a:t>
                      </a:r>
                      <a:endParaRPr lang="en-US" altLang="ko-KR" sz="800" b="1" i="0" u="none" strike="noStrike" dirty="0">
                        <a:solidFill>
                          <a:schemeClr val="bg1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560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년차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도입가의 </a:t>
                      </a:r>
                      <a:r>
                        <a:rPr lang="en-US" altLang="ko-K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22%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Premium HA Service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60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년차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도입가의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22%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Premium HA Service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60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년차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도입가의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22%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Premium HA Service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60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년차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도입가의 </a:t>
                      </a:r>
                      <a:r>
                        <a:rPr lang="en-US" alt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22% </a:t>
                      </a:r>
                      <a:r>
                        <a:rPr lang="ko-KR" alt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적용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Premium HA Service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607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800" b="1" i="0" u="none" strike="noStrike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년간 총소유비용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</a:t>
                      </a:r>
                      <a:r>
                        <a:rPr lang="en-US" altLang="ko-KR" sz="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en-US" altLang="ko-KR" sz="800" b="1" i="0" u="none" strike="noStrike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800" b="0" i="0" u="none" strike="noStrike" dirty="0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r>
                        <a:rPr lang="ko-KR" altLang="en-US" sz="800" b="0" i="0" u="none" strike="noStrike">
                          <a:solidFill>
                            <a:schemeClr val="bg1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년간 총소유비용 </a:t>
                      </a: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800" b="1" i="0" u="none" strike="noStrike" dirty="0">
                        <a:solidFill>
                          <a:srgbClr val="FFFFFF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672" marR="7672" marT="767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169060"/>
              </p:ext>
            </p:extLst>
          </p:nvPr>
        </p:nvGraphicFramePr>
        <p:xfrm>
          <a:off x="611188" y="3717032"/>
          <a:ext cx="7993062" cy="259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1477"/>
                <a:gridCol w="6001585"/>
              </a:tblGrid>
              <a:tr h="21214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구분</a:t>
                      </a:r>
                      <a:r>
                        <a:rPr 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en-US" sz="1000" b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Myriad Pro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고려사항</a:t>
                      </a:r>
                      <a:endParaRPr lang="en-US" sz="1000" b="0" dirty="0"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Myriad Pro"/>
                      </a:endParaRPr>
                    </a:p>
                  </a:txBody>
                  <a:tcPr anchor="ctr"/>
                </a:tc>
              </a:tr>
              <a:tr h="2468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000" kern="0" spc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도입비용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5310" marR="35310" marT="36000" marB="36000" anchor="ctr"/>
                </a:tc>
                <a:tc>
                  <a:txBody>
                    <a:bodyPr/>
                    <a:lstStyle/>
                    <a:p>
                      <a:pPr marL="342900" marR="0" lvl="0" indent="-34290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000" kern="0" spc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DBMS</a:t>
                      </a:r>
                      <a:r>
                        <a:rPr lang="en-US" altLang="ko-KR" sz="1000" kern="0" spc="0" baseline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000" kern="0" spc="0" baseline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에디션 </a:t>
                      </a:r>
                      <a:r>
                        <a:rPr lang="en-US" altLang="ko-KR" sz="1000" kern="0" spc="0" baseline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Standard ,Edition, Enterprise Edition </a:t>
                      </a:r>
                    </a:p>
                    <a:p>
                      <a:pPr marL="342900" marR="0" lvl="0" indent="-34290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0" baseline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라이선스 단위 </a:t>
                      </a:r>
                      <a:r>
                        <a:rPr lang="en-US" altLang="ko-KR" sz="1000" kern="0" spc="0" baseline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CPU, Core, Socket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kern="0" spc="0" baseline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서버 </a:t>
                      </a:r>
                      <a:r>
                        <a:rPr lang="en-US" altLang="ko-KR" sz="1000" kern="0" spc="0" baseline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CPU </a:t>
                      </a:r>
                      <a:r>
                        <a:rPr lang="ko-KR" altLang="en-US" sz="1000" kern="0" spc="0" baseline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수량</a:t>
                      </a:r>
                      <a:r>
                        <a:rPr lang="en-US" altLang="ko-KR" sz="1000" kern="0" spc="0" baseline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: 1CPU 8Core, 2CPU 16Core</a:t>
                      </a:r>
                      <a:r>
                        <a:rPr lang="ko-KR" altLang="en-US" sz="1000" kern="0" spc="0" baseline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en-US" altLang="ko-KR" sz="1000" kern="0" spc="0" baseline="0" dirty="0" smtClean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342900" marR="0" lvl="0" indent="-34290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0" baseline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서버</a:t>
                      </a:r>
                      <a:r>
                        <a:rPr lang="en-US" altLang="ko-KR" sz="1000" kern="0" spc="0" baseline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000" kern="0" spc="0" baseline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벤더별 가중치 </a:t>
                      </a:r>
                      <a:r>
                        <a:rPr lang="en-US" altLang="ko-KR" sz="1000" kern="0" spc="0" baseline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IBM AIX, HP-UX, ORACLE Solaris, Linux, Windows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000" kern="0" spc="0" baseline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추가 기능 유무 </a:t>
                      </a:r>
                      <a:r>
                        <a:rPr lang="en-US" altLang="ko-KR" sz="1000" kern="0" spc="0" baseline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ko-KR" altLang="en-US" sz="1000" kern="0" spc="0" baseline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이중화</a:t>
                      </a:r>
                      <a:r>
                        <a:rPr lang="en-US" altLang="ko-KR" sz="1000" kern="0" spc="0" baseline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000" kern="0" spc="0" baseline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클러스터</a:t>
                      </a:r>
                      <a:r>
                        <a:rPr lang="en-US" altLang="ko-KR" sz="1000" kern="0" spc="0" baseline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000" kern="0" spc="0" baseline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파티셔닝 등 </a:t>
                      </a:r>
                      <a:endParaRPr lang="en-US" altLang="ko-KR" sz="1000" kern="0" spc="0" baseline="0" dirty="0" smtClean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342900" marR="0" lvl="0" indent="-34290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0" baseline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도입</a:t>
                      </a:r>
                      <a:r>
                        <a:rPr lang="en-US" altLang="ko-KR" sz="1000" kern="0" spc="0" baseline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000" kern="0" spc="0" baseline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수량 </a:t>
                      </a:r>
                      <a:r>
                        <a:rPr lang="en-US" altLang="ko-KR" sz="1000" kern="0" spc="0" baseline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1EA, 2EA</a:t>
                      </a:r>
                      <a:endParaRPr lang="en-US" altLang="ko-KR" sz="1000" kern="0" spc="0" baseline="0" dirty="0" smtClean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5310" marR="35310" marT="36000" marB="36000"/>
                </a:tc>
              </a:tr>
              <a:tr h="2468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000" kern="0" spc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운영비용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5310" marR="35310" marT="36000" marB="36000" anchor="ctr"/>
                </a:tc>
                <a:tc>
                  <a:txBody>
                    <a:bodyPr/>
                    <a:lstStyle/>
                    <a:p>
                      <a:pPr marL="342900" marR="0" lvl="0" indent="-34290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도입가 대비 </a:t>
                      </a:r>
                      <a:r>
                        <a:rPr lang="en-US" altLang="ko-KR" sz="1000" kern="0" spc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SUL, SPS </a:t>
                      </a:r>
                      <a:r>
                        <a:rPr lang="ko-KR" altLang="en-US" sz="1000" kern="0" spc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요율</a:t>
                      </a:r>
                      <a:r>
                        <a:rPr lang="en-US" altLang="ko-KR" sz="1000" kern="0" spc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000" kern="0" spc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및 정책</a:t>
                      </a:r>
                      <a:endParaRPr lang="en-US" altLang="ko-KR" sz="1000" kern="0" spc="0" dirty="0" smtClean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342900" marR="0" lvl="0" indent="-34290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000" kern="0" spc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On-Site</a:t>
                      </a:r>
                      <a:r>
                        <a:rPr lang="en-US" altLang="ko-KR" sz="1000" kern="0" spc="0" baseline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000" kern="0" spc="0" baseline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유지보수 계약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5310" marR="35310" marT="36000" marB="36000"/>
                </a:tc>
              </a:tr>
              <a:tr h="3318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000" kern="0" spc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5310" marR="35310" marT="36000" marB="36000" anchor="ctr"/>
                </a:tc>
                <a:tc>
                  <a:txBody>
                    <a:bodyPr/>
                    <a:lstStyle/>
                    <a:p>
                      <a:pPr marL="342900" marR="0" lvl="0" indent="-34290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000" kern="0" spc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상용</a:t>
                      </a:r>
                      <a:r>
                        <a:rPr lang="en-US" altLang="ko-KR" sz="1000" kern="0" spc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000" kern="0" spc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오픈소스 라이선스 정책 </a:t>
                      </a:r>
                      <a:r>
                        <a:rPr lang="en-US" altLang="ko-KR" sz="1000" kern="0" spc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ko-KR" altLang="en-US" sz="1000" kern="0" spc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도입가</a:t>
                      </a:r>
                      <a:r>
                        <a:rPr lang="en-US" altLang="ko-KR" sz="1000" kern="0" spc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000" kern="0" spc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정액</a:t>
                      </a:r>
                      <a:r>
                        <a:rPr lang="en-US" altLang="ko-KR" sz="1000" kern="0" spc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000" kern="0" spc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률</a:t>
                      </a:r>
                      <a:r>
                        <a:rPr lang="en-US" altLang="ko-KR" sz="1000" kern="0" spc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000" kern="0" spc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 </a:t>
                      </a:r>
                      <a:endParaRPr lang="en-US" altLang="ko-KR" sz="1000" kern="0" spc="0" dirty="0" smtClean="0"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342900" marR="0" lvl="0" indent="-34290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000" kern="0" spc="0" dirty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DBMS </a:t>
                      </a:r>
                      <a:r>
                        <a:rPr lang="ko-KR" altLang="en-US" sz="1000" kern="0" spc="0" smtClean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전환 비용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5310" marR="35310" marT="36000" marB="3600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403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539553" y="908721"/>
            <a:ext cx="7943521" cy="3071834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ko-KR" sz="3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3. CUBRID </a:t>
            </a:r>
            <a:r>
              <a:rPr lang="ko-KR" altLang="en-US" sz="3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주요기능</a:t>
            </a:r>
            <a:endParaRPr lang="en-US" altLang="ko-KR" sz="36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endParaRPr lang="ko-KR" altLang="en-US" sz="36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323528" y="251937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Goal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onut 4"/>
          <p:cNvSpPr/>
          <p:nvPr/>
        </p:nvSpPr>
        <p:spPr>
          <a:xfrm>
            <a:off x="3367815" y="2516314"/>
            <a:ext cx="1852257" cy="1801166"/>
          </a:xfrm>
          <a:prstGeom prst="donut">
            <a:avLst>
              <a:gd name="adj" fmla="val 8348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  <a:latin typeface="나눔고딕 Bold" pitchFamily="50" charset="-127"/>
              <a:ea typeface="나눔고딕 Bold" pitchFamily="50" charset="-127"/>
              <a:cs typeface="Sansa-Black"/>
            </a:endParaRPr>
          </a:p>
        </p:txBody>
      </p:sp>
      <p:cxnSp>
        <p:nvCxnSpPr>
          <p:cNvPr id="23" name="Straight Connector 14"/>
          <p:cNvCxnSpPr>
            <a:endCxn id="22" idx="2"/>
          </p:cNvCxnSpPr>
          <p:nvPr/>
        </p:nvCxnSpPr>
        <p:spPr>
          <a:xfrm>
            <a:off x="2558748" y="1989138"/>
            <a:ext cx="809067" cy="1427759"/>
          </a:xfrm>
          <a:prstGeom prst="line">
            <a:avLst/>
          </a:prstGeom>
          <a:ln>
            <a:solidFill>
              <a:srgbClr val="00B050"/>
            </a:solidFill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18"/>
          <p:cNvCxnSpPr>
            <a:endCxn id="22" idx="2"/>
          </p:cNvCxnSpPr>
          <p:nvPr/>
        </p:nvCxnSpPr>
        <p:spPr>
          <a:xfrm flipV="1">
            <a:off x="2554557" y="3416897"/>
            <a:ext cx="813258" cy="1411135"/>
          </a:xfrm>
          <a:prstGeom prst="line">
            <a:avLst/>
          </a:prstGeom>
          <a:ln>
            <a:solidFill>
              <a:srgbClr val="00B050"/>
            </a:solidFill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Straight Connector 26"/>
          <p:cNvCxnSpPr>
            <a:stCxn id="22" idx="6"/>
          </p:cNvCxnSpPr>
          <p:nvPr/>
        </p:nvCxnSpPr>
        <p:spPr>
          <a:xfrm flipV="1">
            <a:off x="5220072" y="1989138"/>
            <a:ext cx="939126" cy="1427759"/>
          </a:xfrm>
          <a:prstGeom prst="line">
            <a:avLst/>
          </a:prstGeom>
          <a:ln>
            <a:solidFill>
              <a:srgbClr val="00B050"/>
            </a:solidFill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Straight Connector 31"/>
          <p:cNvCxnSpPr>
            <a:endCxn id="22" idx="6"/>
          </p:cNvCxnSpPr>
          <p:nvPr/>
        </p:nvCxnSpPr>
        <p:spPr>
          <a:xfrm flipH="1" flipV="1">
            <a:off x="5220072" y="3416897"/>
            <a:ext cx="939127" cy="1451966"/>
          </a:xfrm>
          <a:prstGeom prst="line">
            <a:avLst/>
          </a:prstGeom>
          <a:ln>
            <a:solidFill>
              <a:srgbClr val="00B050"/>
            </a:solidFill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855707" y="1364008"/>
            <a:ext cx="1295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Stability</a:t>
            </a:r>
            <a:endParaRPr lang="en-US" sz="2400" dirty="0">
              <a:latin typeface="나눔고딕 Bold" pitchFamily="50" charset="-127"/>
              <a:ea typeface="나눔고딕 Bold" pitchFamily="50" charset="-127"/>
              <a:cs typeface="Myriad Pro"/>
            </a:endParaRPr>
          </a:p>
        </p:txBody>
      </p:sp>
      <p:cxnSp>
        <p:nvCxnSpPr>
          <p:cNvPr id="46" name="Straight Connector 13"/>
          <p:cNvCxnSpPr/>
          <p:nvPr/>
        </p:nvCxnSpPr>
        <p:spPr>
          <a:xfrm>
            <a:off x="868363" y="1982421"/>
            <a:ext cx="1700292" cy="0"/>
          </a:xfrm>
          <a:prstGeom prst="line">
            <a:avLst/>
          </a:prstGeom>
          <a:ln>
            <a:solidFill>
              <a:srgbClr val="00B050"/>
            </a:solidFill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11560" y="2050362"/>
            <a:ext cx="20653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2563" lvl="1" indent="-158750">
              <a:buFont typeface="Arial"/>
              <a:buChar char="•"/>
            </a:pP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온</a:t>
            </a:r>
            <a: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/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오프라인 백업</a:t>
            </a:r>
            <a: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/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복구</a:t>
            </a:r>
            <a:endParaRPr lang="en-US" altLang="ko-KR" sz="1200" dirty="0" smtClean="0">
              <a:latin typeface="나눔고딕 Bold" pitchFamily="50" charset="-127"/>
              <a:ea typeface="나눔고딕 Bold" pitchFamily="50" charset="-127"/>
              <a:cs typeface="Myriad Pro"/>
            </a:endParaRPr>
          </a:p>
          <a:p>
            <a:pPr marL="182563" lvl="1" indent="-158750">
              <a:buFont typeface="Arial"/>
              <a:buChar char="•"/>
            </a:pPr>
            <a:r>
              <a:rPr lang="ko-KR" altLang="en-US" sz="1200" dirty="0" err="1" smtClean="0">
                <a:latin typeface="나눔고딕 Bold" pitchFamily="50" charset="-127"/>
                <a:ea typeface="나눔고딕 Bold" pitchFamily="50" charset="-127"/>
                <a:cs typeface="Myriad Pro"/>
              </a:rPr>
              <a:t>증분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 백업</a:t>
            </a:r>
            <a: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/ 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압축 백업 지원</a:t>
            </a:r>
            <a:endParaRPr lang="en-US" altLang="ko-KR" sz="1200" dirty="0" smtClean="0">
              <a:latin typeface="나눔고딕 Bold" pitchFamily="50" charset="-127"/>
              <a:ea typeface="나눔고딕 Bold" pitchFamily="50" charset="-127"/>
              <a:cs typeface="Myriad Pro"/>
            </a:endParaRPr>
          </a:p>
          <a:p>
            <a:pPr marL="182563" lvl="1" indent="-158750">
              <a:buFont typeface="Arial"/>
              <a:buChar char="•"/>
            </a:pP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사용자</a:t>
            </a:r>
            <a: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/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그룹별 권한 관리</a:t>
            </a:r>
            <a:endParaRPr lang="en-US" altLang="ko-KR" sz="1200" dirty="0" smtClean="0">
              <a:latin typeface="나눔고딕 Bold" pitchFamily="50" charset="-127"/>
              <a:ea typeface="나눔고딕 Bold" pitchFamily="50" charset="-127"/>
              <a:cs typeface="Myriad Pro"/>
            </a:endParaRPr>
          </a:p>
          <a:p>
            <a:pPr marL="182563" lvl="1" indent="-158750">
              <a:buFont typeface="Arial"/>
              <a:buChar char="•"/>
            </a:pPr>
            <a: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HA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 환경에서</a:t>
            </a:r>
            <a: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 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장애발생</a:t>
            </a:r>
            <a: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 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시 </a:t>
            </a:r>
            <a: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/>
            </a:r>
            <a:b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</a:b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자동 </a:t>
            </a:r>
            <a:r>
              <a:rPr lang="ko-KR" altLang="en-US" sz="1200" dirty="0" err="1" smtClean="0">
                <a:latin typeface="나눔고딕 Bold" pitchFamily="50" charset="-127"/>
                <a:ea typeface="나눔고딕 Bold" pitchFamily="50" charset="-127"/>
                <a:cs typeface="Myriad Pro"/>
              </a:rPr>
              <a:t>절체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 지원 </a:t>
            </a:r>
            <a:endParaRPr lang="en-US" sz="1200" dirty="0">
              <a:latin typeface="나눔고딕 Bold" pitchFamily="50" charset="-127"/>
              <a:ea typeface="나눔고딕 Bold" pitchFamily="50" charset="-127"/>
              <a:cs typeface="Myriad Pro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52377" y="1364008"/>
            <a:ext cx="1990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Performance</a:t>
            </a:r>
            <a:endParaRPr lang="en-US" sz="2400" dirty="0">
              <a:latin typeface="나눔고딕 Bold" pitchFamily="50" charset="-127"/>
              <a:ea typeface="나눔고딕 Bold" pitchFamily="50" charset="-127"/>
              <a:cs typeface="Myriad Pro"/>
            </a:endParaRPr>
          </a:p>
        </p:txBody>
      </p:sp>
      <p:cxnSp>
        <p:nvCxnSpPr>
          <p:cNvPr id="49" name="Straight Connector 24"/>
          <p:cNvCxnSpPr/>
          <p:nvPr/>
        </p:nvCxnSpPr>
        <p:spPr>
          <a:xfrm>
            <a:off x="6165788" y="1977091"/>
            <a:ext cx="2006612" cy="0"/>
          </a:xfrm>
          <a:prstGeom prst="line">
            <a:avLst/>
          </a:prstGeom>
          <a:ln>
            <a:solidFill>
              <a:srgbClr val="00B050"/>
            </a:solidFill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963869" y="2057911"/>
            <a:ext cx="27065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2563" lvl="1" indent="-158750">
              <a:buFont typeface="Arial"/>
              <a:buChar char="•"/>
            </a:pP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멀티 </a:t>
            </a:r>
            <a:r>
              <a:rPr lang="ko-KR" altLang="en-US" sz="1200" dirty="0" err="1" smtClean="0">
                <a:latin typeface="나눔고딕 Bold" pitchFamily="50" charset="-127"/>
                <a:ea typeface="나눔고딕 Bold" pitchFamily="50" charset="-127"/>
                <a:cs typeface="Myriad Pro"/>
              </a:rPr>
              <a:t>쓰레드</a:t>
            </a:r>
            <a: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/ 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서버 구조</a:t>
            </a:r>
            <a:endParaRPr lang="en-US" altLang="ko-KR" sz="1200" dirty="0" smtClean="0">
              <a:latin typeface="나눔고딕 Bold" pitchFamily="50" charset="-127"/>
              <a:ea typeface="나눔고딕 Bold" pitchFamily="50" charset="-127"/>
              <a:cs typeface="Myriad Pro"/>
            </a:endParaRPr>
          </a:p>
          <a:p>
            <a:pPr marL="182563" lvl="1" indent="-158750">
              <a:buFont typeface="Arial"/>
              <a:buChar char="•"/>
            </a:pP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브로커 </a:t>
            </a:r>
            <a:r>
              <a:rPr lang="ko-KR" altLang="en-US" sz="1200" dirty="0" err="1" smtClean="0">
                <a:latin typeface="나눔고딕 Bold" pitchFamily="50" charset="-127"/>
                <a:ea typeface="나눔고딕 Bold" pitchFamily="50" charset="-127"/>
                <a:cs typeface="Myriad Pro"/>
              </a:rPr>
              <a:t>미들웨어에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 의한 커넥션 </a:t>
            </a:r>
            <a:r>
              <a:rPr lang="ko-KR" altLang="en-US" sz="1200" dirty="0" err="1" smtClean="0">
                <a:latin typeface="나눔고딕 Bold" pitchFamily="50" charset="-127"/>
                <a:ea typeface="나눔고딕 Bold" pitchFamily="50" charset="-127"/>
                <a:cs typeface="Myriad Pro"/>
              </a:rPr>
              <a:t>풀링</a:t>
            </a:r>
            <a: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/>
            </a:r>
            <a:b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</a:br>
            <a:r>
              <a:rPr lang="ko-KR" altLang="en-US" sz="1200" dirty="0" err="1" smtClean="0">
                <a:latin typeface="나눔고딕 Bold" pitchFamily="50" charset="-127"/>
                <a:ea typeface="나눔고딕 Bold" pitchFamily="50" charset="-127"/>
                <a:cs typeface="Myriad Pro"/>
              </a:rPr>
              <a:t>로드밸런싱</a:t>
            </a:r>
            <a: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/Proxy 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지원</a:t>
            </a:r>
            <a:endParaRPr lang="en-US" altLang="ko-KR" sz="1200" dirty="0" smtClean="0">
              <a:latin typeface="나눔고딕 Bold" pitchFamily="50" charset="-127"/>
              <a:ea typeface="나눔고딕 Bold" pitchFamily="50" charset="-127"/>
              <a:cs typeface="Myriad Pro"/>
            </a:endParaRPr>
          </a:p>
          <a:p>
            <a:pPr marL="182563" lvl="1" indent="-158750">
              <a:buFont typeface="Arial"/>
              <a:buChar char="•"/>
            </a:pP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비용기반 </a:t>
            </a:r>
            <a:r>
              <a:rPr lang="ko-KR" altLang="en-US" sz="1200" dirty="0" err="1" smtClean="0">
                <a:latin typeface="나눔고딕 Bold" pitchFamily="50" charset="-127"/>
                <a:ea typeface="나눔고딕 Bold" pitchFamily="50" charset="-127"/>
                <a:cs typeface="Myriad Pro"/>
              </a:rPr>
              <a:t>옵티마이저</a:t>
            </a:r>
            <a:endParaRPr lang="en-US" sz="1200" dirty="0" smtClean="0">
              <a:latin typeface="나눔고딕 Bold" pitchFamily="50" charset="-127"/>
              <a:ea typeface="나눔고딕 Bold" pitchFamily="50" charset="-127"/>
              <a:cs typeface="Myriad Pro"/>
            </a:endParaRPr>
          </a:p>
          <a:p>
            <a:pPr marL="182563" lvl="1" indent="-158750">
              <a:buFont typeface="Arial"/>
              <a:buChar char="•"/>
            </a:pP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고성능</a:t>
            </a:r>
            <a:r>
              <a:rPr 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 </a:t>
            </a:r>
            <a:r>
              <a:rPr lang="en-US" sz="1200" dirty="0">
                <a:latin typeface="나눔고딕 Bold" pitchFamily="50" charset="-127"/>
                <a:ea typeface="나눔고딕 Bold" pitchFamily="50" charset="-127"/>
                <a:cs typeface="Myriad Pro"/>
              </a:rPr>
              <a:t>Index 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지원</a:t>
            </a:r>
            <a:endParaRPr lang="en-US" sz="1200" dirty="0" smtClean="0">
              <a:latin typeface="나눔고딕 Bold" pitchFamily="50" charset="-127"/>
              <a:ea typeface="나눔고딕 Bold" pitchFamily="50" charset="-127"/>
              <a:cs typeface="Myriad Pro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81188" y="4281768"/>
            <a:ext cx="1574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Scalability</a:t>
            </a:r>
            <a:endParaRPr lang="en-US" sz="2400" dirty="0">
              <a:latin typeface="나눔고딕 Bold" pitchFamily="50" charset="-127"/>
              <a:ea typeface="나눔고딕 Bold" pitchFamily="50" charset="-127"/>
              <a:cs typeface="Myriad Pro"/>
            </a:endParaRPr>
          </a:p>
        </p:txBody>
      </p:sp>
      <p:cxnSp>
        <p:nvCxnSpPr>
          <p:cNvPr id="52" name="Straight Connector 21"/>
          <p:cNvCxnSpPr/>
          <p:nvPr/>
        </p:nvCxnSpPr>
        <p:spPr>
          <a:xfrm>
            <a:off x="858365" y="4847507"/>
            <a:ext cx="1697411" cy="0"/>
          </a:xfrm>
          <a:prstGeom prst="line">
            <a:avLst/>
          </a:prstGeom>
          <a:ln>
            <a:solidFill>
              <a:srgbClr val="00B050"/>
            </a:solidFill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611560" y="4928327"/>
            <a:ext cx="37083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2563" lvl="1" indent="-158750">
              <a:buFont typeface="Arial"/>
              <a:buChar char="•"/>
            </a:pP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멀티 볼륨</a:t>
            </a:r>
            <a: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/ 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볼륨 자동 추가 지원</a:t>
            </a:r>
            <a:endParaRPr lang="en-US" altLang="ko-KR" sz="1200" dirty="0" smtClean="0">
              <a:latin typeface="나눔고딕 Bold" pitchFamily="50" charset="-127"/>
              <a:ea typeface="나눔고딕 Bold" pitchFamily="50" charset="-127"/>
              <a:cs typeface="Myriad Pro"/>
            </a:endParaRPr>
          </a:p>
          <a:p>
            <a:pPr marL="182563" lvl="1" indent="-158750">
              <a:buFont typeface="Arial"/>
              <a:buChar char="•"/>
            </a:pPr>
            <a:r>
              <a:rPr 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DB/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테이블</a:t>
            </a:r>
            <a: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/</a:t>
            </a:r>
            <a:r>
              <a:rPr lang="ko-KR" altLang="en-US" sz="1200" dirty="0" err="1" smtClean="0">
                <a:latin typeface="나눔고딕 Bold" pitchFamily="50" charset="-127"/>
                <a:ea typeface="나눔고딕 Bold" pitchFamily="50" charset="-127"/>
                <a:cs typeface="Myriad Pro"/>
              </a:rPr>
              <a:t>컬럼</a:t>
            </a:r>
            <a: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/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인덱스 무제한 생성</a:t>
            </a:r>
            <a:endParaRPr lang="en-US" altLang="ko-KR" sz="1200" dirty="0" smtClean="0">
              <a:latin typeface="나눔고딕 Bold" pitchFamily="50" charset="-127"/>
              <a:ea typeface="나눔고딕 Bold" pitchFamily="50" charset="-127"/>
              <a:cs typeface="Myriad Pro"/>
            </a:endParaRPr>
          </a:p>
          <a:p>
            <a:pPr marL="182563" lvl="1" indent="-158750">
              <a:buFont typeface="Arial"/>
              <a:buChar char="•"/>
            </a:pP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테이블 </a:t>
            </a:r>
            <a: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Partitioning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을 통한 데이터 분할 관리</a:t>
            </a:r>
            <a:endParaRPr lang="en-US" altLang="ko-KR" sz="1200" dirty="0" smtClean="0">
              <a:latin typeface="나눔고딕 Bold" pitchFamily="50" charset="-127"/>
              <a:ea typeface="나눔고딕 Bold" pitchFamily="50" charset="-127"/>
              <a:cs typeface="Myriad Pro"/>
            </a:endParaRPr>
          </a:p>
          <a:p>
            <a:pPr marL="182563" lvl="1" indent="-158750">
              <a:buFont typeface="Arial"/>
              <a:buChar char="•"/>
            </a:pPr>
            <a: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DB </a:t>
            </a:r>
            <a:r>
              <a:rPr lang="en-US" altLang="ko-KR" sz="1200" dirty="0" err="1" smtClean="0">
                <a:latin typeface="나눔고딕 Bold" pitchFamily="50" charset="-127"/>
                <a:ea typeface="나눔고딕 Bold" pitchFamily="50" charset="-127"/>
                <a:cs typeface="Myriad Pro"/>
              </a:rPr>
              <a:t>Sharding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을 통한 </a:t>
            </a:r>
            <a:r>
              <a:rPr lang="ko-KR" altLang="en-US" sz="1200" dirty="0" err="1" smtClean="0">
                <a:latin typeface="나눔고딕 Bold" pitchFamily="50" charset="-127"/>
                <a:ea typeface="나눔고딕 Bold" pitchFamily="50" charset="-127"/>
                <a:cs typeface="Myriad Pro"/>
              </a:rPr>
              <a:t>노드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 확장 및 다중 </a:t>
            </a:r>
            <a:r>
              <a:rPr lang="ko-KR" altLang="en-US" sz="1200" dirty="0" err="1" smtClean="0">
                <a:latin typeface="나눔고딕 Bold" pitchFamily="50" charset="-127"/>
                <a:ea typeface="나눔고딕 Bold" pitchFamily="50" charset="-127"/>
                <a:cs typeface="Myriad Pro"/>
              </a:rPr>
              <a:t>노드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 관리</a:t>
            </a:r>
            <a:endParaRPr lang="en-US" altLang="ko-KR" sz="1200" dirty="0" smtClean="0">
              <a:latin typeface="나눔고딕 Bold" pitchFamily="50" charset="-127"/>
              <a:ea typeface="나눔고딕 Bold" pitchFamily="50" charset="-127"/>
              <a:cs typeface="Myriad Pro"/>
            </a:endParaRPr>
          </a:p>
          <a:p>
            <a:pPr marL="182563" lvl="1" indent="-158750">
              <a:buFont typeface="Arial"/>
              <a:buChar char="•"/>
            </a:pPr>
            <a: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1:N 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복제 구성을 통한 부하분산 및 서비스 확장 지원</a:t>
            </a:r>
            <a:endParaRPr lang="en-US" altLang="ko-KR" sz="1200" dirty="0" smtClean="0">
              <a:latin typeface="나눔고딕 Bold" pitchFamily="50" charset="-127"/>
              <a:ea typeface="나눔고딕 Bold" pitchFamily="50" charset="-127"/>
              <a:cs typeface="Myriad Pro"/>
            </a:endParaRPr>
          </a:p>
          <a:p>
            <a:pPr marL="182563" lvl="1" indent="-158750">
              <a:buFont typeface="Arial"/>
              <a:buChar char="•"/>
            </a:pPr>
            <a:endParaRPr lang="en-US" altLang="ko-KR" sz="1200" dirty="0" smtClean="0">
              <a:latin typeface="나눔고딕 Bold" pitchFamily="50" charset="-127"/>
              <a:ea typeface="나눔고딕 Bold" pitchFamily="50" charset="-127"/>
              <a:cs typeface="Myriad Pro"/>
            </a:endParaRPr>
          </a:p>
          <a:p>
            <a:pPr marL="182563" lvl="1" indent="-158750">
              <a:buFont typeface="Arial"/>
              <a:buChar char="•"/>
            </a:pPr>
            <a:endParaRPr lang="en-US" sz="1200" dirty="0">
              <a:latin typeface="나눔고딕 Bold" pitchFamily="50" charset="-127"/>
              <a:ea typeface="나눔고딕 Bold" pitchFamily="50" charset="-127"/>
              <a:cs typeface="Myriad Pro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153381" y="4295104"/>
            <a:ext cx="1822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Ease of Use</a:t>
            </a:r>
            <a:endParaRPr lang="en-US" sz="2400" dirty="0">
              <a:latin typeface="나눔고딕 Bold" pitchFamily="50" charset="-127"/>
              <a:ea typeface="나눔고딕 Bold" pitchFamily="50" charset="-127"/>
              <a:cs typeface="Myriad Pro"/>
            </a:endParaRPr>
          </a:p>
        </p:txBody>
      </p:sp>
      <p:cxnSp>
        <p:nvCxnSpPr>
          <p:cNvPr id="55" name="Straight Connector 29"/>
          <p:cNvCxnSpPr/>
          <p:nvPr/>
        </p:nvCxnSpPr>
        <p:spPr>
          <a:xfrm>
            <a:off x="6166792" y="4873722"/>
            <a:ext cx="1929435" cy="0"/>
          </a:xfrm>
          <a:prstGeom prst="line">
            <a:avLst/>
          </a:prstGeom>
          <a:ln>
            <a:solidFill>
              <a:srgbClr val="00B050"/>
            </a:solidFill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5935486" y="4941663"/>
            <a:ext cx="30896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2563" lvl="1" indent="-182563">
              <a:buFont typeface="Arial"/>
              <a:buChar char="•"/>
              <a:tabLst>
                <a:tab pos="447675" algn="l"/>
              </a:tabLst>
            </a:pPr>
            <a:r>
              <a:rPr 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MySQL/Oracle 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구문 호환성 향상</a:t>
            </a:r>
            <a:endParaRPr lang="en-US" altLang="ko-KR" sz="1200" dirty="0" smtClean="0">
              <a:latin typeface="나눔고딕 Bold" pitchFamily="50" charset="-127"/>
              <a:ea typeface="나눔고딕 Bold" pitchFamily="50" charset="-127"/>
              <a:cs typeface="Myriad Pro"/>
            </a:endParaRPr>
          </a:p>
          <a:p>
            <a:pPr marL="182563" lvl="1" indent="-182563">
              <a:buFont typeface="Arial"/>
              <a:buChar char="•"/>
              <a:tabLst>
                <a:tab pos="447675" algn="l"/>
              </a:tabLst>
            </a:pPr>
            <a:r>
              <a:rPr 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JDBC, PHP, ADO.NET, OLEDB, Python,</a:t>
            </a:r>
            <a:br>
              <a:rPr 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</a:br>
            <a:r>
              <a:rPr 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Ruby, C-API 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지원</a:t>
            </a:r>
            <a:endParaRPr lang="en-US" altLang="ko-KR" sz="1200" dirty="0" smtClean="0">
              <a:latin typeface="나눔고딕 Bold" pitchFamily="50" charset="-127"/>
              <a:ea typeface="나눔고딕 Bold" pitchFamily="50" charset="-127"/>
              <a:cs typeface="Myriad Pro"/>
            </a:endParaRPr>
          </a:p>
          <a:p>
            <a:pPr marL="182563" lvl="1" indent="-182563">
              <a:buFont typeface="Arial"/>
              <a:buChar char="•"/>
              <a:tabLst>
                <a:tab pos="447675" algn="l"/>
              </a:tabLst>
            </a:pPr>
            <a: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GUI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기반 통합운영도구</a:t>
            </a:r>
            <a: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, 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개발도구 제공</a:t>
            </a:r>
            <a:endParaRPr lang="en-US" altLang="ko-KR" sz="1200" dirty="0" smtClean="0">
              <a:latin typeface="나눔고딕 Bold" pitchFamily="50" charset="-127"/>
              <a:ea typeface="나눔고딕 Bold" pitchFamily="50" charset="-127"/>
              <a:cs typeface="Myriad Pro"/>
            </a:endParaRPr>
          </a:p>
          <a:p>
            <a:pPr marL="182563" lvl="1" indent="-182563">
              <a:buFont typeface="Arial"/>
              <a:buChar char="•"/>
              <a:tabLst>
                <a:tab pos="447675" algn="l"/>
              </a:tabLst>
            </a:pPr>
            <a: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Web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기반 통합운영도구 제공</a:t>
            </a:r>
            <a: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 </a:t>
            </a:r>
            <a:endParaRPr lang="en-US" sz="1200" dirty="0" smtClean="0">
              <a:latin typeface="나눔고딕 Bold" pitchFamily="50" charset="-127"/>
              <a:ea typeface="나눔고딕 Bold" pitchFamily="50" charset="-127"/>
              <a:cs typeface="Myriad Pro"/>
            </a:endParaRPr>
          </a:p>
          <a:p>
            <a:pPr marL="182563" lvl="1" indent="-182563">
              <a:buFont typeface="Arial"/>
              <a:buChar char="•"/>
              <a:tabLst>
                <a:tab pos="447675" algn="l"/>
              </a:tabLst>
            </a:pP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스키마</a:t>
            </a:r>
            <a:r>
              <a:rPr lang="en-US" altLang="ko-KR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/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데이터 </a:t>
            </a:r>
            <a:r>
              <a:rPr lang="ko-KR" altLang="en-US" sz="1200" dirty="0" err="1" smtClean="0">
                <a:latin typeface="나눔고딕 Bold" pitchFamily="50" charset="-127"/>
                <a:ea typeface="나눔고딕 Bold" pitchFamily="50" charset="-127"/>
                <a:cs typeface="Myriad Pro"/>
              </a:rPr>
              <a:t>마이그레이션</a:t>
            </a:r>
            <a:r>
              <a:rPr lang="ko-KR" altLang="en-US" sz="1200" dirty="0" smtClean="0">
                <a:latin typeface="나눔고딕 Bold" pitchFamily="50" charset="-127"/>
                <a:ea typeface="나눔고딕 Bold" pitchFamily="50" charset="-127"/>
                <a:cs typeface="Myriad Pro"/>
              </a:rPr>
              <a:t> 도구 제공</a:t>
            </a:r>
            <a:endParaRPr lang="en-US" sz="1200" dirty="0">
              <a:latin typeface="나눔고딕 Bold" pitchFamily="50" charset="-127"/>
              <a:ea typeface="나눔고딕 Bold" pitchFamily="50" charset="-127"/>
              <a:cs typeface="Myriad Pro"/>
            </a:endParaRPr>
          </a:p>
        </p:txBody>
      </p:sp>
      <p:pic>
        <p:nvPicPr>
          <p:cNvPr id="57" name="그림 56" descr="cubrid-logo-bi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5896" y="3236216"/>
            <a:ext cx="1337714" cy="416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01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539553" y="908721"/>
            <a:ext cx="7943521" cy="3071834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ko-KR" sz="3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3.1 Architecture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endParaRPr lang="ko-KR" altLang="en-US" sz="36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제목 34"/>
          <p:cNvSpPr>
            <a:spLocks noGrp="1"/>
          </p:cNvSpPr>
          <p:nvPr>
            <p:ph type="title" idx="4294967295"/>
          </p:nvPr>
        </p:nvSpPr>
        <p:spPr>
          <a:xfrm>
            <a:off x="324048" y="260063"/>
            <a:ext cx="82804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l"/>
            <a:r>
              <a:rPr lang="en-US" altLang="ko-K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  <a:cs typeface="+mn-cs"/>
              </a:rPr>
              <a:t>CUBRID </a:t>
            </a: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  <a:cs typeface="+mn-cs"/>
              </a:rPr>
              <a:t>Architecture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  <a:cs typeface="+mn-cs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/>
          <p:cNvSpPr/>
          <p:nvPr/>
        </p:nvSpPr>
        <p:spPr>
          <a:xfrm>
            <a:off x="684213" y="5661249"/>
            <a:ext cx="7884232" cy="871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CCFF">
                  <a:lumMod val="25000"/>
                </a:srgbClr>
              </a:buClr>
              <a:buSzPct val="75000"/>
              <a:defRPr/>
            </a:pP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BROKER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CCFF">
                  <a:lumMod val="25000"/>
                </a:srgbClr>
              </a:buClr>
              <a:buSzPct val="75000"/>
              <a:defRPr/>
            </a:pPr>
            <a:r>
              <a:rPr lang="en-US" altLang="ko-KR" sz="1100" b="1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CUBRID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데이터베이스 서버와 응용프로그램의 통신을 중계하는 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CUBRID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의 전용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미들웨어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CCFF">
                  <a:lumMod val="25000"/>
                </a:srgbClr>
              </a:buClr>
              <a:buSzPct val="75000"/>
              <a:defRPr/>
            </a:pP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- 3-tier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구조를 통하여 응용사용자 폭증 시 완충 역할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커넥션 폭증 제한 등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을 통하여 데이터베이스 서버의 안정된 서비스 환경 구현</a:t>
            </a:r>
            <a:endParaRPr lang="en-US" altLang="ko-KR" sz="1100" dirty="0" smtClean="0">
              <a:latin typeface="나눔고딕" pitchFamily="50" charset="-127"/>
              <a:ea typeface="나눔고딕" pitchFamily="50" charset="-127"/>
            </a:endParaRP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9CCFF">
                  <a:lumMod val="25000"/>
                </a:srgbClr>
              </a:buClr>
              <a:buSzPct val="75000"/>
              <a:defRPr/>
            </a:pP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커넥션 </a:t>
            </a:r>
            <a:r>
              <a:rPr lang="ko-KR" altLang="en-US" sz="1100" dirty="0" err="1" smtClean="0">
                <a:latin typeface="나눔고딕" pitchFamily="50" charset="-127"/>
                <a:ea typeface="나눔고딕" pitchFamily="50" charset="-127"/>
              </a:rPr>
              <a:t>풀링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 /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모니터링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 /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로그 추적 및 분석</a:t>
            </a:r>
            <a:r>
              <a:rPr lang="en-US" altLang="ko-KR" sz="1100" dirty="0" smtClean="0">
                <a:latin typeface="나눔고딕" pitchFamily="50" charset="-127"/>
                <a:ea typeface="나눔고딕" pitchFamily="50" charset="-127"/>
              </a:rPr>
              <a:t> / </a:t>
            </a:r>
            <a:r>
              <a:rPr lang="ko-KR" altLang="en-US" sz="1100" dirty="0" smtClean="0">
                <a:latin typeface="나눔고딕" pitchFamily="50" charset="-127"/>
                <a:ea typeface="나눔고딕" pitchFamily="50" charset="-127"/>
              </a:rPr>
              <a:t>로드 밸런스 기능 제공</a:t>
            </a:r>
            <a:endParaRPr lang="en-US" altLang="ko-KR" sz="1100" dirty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36" name="Straight Connector 2"/>
          <p:cNvCxnSpPr/>
          <p:nvPr/>
        </p:nvCxnSpPr>
        <p:spPr>
          <a:xfrm>
            <a:off x="323528" y="1910897"/>
            <a:ext cx="800624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sysDash"/>
            <a:tailEnd type="non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Snip Single Corner Rectangle 65"/>
          <p:cNvSpPr/>
          <p:nvPr/>
        </p:nvSpPr>
        <p:spPr>
          <a:xfrm>
            <a:off x="7186668" y="1254650"/>
            <a:ext cx="1273764" cy="324128"/>
          </a:xfrm>
          <a:prstGeom prst="snip1Rect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600" dirty="0" smtClean="0"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rPr>
              <a:t>API</a:t>
            </a:r>
            <a:endParaRPr lang="en-US" sz="1600" dirty="0">
              <a:latin typeface="나눔고딕 Bold" panose="020D0804000000000000" pitchFamily="50" charset="-127"/>
              <a:ea typeface="나눔고딕 Bold" panose="020D0804000000000000" pitchFamily="50" charset="-127"/>
              <a:cs typeface="Myriad Pro"/>
            </a:endParaRPr>
          </a:p>
        </p:txBody>
      </p:sp>
      <p:sp>
        <p:nvSpPr>
          <p:cNvPr id="38" name="Rounded Rectangle 52"/>
          <p:cNvSpPr/>
          <p:nvPr/>
        </p:nvSpPr>
        <p:spPr>
          <a:xfrm>
            <a:off x="1020224" y="1124745"/>
            <a:ext cx="6166442" cy="63817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rPr>
              <a:t>C, JDBC, ADO.NET, OLEDB, ODBC,</a:t>
            </a:r>
          </a:p>
          <a:p>
            <a:pPr algn="ctr"/>
            <a:r>
              <a:rPr lang="en-US" sz="1200" dirty="0" smtClean="0"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rPr>
              <a:t>PHP, Perl, Python, Ruby, Node.js</a:t>
            </a:r>
            <a:endParaRPr lang="en-US" sz="1200" dirty="0">
              <a:latin typeface="나눔고딕 Bold" panose="020D0804000000000000" pitchFamily="50" charset="-127"/>
              <a:ea typeface="나눔고딕 Bold" panose="020D0804000000000000" pitchFamily="50" charset="-127"/>
              <a:cs typeface="Myriad Pro"/>
            </a:endParaRPr>
          </a:p>
        </p:txBody>
      </p:sp>
      <p:sp>
        <p:nvSpPr>
          <p:cNvPr id="39" name="Snip Single Corner Rectangle 75"/>
          <p:cNvSpPr/>
          <p:nvPr/>
        </p:nvSpPr>
        <p:spPr>
          <a:xfrm>
            <a:off x="7266602" y="3542110"/>
            <a:ext cx="1193830" cy="311104"/>
          </a:xfrm>
          <a:prstGeom prst="snip1Rect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1600" dirty="0" smtClean="0"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rPr>
              <a:t>Server</a:t>
            </a:r>
            <a:endParaRPr lang="en-US" sz="1600" dirty="0">
              <a:latin typeface="나눔고딕 Bold" panose="020D0804000000000000" pitchFamily="50" charset="-127"/>
              <a:ea typeface="나눔고딕 Bold" panose="020D0804000000000000" pitchFamily="50" charset="-127"/>
              <a:cs typeface="Myriad Pro"/>
            </a:endParaRPr>
          </a:p>
        </p:txBody>
      </p:sp>
      <p:grpSp>
        <p:nvGrpSpPr>
          <p:cNvPr id="40" name="그룹 39"/>
          <p:cNvGrpSpPr/>
          <p:nvPr/>
        </p:nvGrpSpPr>
        <p:grpSpPr>
          <a:xfrm>
            <a:off x="1026127" y="3324662"/>
            <a:ext cx="6250755" cy="1122575"/>
            <a:chOff x="1331640" y="3824877"/>
            <a:chExt cx="6171892" cy="1369978"/>
          </a:xfrm>
        </p:grpSpPr>
        <p:sp>
          <p:nvSpPr>
            <p:cNvPr id="41" name="Rounded Rectangle 74"/>
            <p:cNvSpPr/>
            <p:nvPr/>
          </p:nvSpPr>
          <p:spPr>
            <a:xfrm>
              <a:off x="1331640" y="3824877"/>
              <a:ext cx="6171892" cy="1369978"/>
            </a:xfrm>
            <a:prstGeom prst="roundRect">
              <a:avLst/>
            </a:prstGeom>
            <a:ln w="254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endParaRPr>
            </a:p>
          </p:txBody>
        </p:sp>
        <p:sp>
          <p:nvSpPr>
            <p:cNvPr id="42" name="Rounded Rectangle 76"/>
            <p:cNvSpPr/>
            <p:nvPr/>
          </p:nvSpPr>
          <p:spPr>
            <a:xfrm>
              <a:off x="1483992" y="3927580"/>
              <a:ext cx="1345791" cy="533400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rPr>
                <a:t>Query </a:t>
              </a:r>
              <a:br>
                <a:rPr lang="en-US" sz="1200" dirty="0" smtClean="0"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rPr>
              </a:br>
              <a:r>
                <a:rPr lang="en-US" sz="1200" dirty="0" smtClean="0"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rPr>
                <a:t>Manager</a:t>
              </a:r>
              <a:endParaRPr lang="en-US" sz="1200" dirty="0"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endParaRPr>
            </a:p>
          </p:txBody>
        </p:sp>
        <p:sp>
          <p:nvSpPr>
            <p:cNvPr id="43" name="Rounded Rectangle 78"/>
            <p:cNvSpPr/>
            <p:nvPr/>
          </p:nvSpPr>
          <p:spPr>
            <a:xfrm>
              <a:off x="2993875" y="3927580"/>
              <a:ext cx="1345791" cy="533400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rPr>
                <a:t>Lock </a:t>
              </a:r>
              <a:br>
                <a:rPr lang="en-US" sz="1200" dirty="0" smtClean="0"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rPr>
              </a:br>
              <a:r>
                <a:rPr lang="en-US" sz="1200" dirty="0" smtClean="0"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rPr>
                <a:t>Manager</a:t>
              </a:r>
              <a:endParaRPr lang="en-US" sz="1200" dirty="0"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endParaRPr>
            </a:p>
          </p:txBody>
        </p:sp>
        <p:sp>
          <p:nvSpPr>
            <p:cNvPr id="44" name="Rounded Rectangle 81"/>
            <p:cNvSpPr/>
            <p:nvPr/>
          </p:nvSpPr>
          <p:spPr>
            <a:xfrm>
              <a:off x="6013158" y="4564176"/>
              <a:ext cx="1345791" cy="533400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rPr>
                <a:t>Log Manager</a:t>
              </a:r>
              <a:endParaRPr lang="en-US" sz="1200" dirty="0"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endParaRPr>
            </a:p>
          </p:txBody>
        </p:sp>
        <p:sp>
          <p:nvSpPr>
            <p:cNvPr id="45" name="Rounded Rectangle 82"/>
            <p:cNvSpPr/>
            <p:nvPr/>
          </p:nvSpPr>
          <p:spPr>
            <a:xfrm>
              <a:off x="1483992" y="4550585"/>
              <a:ext cx="4333309" cy="533400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rPr>
                <a:t>Storage Manager</a:t>
              </a:r>
              <a:endParaRPr lang="en-US" sz="1200" dirty="0"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endParaRP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1026127" y="2055765"/>
            <a:ext cx="7434305" cy="1099860"/>
            <a:chOff x="827888" y="2216984"/>
            <a:chExt cx="7622490" cy="1290317"/>
          </a:xfrm>
        </p:grpSpPr>
        <p:sp>
          <p:nvSpPr>
            <p:cNvPr id="47" name="Snip Single Corner Rectangle 73"/>
            <p:cNvSpPr/>
            <p:nvPr/>
          </p:nvSpPr>
          <p:spPr>
            <a:xfrm>
              <a:off x="7226329" y="2433008"/>
              <a:ext cx="1224049" cy="372616"/>
            </a:xfrm>
            <a:prstGeom prst="snip1Rect">
              <a:avLst/>
            </a:prstGeom>
            <a:ln w="254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70000"/>
                </a:lnSpc>
              </a:pPr>
              <a:r>
                <a:rPr lang="en-US" sz="1600" dirty="0" smtClean="0"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rPr>
                <a:t>Broker</a:t>
              </a:r>
              <a:endParaRPr lang="en-US" sz="1600" dirty="0"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endParaRPr>
            </a:p>
          </p:txBody>
        </p:sp>
        <p:grpSp>
          <p:nvGrpSpPr>
            <p:cNvPr id="48" name="그룹 47"/>
            <p:cNvGrpSpPr/>
            <p:nvPr/>
          </p:nvGrpSpPr>
          <p:grpSpPr>
            <a:xfrm>
              <a:off x="827888" y="2216984"/>
              <a:ext cx="6408981" cy="1290317"/>
              <a:chOff x="899591" y="2216984"/>
              <a:chExt cx="6603941" cy="1342256"/>
            </a:xfrm>
          </p:grpSpPr>
          <p:sp>
            <p:nvSpPr>
              <p:cNvPr id="49" name="Rounded Rectangle 66"/>
              <p:cNvSpPr/>
              <p:nvPr/>
            </p:nvSpPr>
            <p:spPr>
              <a:xfrm>
                <a:off x="899591" y="2216984"/>
                <a:ext cx="6603941" cy="1342256"/>
              </a:xfrm>
              <a:prstGeom prst="roundRect">
                <a:avLst/>
              </a:prstGeom>
              <a:ln w="254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endParaRPr>
              </a:p>
            </p:txBody>
          </p:sp>
          <p:sp>
            <p:nvSpPr>
              <p:cNvPr id="50" name="Rounded Rectangle 69"/>
              <p:cNvSpPr/>
              <p:nvPr/>
            </p:nvSpPr>
            <p:spPr>
              <a:xfrm>
                <a:off x="1064774" y="2308771"/>
                <a:ext cx="1440000" cy="533400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latin typeface="나눔고딕 Bold" panose="020D0804000000000000" pitchFamily="50" charset="-127"/>
                    <a:ea typeface="나눔고딕 Bold" panose="020D0804000000000000" pitchFamily="50" charset="-127"/>
                    <a:cs typeface="Myriad Pro"/>
                  </a:rPr>
                  <a:t>Job</a:t>
                </a:r>
                <a:r>
                  <a:rPr lang="en-US" altLang="ko-KR" sz="1200" dirty="0">
                    <a:latin typeface="나눔고딕 Bold" panose="020D0804000000000000" pitchFamily="50" charset="-127"/>
                    <a:ea typeface="나눔고딕 Bold" panose="020D0804000000000000" pitchFamily="50" charset="-127"/>
                    <a:cs typeface="Myriad Pro"/>
                  </a:rPr>
                  <a:t/>
                </a:r>
                <a:br>
                  <a:rPr lang="en-US" altLang="ko-KR" sz="1200" dirty="0">
                    <a:latin typeface="나눔고딕 Bold" panose="020D0804000000000000" pitchFamily="50" charset="-127"/>
                    <a:ea typeface="나눔고딕 Bold" panose="020D0804000000000000" pitchFamily="50" charset="-127"/>
                    <a:cs typeface="Myriad Pro"/>
                  </a:rPr>
                </a:br>
                <a:r>
                  <a:rPr lang="en-US" altLang="ko-KR" sz="1200" dirty="0" smtClean="0">
                    <a:latin typeface="나눔고딕 Bold" panose="020D0804000000000000" pitchFamily="50" charset="-127"/>
                    <a:ea typeface="나눔고딕 Bold" panose="020D0804000000000000" pitchFamily="50" charset="-127"/>
                    <a:cs typeface="Myriad Pro"/>
                  </a:rPr>
                  <a:t>Queuing</a:t>
                </a:r>
                <a:endParaRPr lang="en-US" sz="1200" dirty="0"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endParaRPr>
              </a:p>
            </p:txBody>
          </p:sp>
          <p:sp>
            <p:nvSpPr>
              <p:cNvPr id="51" name="Rounded Rectangle 70"/>
              <p:cNvSpPr/>
              <p:nvPr/>
            </p:nvSpPr>
            <p:spPr>
              <a:xfrm>
                <a:off x="4289800" y="2308771"/>
                <a:ext cx="1440000" cy="533400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smtClean="0">
                    <a:latin typeface="나눔고딕 Bold" panose="020D0804000000000000" pitchFamily="50" charset="-127"/>
                    <a:ea typeface="나눔고딕 Bold" panose="020D0804000000000000" pitchFamily="50" charset="-127"/>
                    <a:cs typeface="Myriad Pro"/>
                  </a:rPr>
                  <a:t>Monitoring</a:t>
                </a:r>
                <a:endParaRPr lang="en-US" sz="1200" dirty="0"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endParaRPr>
              </a:p>
            </p:txBody>
          </p:sp>
          <p:sp>
            <p:nvSpPr>
              <p:cNvPr id="52" name="Rounded Rectangle 71"/>
              <p:cNvSpPr/>
              <p:nvPr/>
            </p:nvSpPr>
            <p:spPr>
              <a:xfrm>
                <a:off x="1062768" y="2922746"/>
                <a:ext cx="1440000" cy="533400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smtClean="0">
                    <a:latin typeface="나눔고딕 Bold" panose="020D0804000000000000" pitchFamily="50" charset="-127"/>
                    <a:ea typeface="나눔고딕 Bold" panose="020D0804000000000000" pitchFamily="50" charset="-127"/>
                    <a:cs typeface="Myriad Pro"/>
                  </a:rPr>
                  <a:t>Query Parser &amp;</a:t>
                </a:r>
                <a:br>
                  <a:rPr lang="en-US" sz="1200" dirty="0" smtClean="0">
                    <a:latin typeface="나눔고딕 Bold" panose="020D0804000000000000" pitchFamily="50" charset="-127"/>
                    <a:ea typeface="나눔고딕 Bold" panose="020D0804000000000000" pitchFamily="50" charset="-127"/>
                    <a:cs typeface="Myriad Pro"/>
                  </a:rPr>
                </a:br>
                <a:r>
                  <a:rPr lang="en-US" sz="1200" dirty="0" smtClean="0">
                    <a:latin typeface="나눔고딕 Bold" panose="020D0804000000000000" pitchFamily="50" charset="-127"/>
                    <a:ea typeface="나눔고딕 Bold" panose="020D0804000000000000" pitchFamily="50" charset="-127"/>
                    <a:cs typeface="Myriad Pro"/>
                  </a:rPr>
                  <a:t>Optimizer</a:t>
                </a:r>
                <a:endParaRPr lang="en-US" sz="1200" dirty="0"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endParaRPr>
              </a:p>
            </p:txBody>
          </p:sp>
          <p:sp>
            <p:nvSpPr>
              <p:cNvPr id="53" name="Rounded Rectangle 69"/>
              <p:cNvSpPr/>
              <p:nvPr/>
            </p:nvSpPr>
            <p:spPr>
              <a:xfrm>
                <a:off x="2677287" y="2308771"/>
                <a:ext cx="1440000" cy="533400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latin typeface="나눔고딕 Bold" panose="020D0804000000000000" pitchFamily="50" charset="-127"/>
                    <a:ea typeface="나눔고딕 Bold" panose="020D0804000000000000" pitchFamily="50" charset="-127"/>
                    <a:cs typeface="Myriad Pro"/>
                  </a:rPr>
                  <a:t>Connection Pooling</a:t>
                </a:r>
                <a:endParaRPr lang="en-US" sz="1200" dirty="0"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endParaRPr>
              </a:p>
            </p:txBody>
          </p:sp>
          <p:sp>
            <p:nvSpPr>
              <p:cNvPr id="54" name="Rounded Rectangle 70"/>
              <p:cNvSpPr/>
              <p:nvPr/>
            </p:nvSpPr>
            <p:spPr>
              <a:xfrm>
                <a:off x="5902312" y="2308771"/>
                <a:ext cx="1440000" cy="533400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smtClean="0">
                    <a:latin typeface="나눔고딕 Bold" panose="020D0804000000000000" pitchFamily="50" charset="-127"/>
                    <a:ea typeface="나눔고딕 Bold" panose="020D0804000000000000" pitchFamily="50" charset="-127"/>
                    <a:cs typeface="Myriad Pro"/>
                  </a:rPr>
                  <a:t>Logging</a:t>
                </a:r>
                <a:endParaRPr lang="en-US" sz="1200" dirty="0"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endParaRPr>
              </a:p>
            </p:txBody>
          </p:sp>
          <p:sp>
            <p:nvSpPr>
              <p:cNvPr id="55" name="Rounded Rectangle 69"/>
              <p:cNvSpPr/>
              <p:nvPr/>
            </p:nvSpPr>
            <p:spPr>
              <a:xfrm>
                <a:off x="2680952" y="2933405"/>
                <a:ext cx="1440000" cy="533400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latin typeface="나눔고딕 Bold" panose="020D0804000000000000" pitchFamily="50" charset="-127"/>
                    <a:ea typeface="나눔고딕 Bold" panose="020D0804000000000000" pitchFamily="50" charset="-127"/>
                    <a:cs typeface="Myriad Pro"/>
                  </a:rPr>
                  <a:t>Lock</a:t>
                </a:r>
                <a:br>
                  <a:rPr lang="en-US" altLang="ko-KR" sz="1200" dirty="0" smtClean="0">
                    <a:latin typeface="나눔고딕 Bold" panose="020D0804000000000000" pitchFamily="50" charset="-127"/>
                    <a:ea typeface="나눔고딕 Bold" panose="020D0804000000000000" pitchFamily="50" charset="-127"/>
                    <a:cs typeface="Myriad Pro"/>
                  </a:rPr>
                </a:br>
                <a:r>
                  <a:rPr lang="en-US" altLang="ko-KR" sz="1200" dirty="0" smtClean="0">
                    <a:latin typeface="나눔고딕 Bold" panose="020D0804000000000000" pitchFamily="50" charset="-127"/>
                    <a:ea typeface="나눔고딕 Bold" panose="020D0804000000000000" pitchFamily="50" charset="-127"/>
                    <a:cs typeface="Myriad Pro"/>
                  </a:rPr>
                  <a:t>Cache</a:t>
                </a:r>
                <a:endParaRPr lang="en-US" sz="1200" dirty="0"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endParaRPr>
              </a:p>
            </p:txBody>
          </p:sp>
        </p:grpSp>
      </p:grpSp>
      <p:sp>
        <p:nvSpPr>
          <p:cNvPr id="56" name="Rounded Rectangle 79"/>
          <p:cNvSpPr/>
          <p:nvPr/>
        </p:nvSpPr>
        <p:spPr>
          <a:xfrm>
            <a:off x="4271033" y="2665050"/>
            <a:ext cx="1326980" cy="1194789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rPr>
              <a:t>Object</a:t>
            </a:r>
          </a:p>
          <a:p>
            <a:pPr algn="ctr"/>
            <a:r>
              <a:rPr lang="en-US" sz="1200" dirty="0" smtClean="0"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rPr>
              <a:t>Manager</a:t>
            </a:r>
            <a:endParaRPr lang="en-US" sz="1200" dirty="0">
              <a:latin typeface="나눔고딕 Bold" panose="020D0804000000000000" pitchFamily="50" charset="-127"/>
              <a:ea typeface="나눔고딕 Bold" panose="020D0804000000000000" pitchFamily="50" charset="-127"/>
              <a:cs typeface="Myriad Pro"/>
            </a:endParaRPr>
          </a:p>
        </p:txBody>
      </p:sp>
      <p:grpSp>
        <p:nvGrpSpPr>
          <p:cNvPr id="57" name="그룹 56"/>
          <p:cNvGrpSpPr/>
          <p:nvPr/>
        </p:nvGrpSpPr>
        <p:grpSpPr>
          <a:xfrm>
            <a:off x="2671703" y="4667560"/>
            <a:ext cx="1103831" cy="747522"/>
            <a:chOff x="2123728" y="5445224"/>
            <a:chExt cx="1224136" cy="936104"/>
          </a:xfrm>
          <a:gradFill>
            <a:gsLst>
              <a:gs pos="21818">
                <a:schemeClr val="accent5">
                  <a:lumMod val="75000"/>
                </a:schemeClr>
              </a:gs>
              <a:gs pos="100000">
                <a:schemeClr val="bg1"/>
              </a:gs>
            </a:gsLst>
            <a:lin ang="5400000" scaled="1"/>
          </a:gradFill>
        </p:grpSpPr>
        <p:sp>
          <p:nvSpPr>
            <p:cNvPr id="58" name="원통 57"/>
            <p:cNvSpPr/>
            <p:nvPr/>
          </p:nvSpPr>
          <p:spPr>
            <a:xfrm>
              <a:off x="2123728" y="5445224"/>
              <a:ext cx="999866" cy="712239"/>
            </a:xfrm>
            <a:prstGeom prst="can">
              <a:avLst/>
            </a:prstGeom>
            <a:grp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dk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endParaRPr>
            </a:p>
          </p:txBody>
        </p:sp>
        <p:sp>
          <p:nvSpPr>
            <p:cNvPr id="59" name="원통 58"/>
            <p:cNvSpPr/>
            <p:nvPr/>
          </p:nvSpPr>
          <p:spPr>
            <a:xfrm>
              <a:off x="2347998" y="5669089"/>
              <a:ext cx="999866" cy="712239"/>
            </a:xfrm>
            <a:prstGeom prst="can">
              <a:avLst/>
            </a:prstGeom>
            <a:grp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dk1"/>
                  </a:solidFill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rPr>
                <a:t>Data</a:t>
              </a:r>
            </a:p>
            <a:p>
              <a:pPr algn="ctr"/>
              <a:r>
                <a:rPr lang="en-US" altLang="ko-KR" sz="1200" dirty="0" smtClean="0"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rPr>
                <a:t>Volume</a:t>
              </a:r>
              <a:endParaRPr lang="ko-KR" altLang="en-US" sz="1200">
                <a:solidFill>
                  <a:schemeClr val="dk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4070847" y="4673771"/>
            <a:ext cx="1103831" cy="747522"/>
            <a:chOff x="2123728" y="5445224"/>
            <a:chExt cx="1224136" cy="936104"/>
          </a:xfrm>
          <a:gradFill>
            <a:gsLst>
              <a:gs pos="21818">
                <a:schemeClr val="accent5">
                  <a:lumMod val="75000"/>
                </a:schemeClr>
              </a:gs>
              <a:gs pos="100000">
                <a:schemeClr val="bg1"/>
              </a:gs>
            </a:gsLst>
            <a:lin ang="5400000" scaled="1"/>
          </a:gradFill>
        </p:grpSpPr>
        <p:sp>
          <p:nvSpPr>
            <p:cNvPr id="61" name="원통 60"/>
            <p:cNvSpPr/>
            <p:nvPr/>
          </p:nvSpPr>
          <p:spPr>
            <a:xfrm>
              <a:off x="2123728" y="5445224"/>
              <a:ext cx="999866" cy="712239"/>
            </a:xfrm>
            <a:prstGeom prst="can">
              <a:avLst/>
            </a:prstGeom>
            <a:grp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dk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endParaRPr>
            </a:p>
          </p:txBody>
        </p:sp>
        <p:sp>
          <p:nvSpPr>
            <p:cNvPr id="62" name="원통 61"/>
            <p:cNvSpPr/>
            <p:nvPr/>
          </p:nvSpPr>
          <p:spPr>
            <a:xfrm>
              <a:off x="2347998" y="5669089"/>
              <a:ext cx="999866" cy="712239"/>
            </a:xfrm>
            <a:prstGeom prst="can">
              <a:avLst/>
            </a:prstGeom>
            <a:grp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dk1"/>
                  </a:solidFill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rPr>
                <a:t>Index</a:t>
              </a:r>
            </a:p>
            <a:p>
              <a:pPr algn="ctr"/>
              <a:r>
                <a:rPr lang="en-US" altLang="ko-KR" sz="1200" dirty="0" smtClean="0"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rPr>
                <a:t>Volume</a:t>
              </a:r>
              <a:endParaRPr lang="ko-KR" altLang="en-US" sz="1200">
                <a:solidFill>
                  <a:schemeClr val="dk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endParaRP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5537760" y="4668068"/>
            <a:ext cx="1103831" cy="747522"/>
            <a:chOff x="2123728" y="5445224"/>
            <a:chExt cx="1224136" cy="936104"/>
          </a:xfrm>
          <a:gradFill>
            <a:gsLst>
              <a:gs pos="21818">
                <a:schemeClr val="accent5">
                  <a:lumMod val="75000"/>
                </a:schemeClr>
              </a:gs>
              <a:gs pos="100000">
                <a:schemeClr val="bg1"/>
              </a:gs>
            </a:gsLst>
            <a:lin ang="5400000" scaled="1"/>
          </a:gradFill>
        </p:grpSpPr>
        <p:sp>
          <p:nvSpPr>
            <p:cNvPr id="64" name="원통 63"/>
            <p:cNvSpPr/>
            <p:nvPr/>
          </p:nvSpPr>
          <p:spPr>
            <a:xfrm>
              <a:off x="2123728" y="5445224"/>
              <a:ext cx="999866" cy="712239"/>
            </a:xfrm>
            <a:prstGeom prst="can">
              <a:avLst/>
            </a:prstGeom>
            <a:grp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dk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endParaRPr>
            </a:p>
          </p:txBody>
        </p:sp>
        <p:sp>
          <p:nvSpPr>
            <p:cNvPr id="65" name="원통 64"/>
            <p:cNvSpPr/>
            <p:nvPr/>
          </p:nvSpPr>
          <p:spPr>
            <a:xfrm>
              <a:off x="2347998" y="5669089"/>
              <a:ext cx="999866" cy="712239"/>
            </a:xfrm>
            <a:prstGeom prst="can">
              <a:avLst/>
            </a:prstGeom>
            <a:grp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dk1"/>
                  </a:solidFill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rPr>
                <a:t>Temp</a:t>
              </a:r>
            </a:p>
            <a:p>
              <a:pPr algn="ctr"/>
              <a:r>
                <a:rPr lang="en-US" altLang="ko-KR" sz="1200" dirty="0" smtClean="0"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rPr>
                <a:t>Volume</a:t>
              </a:r>
              <a:endParaRPr lang="ko-KR" altLang="en-US" sz="1200">
                <a:solidFill>
                  <a:schemeClr val="dk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endParaRP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1171982" y="4676120"/>
            <a:ext cx="1142645" cy="727991"/>
            <a:chOff x="899591" y="5455267"/>
            <a:chExt cx="1267181" cy="911645"/>
          </a:xfrm>
          <a:gradFill flip="none" rotWithShape="1">
            <a:gsLst>
              <a:gs pos="21818">
                <a:srgbClr val="92D050"/>
              </a:gs>
              <a:gs pos="40922">
                <a:srgbClr val="99FF99"/>
              </a:gs>
              <a:gs pos="100000">
                <a:schemeClr val="bg1"/>
              </a:gs>
            </a:gsLst>
            <a:lin ang="5400000" scaled="1"/>
            <a:tileRect/>
          </a:gradFill>
        </p:grpSpPr>
        <p:sp>
          <p:nvSpPr>
            <p:cNvPr id="67" name="순서도: 문서 66"/>
            <p:cNvSpPr/>
            <p:nvPr/>
          </p:nvSpPr>
          <p:spPr>
            <a:xfrm>
              <a:off x="899591" y="5455267"/>
              <a:ext cx="1112002" cy="719526"/>
            </a:xfrm>
            <a:prstGeom prst="flowChartDocument">
              <a:avLst/>
            </a:prstGeom>
            <a:grp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dk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endParaRPr>
            </a:p>
          </p:txBody>
        </p:sp>
        <p:sp>
          <p:nvSpPr>
            <p:cNvPr id="68" name="순서도: 문서 67"/>
            <p:cNvSpPr/>
            <p:nvPr/>
          </p:nvSpPr>
          <p:spPr>
            <a:xfrm>
              <a:off x="1054770" y="5647386"/>
              <a:ext cx="1112002" cy="719526"/>
            </a:xfrm>
            <a:prstGeom prst="flowChartDocument">
              <a:avLst/>
            </a:prstGeom>
            <a:grp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dk1"/>
                  </a:solidFill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rPr>
                <a:t>File Based</a:t>
              </a:r>
            </a:p>
            <a:p>
              <a:pPr algn="ctr"/>
              <a:r>
                <a:rPr lang="en-US" altLang="ko-KR" sz="1200" dirty="0" smtClean="0">
                  <a:latin typeface="나눔고딕 Bold" panose="020D0804000000000000" pitchFamily="50" charset="-127"/>
                  <a:ea typeface="나눔고딕 Bold" panose="020D0804000000000000" pitchFamily="50" charset="-127"/>
                  <a:cs typeface="Myriad Pro"/>
                </a:rPr>
                <a:t>Object</a:t>
              </a:r>
              <a:endParaRPr lang="ko-KR" altLang="en-US" sz="1200">
                <a:solidFill>
                  <a:schemeClr val="dk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endParaRPr>
            </a:p>
          </p:txBody>
        </p:sp>
      </p:grpSp>
      <p:sp>
        <p:nvSpPr>
          <p:cNvPr id="69" name="Rounded Rectangle 79"/>
          <p:cNvSpPr/>
          <p:nvPr/>
        </p:nvSpPr>
        <p:spPr>
          <a:xfrm>
            <a:off x="5769857" y="2665051"/>
            <a:ext cx="1362988" cy="119598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rPr>
              <a:t>Transaction</a:t>
            </a:r>
          </a:p>
          <a:p>
            <a:pPr algn="ctr"/>
            <a:r>
              <a:rPr lang="en-US" sz="1200" dirty="0" smtClean="0"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rPr>
              <a:t>Manager</a:t>
            </a:r>
            <a:endParaRPr lang="en-US" sz="1200" dirty="0">
              <a:latin typeface="나눔고딕 Bold" panose="020D0804000000000000" pitchFamily="50" charset="-127"/>
              <a:ea typeface="나눔고딕 Bold" panose="020D0804000000000000" pitchFamily="50" charset="-127"/>
              <a:cs typeface="Myriad Pro"/>
            </a:endParaRPr>
          </a:p>
        </p:txBody>
      </p:sp>
      <p:sp>
        <p:nvSpPr>
          <p:cNvPr id="70" name="순서도: 순차적 액세스 저장소 69"/>
          <p:cNvSpPr/>
          <p:nvPr/>
        </p:nvSpPr>
        <p:spPr>
          <a:xfrm>
            <a:off x="7119422" y="4560197"/>
            <a:ext cx="1113165" cy="431441"/>
          </a:xfrm>
          <a:prstGeom prst="flowChartMagneticTape">
            <a:avLst/>
          </a:prstGeom>
          <a:gradFill>
            <a:gsLst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dk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rPr>
              <a:t>Active Log</a:t>
            </a:r>
            <a:endParaRPr lang="ko-KR" altLang="en-US" sz="1200">
              <a:solidFill>
                <a:schemeClr val="dk1"/>
              </a:solidFill>
              <a:latin typeface="나눔고딕 Bold" panose="020D0804000000000000" pitchFamily="50" charset="-127"/>
              <a:ea typeface="나눔고딕 Bold" panose="020D0804000000000000" pitchFamily="50" charset="-127"/>
              <a:cs typeface="Myriad Pro"/>
            </a:endParaRPr>
          </a:p>
        </p:txBody>
      </p:sp>
      <p:sp>
        <p:nvSpPr>
          <p:cNvPr id="71" name="순서도: 순차적 액세스 저장소 70"/>
          <p:cNvSpPr/>
          <p:nvPr/>
        </p:nvSpPr>
        <p:spPr>
          <a:xfrm>
            <a:off x="7138459" y="5085792"/>
            <a:ext cx="1113165" cy="431441"/>
          </a:xfrm>
          <a:prstGeom prst="flowChartMagneticTape">
            <a:avLst/>
          </a:prstGeom>
          <a:gradFill>
            <a:gsLst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dk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  <a:cs typeface="Myriad Pro"/>
              </a:rPr>
              <a:t>Archive Log</a:t>
            </a:r>
            <a:endParaRPr lang="ko-KR" altLang="en-US" sz="1200">
              <a:solidFill>
                <a:schemeClr val="dk1"/>
              </a:solidFill>
              <a:latin typeface="나눔고딕 Bold" panose="020D0804000000000000" pitchFamily="50" charset="-127"/>
              <a:ea typeface="나눔고딕 Bold" panose="020D0804000000000000" pitchFamily="50" charset="-127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61829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제목 34"/>
          <p:cNvSpPr>
            <a:spLocks noGrp="1"/>
          </p:cNvSpPr>
          <p:nvPr>
            <p:ph type="title" idx="4294967295"/>
          </p:nvPr>
        </p:nvSpPr>
        <p:spPr>
          <a:xfrm>
            <a:off x="324048" y="260062"/>
            <a:ext cx="8819952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l"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  <a:cs typeface="+mn-cs"/>
              </a:rPr>
              <a:t>3-tier Architecture with a Native Middleware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  <a:cs typeface="+mn-cs"/>
            </a:endParaRPr>
          </a:p>
        </p:txBody>
      </p:sp>
      <p:cxnSp>
        <p:nvCxnSpPr>
          <p:cNvPr id="36" name="직선 화살표 연결선 35"/>
          <p:cNvCxnSpPr>
            <a:endCxn id="34" idx="0"/>
          </p:cNvCxnSpPr>
          <p:nvPr/>
        </p:nvCxnSpPr>
        <p:spPr>
          <a:xfrm rot="16200000" flipH="1">
            <a:off x="2376823" y="2688368"/>
            <a:ext cx="545060" cy="9939"/>
          </a:xfrm>
          <a:prstGeom prst="straightConnector1">
            <a:avLst/>
          </a:prstGeom>
          <a:ln w="76200">
            <a:solidFill>
              <a:schemeClr val="bg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49" descr="E:\업무\NHN\표준 양식\05.아이콘세트\purple\01_19.png"/>
          <p:cNvPicPr>
            <a:picLocks noChangeAspect="1" noChangeArrowheads="1"/>
          </p:cNvPicPr>
          <p:nvPr/>
        </p:nvPicPr>
        <p:blipFill>
          <a:blip r:embed="rId3" cstate="print"/>
          <a:srcRect l="18750" t="15624" r="12297" b="8536"/>
          <a:stretch>
            <a:fillRect/>
          </a:stretch>
        </p:blipFill>
        <p:spPr bwMode="auto">
          <a:xfrm>
            <a:off x="2341091" y="4348004"/>
            <a:ext cx="654619" cy="7200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8" name="Picture 55" descr="E:\업무\NHN\표준 양식\05.아이콘세트\purple\01_22.png"/>
          <p:cNvPicPr>
            <a:picLocks noChangeAspect="1" noChangeArrowheads="1"/>
          </p:cNvPicPr>
          <p:nvPr/>
        </p:nvPicPr>
        <p:blipFill>
          <a:blip r:embed="rId4" cstate="print"/>
          <a:srcRect l="7644" t="28336" r="3644" b="20130"/>
          <a:stretch>
            <a:fillRect/>
          </a:stretch>
        </p:blipFill>
        <p:spPr bwMode="auto">
          <a:xfrm>
            <a:off x="2341090" y="5053370"/>
            <a:ext cx="675983" cy="392688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9" name="순서도: 자기 디스크 38"/>
          <p:cNvSpPr/>
          <p:nvPr/>
        </p:nvSpPr>
        <p:spPr>
          <a:xfrm>
            <a:off x="2439339" y="5162406"/>
            <a:ext cx="142876" cy="142876"/>
          </a:xfrm>
          <a:prstGeom prst="flowChartMagneticDisk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bg1"/>
              </a:solidFill>
              <a:latin typeface="나눔고딕" pitchFamily="50" charset="-127"/>
              <a:ea typeface="나눔고딕" pitchFamily="50" charset="-127"/>
              <a:cs typeface="Verdana" pitchFamily="34" charset="0"/>
            </a:endParaRPr>
          </a:p>
        </p:txBody>
      </p:sp>
      <p:sp>
        <p:nvSpPr>
          <p:cNvPr id="40" name="순서도: 자기 디스크 39"/>
          <p:cNvSpPr/>
          <p:nvPr/>
        </p:nvSpPr>
        <p:spPr>
          <a:xfrm>
            <a:off x="2510778" y="5195369"/>
            <a:ext cx="142876" cy="142876"/>
          </a:xfrm>
          <a:prstGeom prst="flowChartMagneticDisk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bg1"/>
              </a:solidFill>
              <a:latin typeface="나눔고딕" pitchFamily="50" charset="-127"/>
              <a:ea typeface="나눔고딕" pitchFamily="50" charset="-127"/>
              <a:cs typeface="Verdana" pitchFamily="34" charset="0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516773" y="2859374"/>
            <a:ext cx="4487276" cy="1488630"/>
            <a:chOff x="516772" y="2859374"/>
            <a:chExt cx="4487276" cy="1488630"/>
          </a:xfrm>
        </p:grpSpPr>
        <p:pic>
          <p:nvPicPr>
            <p:cNvPr id="34" name="Picture 54" descr="E:\업무\NHN\표준 양식\05.아이콘세트\purple\01_18.png"/>
            <p:cNvPicPr>
              <a:picLocks noChangeAspect="1" noChangeArrowheads="1"/>
            </p:cNvPicPr>
            <p:nvPr/>
          </p:nvPicPr>
          <p:blipFill>
            <a:blip r:embed="rId5" cstate="print"/>
            <a:srcRect l="12276" t="21361" r="8215" b="15694"/>
            <a:stretch>
              <a:fillRect/>
            </a:stretch>
          </p:blipFill>
          <p:spPr bwMode="auto">
            <a:xfrm>
              <a:off x="2199584" y="2965868"/>
              <a:ext cx="909476" cy="720000"/>
            </a:xfrm>
            <a:prstGeom prst="rect">
              <a:avLst/>
            </a:prstGeom>
            <a:noFill/>
            <a:ln>
              <a:noFill/>
            </a:ln>
            <a:effectLst/>
          </p:spPr>
        </p:pic>
        <p:cxnSp>
          <p:nvCxnSpPr>
            <p:cNvPr id="41" name="직선 화살표 연결선 40"/>
            <p:cNvCxnSpPr>
              <a:stCxn id="34" idx="2"/>
              <a:endCxn id="37" idx="0"/>
            </p:cNvCxnSpPr>
            <p:nvPr/>
          </p:nvCxnSpPr>
          <p:spPr>
            <a:xfrm rot="16200000" flipH="1">
              <a:off x="2330293" y="4009897"/>
              <a:ext cx="662136" cy="14078"/>
            </a:xfrm>
            <a:prstGeom prst="straightConnector1">
              <a:avLst/>
            </a:prstGeom>
            <a:ln w="57150"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3549510" y="3325908"/>
              <a:ext cx="11753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="1" cap="all" dirty="0" smtClean="0">
                  <a:ln w="9000" cmpd="sng">
                    <a:solidFill>
                      <a:schemeClr val="accent6"/>
                    </a:solidFill>
                    <a:prstDash val="solid"/>
                  </a:ln>
                  <a:solidFill>
                    <a:schemeClr val="accent6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나눔고딕" pitchFamily="50" charset="-127"/>
                  <a:ea typeface="나눔고딕" pitchFamily="50" charset="-127"/>
                  <a:cs typeface="Verdana" pitchFamily="34" charset="0"/>
                </a:rPr>
                <a:t>Broker</a:t>
              </a:r>
              <a:endParaRPr lang="ko-KR" altLang="en-US" sz="2000" b="1" cap="all" dirty="0">
                <a:ln w="9000" cmpd="sng">
                  <a:solidFill>
                    <a:schemeClr val="accent6"/>
                  </a:solidFill>
                  <a:prstDash val="solid"/>
                </a:ln>
                <a:solidFill>
                  <a:schemeClr val="accent6"/>
                </a:solidFill>
                <a:effectLst>
                  <a:reflection blurRad="12700" stA="28000" endPos="45000" dist="1000" dir="5400000" sy="-100000" algn="bl" rotWithShape="0"/>
                </a:effectLst>
                <a:latin typeface="나눔고딕" pitchFamily="50" charset="-127"/>
                <a:ea typeface="나눔고딕" pitchFamily="50" charset="-127"/>
                <a:cs typeface="Verdana" pitchFamily="34" charset="0"/>
              </a:endParaRPr>
            </a:p>
          </p:txBody>
        </p:sp>
        <p:sp>
          <p:nvSpPr>
            <p:cNvPr id="43" name="모서리가 둥근 직사각형 42"/>
            <p:cNvSpPr/>
            <p:nvPr/>
          </p:nvSpPr>
          <p:spPr>
            <a:xfrm>
              <a:off x="516772" y="2859374"/>
              <a:ext cx="4487276" cy="898582"/>
            </a:xfrm>
            <a:prstGeom prst="round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itchFamily="50" charset="-127"/>
                <a:ea typeface="나눔고딕" pitchFamily="50" charset="-127"/>
                <a:cs typeface="Verdana" pitchFamily="34" charset="0"/>
              </a:endParaRPr>
            </a:p>
          </p:txBody>
        </p:sp>
      </p:grpSp>
      <p:sp>
        <p:nvSpPr>
          <p:cNvPr id="44" name="모서리가 둥근 직사각형 43"/>
          <p:cNvSpPr/>
          <p:nvPr/>
        </p:nvSpPr>
        <p:spPr>
          <a:xfrm>
            <a:off x="502995" y="4169502"/>
            <a:ext cx="4500164" cy="1440160"/>
          </a:xfrm>
          <a:prstGeom prst="roundRect">
            <a:avLst/>
          </a:prstGeom>
          <a:noFill/>
          <a:ln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itchFamily="50" charset="-127"/>
              <a:ea typeface="나눔고딕" pitchFamily="50" charset="-127"/>
              <a:cs typeface="Verdana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612028" y="5177614"/>
            <a:ext cx="1111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cap="all" dirty="0" smtClean="0">
                <a:ln w="90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나눔고딕" pitchFamily="50" charset="-127"/>
                <a:ea typeface="나눔고딕" pitchFamily="50" charset="-127"/>
                <a:cs typeface="Verdana" pitchFamily="34" charset="0"/>
              </a:rPr>
              <a:t>Server</a:t>
            </a:r>
            <a:endParaRPr lang="ko-KR" altLang="en-US" sz="2000" b="1" cap="all" dirty="0">
              <a:ln w="9000" cmpd="sng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나눔고딕" pitchFamily="50" charset="-127"/>
              <a:ea typeface="나눔고딕" pitchFamily="50" charset="-127"/>
              <a:cs typeface="Verdana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348317" y="1865246"/>
            <a:ext cx="17861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cap="all" dirty="0" smtClean="0">
                <a:ln w="9000" cmpd="sng">
                  <a:solidFill>
                    <a:schemeClr val="bg2"/>
                  </a:solidFill>
                  <a:prstDash val="solid"/>
                </a:ln>
                <a:solidFill>
                  <a:schemeClr val="bg2"/>
                </a:solidFill>
                <a:effectLst>
                  <a:reflection blurRad="12700" stA="28000" endPos="45000" dist="1000" dir="5400000" sy="-100000" algn="bl" rotWithShape="0"/>
                </a:effectLst>
                <a:latin typeface="나눔고딕" pitchFamily="50" charset="-127"/>
                <a:ea typeface="나눔고딕" pitchFamily="50" charset="-127"/>
                <a:cs typeface="Verdana" pitchFamily="34" charset="0"/>
              </a:rPr>
              <a:t>Application</a:t>
            </a:r>
            <a:endParaRPr lang="ko-KR" altLang="en-US" sz="2000" b="1" cap="all" dirty="0">
              <a:ln w="9000" cmpd="sng">
                <a:solidFill>
                  <a:schemeClr val="bg2"/>
                </a:solidFill>
                <a:prstDash val="solid"/>
              </a:ln>
              <a:solidFill>
                <a:schemeClr val="bg2"/>
              </a:solidFill>
              <a:effectLst>
                <a:reflection blurRad="12700" stA="28000" endPos="45000" dist="1000" dir="5400000" sy="-100000" algn="bl" rotWithShape="0"/>
              </a:effectLst>
              <a:latin typeface="나눔고딕" pitchFamily="50" charset="-127"/>
              <a:ea typeface="나눔고딕" pitchFamily="50" charset="-127"/>
              <a:cs typeface="Verdana" pitchFamily="34" charset="0"/>
            </a:endParaRPr>
          </a:p>
        </p:txBody>
      </p:sp>
      <p:sp>
        <p:nvSpPr>
          <p:cNvPr id="47" name="한쪽 모서리가 잘린 사각형 46"/>
          <p:cNvSpPr/>
          <p:nvPr/>
        </p:nvSpPr>
        <p:spPr>
          <a:xfrm>
            <a:off x="5292080" y="1484784"/>
            <a:ext cx="3816424" cy="1368000"/>
          </a:xfrm>
          <a:prstGeom prst="snip1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altLang="ko-KR" sz="1600" b="1" dirty="0" smtClean="0">
                <a:ln w="10541" cmpd="sng">
                  <a:noFill/>
                  <a:prstDash val="solid"/>
                </a:ln>
                <a:solidFill>
                  <a:schemeClr val="bg1">
                    <a:lumMod val="85000"/>
                  </a:schemeClr>
                </a:solidFill>
                <a:latin typeface="나눔고딕" pitchFamily="50" charset="-127"/>
                <a:ea typeface="나눔고딕" pitchFamily="50" charset="-127"/>
                <a:cs typeface="Verdana" pitchFamily="34" charset="0"/>
              </a:rPr>
              <a:t>Connect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ko-KR" sz="1600" b="1" dirty="0">
                <a:ln w="10541" cmpd="sng">
                  <a:noFill/>
                  <a:prstDash val="solid"/>
                </a:ln>
                <a:solidFill>
                  <a:schemeClr val="bg1">
                    <a:lumMod val="85000"/>
                  </a:schemeClr>
                </a:solidFill>
                <a:latin typeface="나눔고딕" pitchFamily="50" charset="-127"/>
                <a:ea typeface="나눔고딕" pitchFamily="50" charset="-127"/>
                <a:cs typeface="Verdana" pitchFamily="34" charset="0"/>
              </a:rPr>
              <a:t>R</a:t>
            </a:r>
            <a:r>
              <a:rPr lang="en-US" altLang="ko-KR" sz="1600" b="1" dirty="0" smtClean="0">
                <a:ln w="10541" cmpd="sng">
                  <a:noFill/>
                  <a:prstDash val="solid"/>
                </a:ln>
                <a:solidFill>
                  <a:schemeClr val="bg1">
                    <a:lumMod val="85000"/>
                  </a:schemeClr>
                </a:solidFill>
                <a:latin typeface="나눔고딕" pitchFamily="50" charset="-127"/>
                <a:ea typeface="나눔고딕" pitchFamily="50" charset="-127"/>
                <a:cs typeface="Verdana" pitchFamily="34" charset="0"/>
              </a:rPr>
              <a:t>equest Query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ko-KR" sz="1600" b="1" dirty="0" smtClean="0">
                <a:ln w="10541" cmpd="sng">
                  <a:noFill/>
                  <a:prstDash val="solid"/>
                </a:ln>
                <a:solidFill>
                  <a:schemeClr val="bg1">
                    <a:lumMod val="85000"/>
                  </a:schemeClr>
                </a:solidFill>
                <a:latin typeface="나눔고딕" pitchFamily="50" charset="-127"/>
                <a:ea typeface="나눔고딕" pitchFamily="50" charset="-127"/>
                <a:cs typeface="Verdana" pitchFamily="34" charset="0"/>
              </a:rPr>
              <a:t>Receive Result</a:t>
            </a:r>
          </a:p>
        </p:txBody>
      </p:sp>
      <p:sp>
        <p:nvSpPr>
          <p:cNvPr id="48" name="한쪽 모서리가 잘린 사각형 47"/>
          <p:cNvSpPr/>
          <p:nvPr/>
        </p:nvSpPr>
        <p:spPr>
          <a:xfrm>
            <a:off x="5292080" y="4658634"/>
            <a:ext cx="3672408" cy="1229633"/>
          </a:xfrm>
          <a:prstGeom prst="snip1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altLang="ko-KR" sz="1600" b="1" dirty="0" smtClean="0">
                <a:ln w="10541" cmpd="sng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  <a:cs typeface="Verdana" pitchFamily="34" charset="0"/>
              </a:rPr>
              <a:t>Process / Store Data</a:t>
            </a:r>
          </a:p>
        </p:txBody>
      </p:sp>
      <p:grpSp>
        <p:nvGrpSpPr>
          <p:cNvPr id="2" name="그룹 48"/>
          <p:cNvGrpSpPr/>
          <p:nvPr/>
        </p:nvGrpSpPr>
        <p:grpSpPr>
          <a:xfrm>
            <a:off x="2195736" y="1556792"/>
            <a:ext cx="880808" cy="864096"/>
            <a:chOff x="2195736" y="1556792"/>
            <a:chExt cx="880808" cy="864096"/>
          </a:xfrm>
        </p:grpSpPr>
        <p:grpSp>
          <p:nvGrpSpPr>
            <p:cNvPr id="3" name="그룹 88"/>
            <p:cNvGrpSpPr/>
            <p:nvPr/>
          </p:nvGrpSpPr>
          <p:grpSpPr>
            <a:xfrm>
              <a:off x="2356464" y="1556896"/>
              <a:ext cx="720080" cy="863992"/>
              <a:chOff x="5220072" y="1052736"/>
              <a:chExt cx="949966" cy="1008008"/>
            </a:xfrm>
          </p:grpSpPr>
          <p:pic>
            <p:nvPicPr>
              <p:cNvPr id="52" name="Picture 57" descr="E:\업무\NHN\표준 양식\05.아이콘세트\green\01_24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5220072" y="1124744"/>
                <a:ext cx="949966" cy="936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sp>
            <p:nvSpPr>
              <p:cNvPr id="53" name="모서리가 둥근 직사각형 52"/>
              <p:cNvSpPr/>
              <p:nvPr/>
            </p:nvSpPr>
            <p:spPr>
              <a:xfrm>
                <a:off x="5233934" y="1052736"/>
                <a:ext cx="720080" cy="86399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나눔고딕" pitchFamily="50" charset="-127"/>
                  <a:ea typeface="나눔고딕" pitchFamily="50" charset="-127"/>
                </a:endParaRPr>
              </a:p>
            </p:txBody>
          </p:sp>
        </p:grpSp>
        <p:pic>
          <p:nvPicPr>
            <p:cNvPr id="51" name="Picture 57" descr="E:\업무\NHN\표준 양식\05.아이콘세트\green\01_24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195736" y="1556792"/>
              <a:ext cx="814243" cy="802272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sp>
        <p:nvSpPr>
          <p:cNvPr id="54" name="한쪽 모서리가 잘린 사각형 53"/>
          <p:cNvSpPr/>
          <p:nvPr/>
        </p:nvSpPr>
        <p:spPr>
          <a:xfrm>
            <a:off x="5219056" y="2852936"/>
            <a:ext cx="3240733" cy="1152000"/>
          </a:xfrm>
          <a:prstGeom prst="snip1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altLang="ko-KR" sz="1600" b="1" dirty="0" smtClean="0">
                <a:ln w="10541" cmpd="sng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나눔고딕 Bold" pitchFamily="50" charset="-127"/>
                <a:ea typeface="나눔고딕 Bold" pitchFamily="50" charset="-127"/>
                <a:cs typeface="Verdana" pitchFamily="34" charset="0"/>
              </a:rPr>
              <a:t>Connection pooling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ko-KR" sz="1600" b="1" dirty="0" smtClean="0">
                <a:ln w="10541" cmpd="sng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나눔고딕 Bold" pitchFamily="50" charset="-127"/>
                <a:ea typeface="나눔고딕 Bold" pitchFamily="50" charset="-127"/>
                <a:cs typeface="Verdana" pitchFamily="34" charset="0"/>
              </a:rPr>
              <a:t>Parsing, Optimizing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ko-KR" sz="1600" b="1" dirty="0" smtClean="0">
                <a:ln w="10541" cmpd="sng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나눔고딕 Bold" pitchFamily="50" charset="-127"/>
                <a:ea typeface="나눔고딕 Bold" pitchFamily="50" charset="-127"/>
                <a:cs typeface="Verdana" pitchFamily="34" charset="0"/>
              </a:rPr>
              <a:t>Relay request / result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ko-KR" sz="1600" b="1" dirty="0" smtClean="0">
                <a:ln w="10541" cmpd="sng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나눔고딕 Bold" pitchFamily="50" charset="-127"/>
                <a:ea typeface="나눔고딕 Bold" pitchFamily="50" charset="-127"/>
                <a:cs typeface="Verdana" pitchFamily="34" charset="0"/>
              </a:rPr>
              <a:t>SQL logging</a:t>
            </a:r>
          </a:p>
        </p:txBody>
      </p:sp>
      <p:cxnSp>
        <p:nvCxnSpPr>
          <p:cNvPr id="55" name="직선 연결선 54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24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5313847"/>
            <a:ext cx="9144000" cy="1544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그림 9" descr="cubrid-logo-bi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06776" y="6202532"/>
            <a:ext cx="1584000" cy="493116"/>
          </a:xfrm>
          <a:prstGeom prst="rect">
            <a:avLst/>
          </a:prstGeom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539554" y="908722"/>
            <a:ext cx="7943521" cy="3071834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ko-KR" sz="3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3.2 Performance 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endParaRPr lang="ko-KR" altLang="en-US" sz="36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294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 txBox="1">
            <a:spLocks/>
          </p:cNvSpPr>
          <p:nvPr/>
        </p:nvSpPr>
        <p:spPr>
          <a:xfrm>
            <a:off x="323528" y="260648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Performance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876" y="1106804"/>
            <a:ext cx="6986507" cy="32385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4329261"/>
            <a:ext cx="7266984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4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539553" y="908721"/>
            <a:ext cx="7943521" cy="3071834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ko-KR" sz="3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3.3 Scalability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endParaRPr lang="ko-KR" altLang="en-US" sz="36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298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268760"/>
            <a:ext cx="6768752" cy="4896544"/>
          </a:xfrm>
          <a:prstGeom prst="rect">
            <a:avLst/>
          </a:prstGeom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323528" y="251937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CUBRID</a:t>
            </a: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</a:t>
            </a: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Scalability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구름 6"/>
          <p:cNvSpPr/>
          <p:nvPr/>
        </p:nvSpPr>
        <p:spPr>
          <a:xfrm>
            <a:off x="5057697" y="1225218"/>
            <a:ext cx="3618759" cy="1296144"/>
          </a:xfrm>
          <a:prstGeom prst="cloud">
            <a:avLst/>
          </a:prstGeom>
          <a:pattFill prst="pct50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smtClean="0">
                <a:solidFill>
                  <a:srgbClr val="FF0000"/>
                </a:solidFill>
                <a:latin typeface="나눔손글씨 붓" pitchFamily="66" charset="-127"/>
                <a:ea typeface="나눔손글씨 붓" pitchFamily="66" charset="-127"/>
              </a:rPr>
              <a:t>Replication</a:t>
            </a:r>
            <a:r>
              <a:rPr lang="en-US" altLang="ko-KR" sz="4000" b="1" dirty="0" smtClean="0">
                <a:solidFill>
                  <a:srgbClr val="FF0000"/>
                </a:solidFill>
                <a:latin typeface="나눔손글씨 붓" pitchFamily="66" charset="-127"/>
                <a:ea typeface="나눔손글씨 붓" pitchFamily="66" charset="-127"/>
              </a:rPr>
              <a:t> CUBRID HA </a:t>
            </a:r>
            <a:endParaRPr lang="ko-KR" altLang="en-US" sz="4000" b="1" dirty="0">
              <a:solidFill>
                <a:srgbClr val="FF0000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10" name="구름 9"/>
          <p:cNvSpPr/>
          <p:nvPr/>
        </p:nvSpPr>
        <p:spPr>
          <a:xfrm>
            <a:off x="2510316" y="2837859"/>
            <a:ext cx="3861884" cy="1311221"/>
          </a:xfrm>
          <a:prstGeom prst="cloud">
            <a:avLst/>
          </a:prstGeom>
          <a:pattFill prst="pct50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</a:pPr>
            <a:r>
              <a:rPr lang="en-US" altLang="ko-KR" sz="3600" b="1" dirty="0" err="1" smtClean="0">
                <a:solidFill>
                  <a:srgbClr val="FF0000"/>
                </a:solidFill>
                <a:latin typeface="나눔손글씨 붓" pitchFamily="66" charset="-127"/>
                <a:ea typeface="나눔손글씨 붓" pitchFamily="66" charset="-127"/>
              </a:rPr>
              <a:t>Sharding</a:t>
            </a:r>
            <a:endParaRPr lang="en-US" altLang="ko-KR" sz="3600" b="1" dirty="0" smtClean="0">
              <a:solidFill>
                <a:srgbClr val="FF0000"/>
              </a:solidFill>
              <a:latin typeface="나눔손글씨 붓" pitchFamily="66" charset="-127"/>
              <a:ea typeface="나눔손글씨 붓" pitchFamily="66" charset="-127"/>
            </a:endParaRPr>
          </a:p>
          <a:p>
            <a:pPr algn="ctr">
              <a:lnSpc>
                <a:spcPts val="2000"/>
              </a:lnSpc>
            </a:pPr>
            <a:endParaRPr lang="en-US" altLang="ko-KR" sz="3600" b="1" dirty="0" smtClean="0">
              <a:solidFill>
                <a:srgbClr val="FF0000"/>
              </a:solidFill>
              <a:latin typeface="나눔손글씨 붓" pitchFamily="66" charset="-127"/>
              <a:ea typeface="나눔손글씨 붓" pitchFamily="66" charset="-127"/>
            </a:endParaRPr>
          </a:p>
          <a:p>
            <a:pPr algn="ctr">
              <a:lnSpc>
                <a:spcPts val="2000"/>
              </a:lnSpc>
            </a:pPr>
            <a:r>
              <a:rPr lang="en-US" altLang="ko-KR" sz="3600" b="1" dirty="0" smtClean="0">
                <a:solidFill>
                  <a:srgbClr val="FF0000"/>
                </a:solidFill>
                <a:latin typeface="나눔손글씨 붓" pitchFamily="66" charset="-127"/>
                <a:ea typeface="나눔손글씨 붓" pitchFamily="66" charset="-127"/>
              </a:rPr>
              <a:t>CUBRID SHARD</a:t>
            </a:r>
            <a:endParaRPr lang="ko-KR" altLang="en-US" sz="3600" b="1" dirty="0">
              <a:solidFill>
                <a:srgbClr val="FF0000"/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8366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표 47"/>
          <p:cNvGraphicFramePr>
            <a:graphicFrameLocks noGrp="1"/>
          </p:cNvGraphicFramePr>
          <p:nvPr>
            <p:extLst/>
          </p:nvPr>
        </p:nvGraphicFramePr>
        <p:xfrm>
          <a:off x="627236" y="1075198"/>
          <a:ext cx="7977015" cy="53061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6452"/>
                <a:gridCol w="3168353"/>
                <a:gridCol w="3672210"/>
              </a:tblGrid>
              <a:tr h="3964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구분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Shared everything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Shared nothing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</a:tr>
              <a:tr h="332379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아키텍쳐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rgbClr val="D0E0ED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ko-KR" altLang="en-US" sz="110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en-US" altLang="ko-KR" sz="1100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endParaRPr lang="ko-KR" altLang="en-US" sz="110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</a:tr>
              <a:tr h="3964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설치 및 구성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rgbClr val="D0E0ED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어려움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쉬움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</a:tr>
              <a:tr h="39646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장애 절체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rgbClr val="D0E0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Auto</a:t>
                      </a:r>
                      <a:r>
                        <a:rPr lang="en-US" altLang="ko-KR" sz="12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Failover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Auto</a:t>
                      </a:r>
                      <a:r>
                        <a:rPr lang="en-US" altLang="ko-KR" sz="1200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Failover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</a:tr>
              <a:tr h="39646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부하 분산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solidFill>
                      <a:srgbClr val="D0E0ED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쓰기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20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읽기 분산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(Active-Active) 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읽기 분산 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(Active- Standby)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</a:tr>
              <a:tr h="39646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노드</a:t>
                      </a: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확장</a:t>
                      </a:r>
                    </a:p>
                  </a:txBody>
                  <a:tcPr anchor="ctr">
                    <a:solidFill>
                      <a:srgbClr val="D0E0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제한적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제한 없음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(1:N </a:t>
                      </a:r>
                      <a:r>
                        <a:rPr lang="ko-KR" altLang="en-US" sz="120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방식</a:t>
                      </a:r>
                      <a:r>
                        <a:rPr lang="en-US" altLang="ko-KR" sz="12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3" name="제목 1"/>
          <p:cNvSpPr txBox="1">
            <a:spLocks/>
          </p:cNvSpPr>
          <p:nvPr/>
        </p:nvSpPr>
        <p:spPr>
          <a:xfrm>
            <a:off x="323528" y="276245"/>
            <a:ext cx="7786688" cy="5539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ko-KR" sz="3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Shared everything vs. Shared nothing</a:t>
            </a:r>
            <a:endParaRPr lang="ko-KR" altLang="en-US" sz="300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/>
          <p:cNvGrpSpPr/>
          <p:nvPr/>
        </p:nvGrpSpPr>
        <p:grpSpPr>
          <a:xfrm>
            <a:off x="2187509" y="1696581"/>
            <a:ext cx="2376264" cy="2304223"/>
            <a:chOff x="827584" y="1628800"/>
            <a:chExt cx="2808312" cy="2737446"/>
          </a:xfrm>
        </p:grpSpPr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608" y="1828934"/>
              <a:ext cx="915241" cy="1269170"/>
            </a:xfrm>
            <a:prstGeom prst="rect">
              <a:avLst/>
            </a:prstGeom>
          </p:spPr>
        </p:pic>
        <p:pic>
          <p:nvPicPr>
            <p:cNvPr id="28" name="그림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3768" y="1830536"/>
              <a:ext cx="915241" cy="1269170"/>
            </a:xfrm>
            <a:prstGeom prst="rect">
              <a:avLst/>
            </a:prstGeom>
          </p:spPr>
        </p:pic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199" y="3430142"/>
              <a:ext cx="792088" cy="936104"/>
            </a:xfrm>
            <a:prstGeom prst="rect">
              <a:avLst/>
            </a:prstGeom>
          </p:spPr>
        </p:pic>
        <p:cxnSp>
          <p:nvCxnSpPr>
            <p:cNvPr id="33" name="직선 연결선 32"/>
            <p:cNvCxnSpPr/>
            <p:nvPr/>
          </p:nvCxnSpPr>
          <p:spPr>
            <a:xfrm flipH="1" flipV="1">
              <a:off x="1497372" y="1628800"/>
              <a:ext cx="3857" cy="242998"/>
            </a:xfrm>
            <a:prstGeom prst="line">
              <a:avLst/>
            </a:prstGeom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 flipH="1" flipV="1">
              <a:off x="2930104" y="1630970"/>
              <a:ext cx="3857" cy="242998"/>
            </a:xfrm>
            <a:prstGeom prst="line">
              <a:avLst/>
            </a:prstGeom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/>
            <p:cNvCxnSpPr/>
            <p:nvPr/>
          </p:nvCxnSpPr>
          <p:spPr>
            <a:xfrm>
              <a:off x="827584" y="1628800"/>
              <a:ext cx="2808312" cy="0"/>
            </a:xfrm>
            <a:prstGeom prst="line">
              <a:avLst/>
            </a:prstGeom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꺾인 연결선 37"/>
            <p:cNvCxnSpPr>
              <a:stCxn id="27" idx="2"/>
              <a:endCxn id="29" idx="1"/>
            </p:cNvCxnSpPr>
            <p:nvPr/>
          </p:nvCxnSpPr>
          <p:spPr>
            <a:xfrm rot="16200000" flipH="1">
              <a:off x="1258169" y="3341164"/>
              <a:ext cx="800090" cy="313970"/>
            </a:xfrm>
            <a:prstGeom prst="bentConnector2">
              <a:avLst/>
            </a:prstGeom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꺾인 연결선 39"/>
            <p:cNvCxnSpPr>
              <a:stCxn id="28" idx="2"/>
              <a:endCxn id="29" idx="3"/>
            </p:cNvCxnSpPr>
            <p:nvPr/>
          </p:nvCxnSpPr>
          <p:spPr>
            <a:xfrm rot="5400000">
              <a:off x="2375094" y="3331899"/>
              <a:ext cx="798488" cy="334102"/>
            </a:xfrm>
            <a:prstGeom prst="bentConnector2">
              <a:avLst/>
            </a:prstGeom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왼쪽/오른쪽 화살표 40"/>
            <p:cNvSpPr/>
            <p:nvPr/>
          </p:nvSpPr>
          <p:spPr>
            <a:xfrm>
              <a:off x="1403648" y="2463519"/>
              <a:ext cx="1440160" cy="461425"/>
            </a:xfrm>
            <a:prstGeom prst="leftRightArrow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RAC</a:t>
              </a:r>
              <a:endParaRPr lang="ko-KR" altLang="en-US" sz="1200">
                <a:latin typeface="나눔고딕 Bold" panose="020D0804000000000000" pitchFamily="50" charset="-127"/>
                <a:ea typeface="나눔고딕 Bold" panose="020D0804000000000000" pitchFamily="50" charset="-127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668790" y="3686936"/>
              <a:ext cx="1125825" cy="548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Disk</a:t>
              </a:r>
            </a:p>
            <a:p>
              <a:pPr algn="ctr"/>
              <a:r>
                <a:rPr lang="en-US" altLang="ko-KR" sz="1200" dirty="0" smtClean="0"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Clustering</a:t>
              </a:r>
              <a:r>
                <a:rPr lang="ko-KR" altLang="en-US" sz="1200" smtClean="0"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 </a:t>
              </a:r>
              <a:endParaRPr lang="ko-KR" altLang="en-US" sz="1200">
                <a:latin typeface="나눔고딕 Bold" panose="020D0804000000000000" pitchFamily="50" charset="-127"/>
                <a:ea typeface="나눔고딕 Bold" panose="020D0804000000000000" pitchFamily="50" charset="-127"/>
              </a:endParaRP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5565824" y="1700808"/>
            <a:ext cx="2376264" cy="2267180"/>
            <a:chOff x="5292080" y="1628800"/>
            <a:chExt cx="2808312" cy="2693440"/>
          </a:xfrm>
        </p:grpSpPr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8104" y="1828934"/>
              <a:ext cx="915241" cy="1269170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8264" y="1830536"/>
              <a:ext cx="915241" cy="1269170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5824" y="3386136"/>
              <a:ext cx="792088" cy="936104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9840" y="3386136"/>
              <a:ext cx="792088" cy="936104"/>
            </a:xfrm>
            <a:prstGeom prst="rect">
              <a:avLst/>
            </a:prstGeom>
          </p:spPr>
        </p:pic>
        <p:cxnSp>
          <p:nvCxnSpPr>
            <p:cNvPr id="12" name="직선 연결선 11"/>
            <p:cNvCxnSpPr>
              <a:endCxn id="9" idx="0"/>
            </p:cNvCxnSpPr>
            <p:nvPr/>
          </p:nvCxnSpPr>
          <p:spPr>
            <a:xfrm flipH="1">
              <a:off x="5961868" y="3026664"/>
              <a:ext cx="3858" cy="359472"/>
            </a:xfrm>
            <a:prstGeom prst="line">
              <a:avLst/>
            </a:prstGeom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>
              <a:endCxn id="11" idx="0"/>
            </p:cNvCxnSpPr>
            <p:nvPr/>
          </p:nvCxnSpPr>
          <p:spPr>
            <a:xfrm>
              <a:off x="7405884" y="3026664"/>
              <a:ext cx="0" cy="359472"/>
            </a:xfrm>
            <a:prstGeom prst="line">
              <a:avLst/>
            </a:prstGeom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 flipH="1" flipV="1">
              <a:off x="5961868" y="1628800"/>
              <a:ext cx="3857" cy="242998"/>
            </a:xfrm>
            <a:prstGeom prst="line">
              <a:avLst/>
            </a:prstGeom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 flipH="1" flipV="1">
              <a:off x="7394600" y="1630970"/>
              <a:ext cx="3857" cy="242998"/>
            </a:xfrm>
            <a:prstGeom prst="line">
              <a:avLst/>
            </a:prstGeom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5292080" y="1628800"/>
              <a:ext cx="2808312" cy="0"/>
            </a:xfrm>
            <a:prstGeom prst="line">
              <a:avLst/>
            </a:prstGeom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왼쪽/오른쪽 화살표 42"/>
            <p:cNvSpPr/>
            <p:nvPr/>
          </p:nvSpPr>
          <p:spPr>
            <a:xfrm>
              <a:off x="5868144" y="2464320"/>
              <a:ext cx="1440160" cy="461425"/>
            </a:xfrm>
            <a:prstGeom prst="leftRightArrow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Replication</a:t>
              </a:r>
              <a:endParaRPr lang="ko-KR" altLang="en-US" sz="1200">
                <a:latin typeface="나눔고딕 Bold" panose="020D0804000000000000" pitchFamily="50" charset="-127"/>
                <a:ea typeface="나눔고딕 Bold" panose="020D0804000000000000" pitchFamily="50" charset="-127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580478" y="3760464"/>
              <a:ext cx="791722" cy="284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Disk</a:t>
              </a:r>
              <a:endParaRPr lang="ko-KR" altLang="en-US" sz="1200">
                <a:latin typeface="나눔고딕 Bold" panose="020D0804000000000000" pitchFamily="50" charset="-127"/>
                <a:ea typeface="나눔고딕 Bold" panose="020D0804000000000000" pitchFamily="50" charset="-127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020638" y="3755007"/>
              <a:ext cx="791722" cy="284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 smtClean="0"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Disk</a:t>
              </a:r>
              <a:endParaRPr lang="ko-KR" altLang="en-US" sz="1200">
                <a:latin typeface="나눔고딕 Bold" panose="020D0804000000000000" pitchFamily="50" charset="-127"/>
                <a:ea typeface="나눔고딕 Bold" panose="020D0804000000000000" pitchFamily="50" charset="-127"/>
              </a:endParaRPr>
            </a:p>
          </p:txBody>
        </p:sp>
      </p:grpSp>
      <p:pic>
        <p:nvPicPr>
          <p:cNvPr id="50" name="그림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771" y="3721162"/>
            <a:ext cx="670228" cy="787958"/>
          </a:xfrm>
          <a:prstGeom prst="rect">
            <a:avLst/>
          </a:prstGeom>
        </p:spPr>
      </p:pic>
      <p:cxnSp>
        <p:nvCxnSpPr>
          <p:cNvPr id="52" name="꺾인 연결선 51"/>
          <p:cNvCxnSpPr>
            <a:stCxn id="29" idx="2"/>
          </p:cNvCxnSpPr>
          <p:nvPr/>
        </p:nvCxnSpPr>
        <p:spPr>
          <a:xfrm rot="16200000" flipH="1">
            <a:off x="3555113" y="3803987"/>
            <a:ext cx="150153" cy="543784"/>
          </a:xfrm>
          <a:prstGeom prst="bentConnector2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748539" y="3903439"/>
            <a:ext cx="952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latin typeface="나눔고딕 Bold" panose="020D0804000000000000" pitchFamily="50" charset="-127"/>
                <a:ea typeface="나눔고딕 Bold" panose="020D0804000000000000" pitchFamily="50" charset="-127"/>
              </a:rPr>
              <a:t>Disk</a:t>
            </a:r>
          </a:p>
          <a:p>
            <a:pPr algn="ctr"/>
            <a:r>
              <a:rPr lang="en-US" altLang="ko-KR" sz="1200" dirty="0" smtClean="0">
                <a:latin typeface="나눔고딕 Bold" panose="020D0804000000000000" pitchFamily="50" charset="-127"/>
                <a:ea typeface="나눔고딕 Bold" panose="020D0804000000000000" pitchFamily="50" charset="-127"/>
              </a:rPr>
              <a:t>Clustering</a:t>
            </a:r>
            <a:r>
              <a:rPr lang="ko-KR" altLang="en-US" sz="1200" smtClean="0">
                <a:latin typeface="나눔고딕 Bold" panose="020D0804000000000000" pitchFamily="50" charset="-127"/>
                <a:ea typeface="나눔고딕 Bold" panose="020D0804000000000000" pitchFamily="50" charset="-127"/>
              </a:rPr>
              <a:t> </a:t>
            </a:r>
            <a:endParaRPr lang="ko-KR" altLang="en-US" sz="1200"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730276" y="4133751"/>
            <a:ext cx="1049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latin typeface="나눔고딕 Bold" panose="020D0804000000000000" pitchFamily="50" charset="-127"/>
                <a:ea typeface="나눔고딕 Bold" panose="020D0804000000000000" pitchFamily="50" charset="-127"/>
              </a:rPr>
              <a:t>Storage</a:t>
            </a:r>
          </a:p>
          <a:p>
            <a:pPr algn="ctr"/>
            <a:r>
              <a:rPr lang="en-US" altLang="ko-KR" sz="1200" dirty="0" smtClean="0">
                <a:latin typeface="나눔고딕 Bold" panose="020D0804000000000000" pitchFamily="50" charset="-127"/>
                <a:ea typeface="나눔고딕 Bold" panose="020D0804000000000000" pitchFamily="50" charset="-127"/>
              </a:rPr>
              <a:t>Replication</a:t>
            </a:r>
            <a:endParaRPr lang="ko-KR" altLang="en-US" sz="1200"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301281" y="2934498"/>
            <a:ext cx="774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tx2">
                    <a:lumMod val="7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W+R</a:t>
            </a:r>
            <a:endParaRPr lang="ko-KR" altLang="en-US" sz="1200" dirty="0">
              <a:solidFill>
                <a:schemeClr val="tx2">
                  <a:lumMod val="75000"/>
                </a:schemeClr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563888" y="2953520"/>
            <a:ext cx="774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tx2">
                    <a:lumMod val="7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W+R</a:t>
            </a:r>
            <a:endParaRPr lang="ko-KR" altLang="en-US" sz="1200" dirty="0">
              <a:solidFill>
                <a:schemeClr val="tx2">
                  <a:lumMod val="75000"/>
                </a:schemeClr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724128" y="2953520"/>
            <a:ext cx="774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tx2">
                    <a:lumMod val="7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W+R</a:t>
            </a:r>
            <a:endParaRPr lang="ko-KR" altLang="en-US" sz="1200" dirty="0">
              <a:solidFill>
                <a:schemeClr val="tx2">
                  <a:lumMod val="75000"/>
                </a:schemeClr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876256" y="2953520"/>
            <a:ext cx="774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smtClean="0">
                <a:solidFill>
                  <a:schemeClr val="tx2">
                    <a:lumMod val="75000"/>
                  </a:scheme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R</a:t>
            </a:r>
            <a:endParaRPr lang="ko-KR" altLang="en-US" sz="1200" dirty="0">
              <a:solidFill>
                <a:schemeClr val="tx2">
                  <a:lumMod val="75000"/>
                </a:schemeClr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636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직선 연결선 61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제목 1"/>
          <p:cNvSpPr txBox="1">
            <a:spLocks/>
          </p:cNvSpPr>
          <p:nvPr/>
        </p:nvSpPr>
        <p:spPr>
          <a:xfrm>
            <a:off x="323528" y="276245"/>
            <a:ext cx="7786688" cy="5539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ko-KR" sz="3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HA Features</a:t>
            </a:r>
            <a:endParaRPr lang="ko-KR" altLang="en-US" sz="300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graphicFrame>
        <p:nvGraphicFramePr>
          <p:cNvPr id="61" name="표 5"/>
          <p:cNvGraphicFramePr>
            <a:graphicFrameLocks noGrp="1"/>
          </p:cNvGraphicFramePr>
          <p:nvPr>
            <p:extLst/>
          </p:nvPr>
        </p:nvGraphicFramePr>
        <p:xfrm>
          <a:off x="467544" y="1124744"/>
          <a:ext cx="8208148" cy="5112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8731"/>
                <a:gridCol w="859825"/>
                <a:gridCol w="1608731"/>
                <a:gridCol w="1394811"/>
                <a:gridCol w="1492391"/>
                <a:gridCol w="1243659"/>
              </a:tblGrid>
              <a:tr h="779535"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DBMS</a:t>
                      </a:r>
                      <a:endParaRPr lang="ko-KR" alt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Cost</a:t>
                      </a:r>
                      <a:endParaRPr lang="ko-KR" alt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Disk-shared</a:t>
                      </a:r>
                      <a:endParaRPr lang="ko-KR" alt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Replication</a:t>
                      </a:r>
                      <a:endParaRPr lang="ko-KR" alt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Consistency</a:t>
                      </a:r>
                      <a:endParaRPr lang="ko-KR" alt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Auto-</a:t>
                      </a:r>
                      <a:r>
                        <a:rPr lang="ko-KR" alt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 </a:t>
                      </a:r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Failover</a:t>
                      </a:r>
                      <a:endParaRPr lang="ko-KR" alt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</a:tr>
              <a:tr h="779535"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Oracle RAC</a:t>
                      </a:r>
                      <a:endParaRPr 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+++++</a:t>
                      </a:r>
                      <a:endParaRPr 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Shared everything</a:t>
                      </a:r>
                      <a:endParaRPr 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N/A</a:t>
                      </a:r>
                      <a:endParaRPr 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N/A</a:t>
                      </a:r>
                      <a:endParaRPr 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O</a:t>
                      </a:r>
                      <a:endParaRPr 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</a:tr>
              <a:tr h="779535"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MS-SQL Cluster</a:t>
                      </a:r>
                      <a:endParaRPr 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+++</a:t>
                      </a:r>
                      <a:endParaRPr 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Shared everything</a:t>
                      </a:r>
                      <a:endParaRPr 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N/A</a:t>
                      </a:r>
                      <a:endParaRPr 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N/A</a:t>
                      </a:r>
                      <a:endParaRPr 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O</a:t>
                      </a:r>
                      <a:endParaRPr 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</a:tr>
              <a:tr h="779535"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MySQL Cluster</a:t>
                      </a:r>
                      <a:endParaRPr 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++ </a:t>
                      </a:r>
                      <a:endParaRPr 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Shared nothing</a:t>
                      </a:r>
                      <a:endParaRPr 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Log </a:t>
                      </a: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Based</a:t>
                      </a:r>
                      <a:endParaRPr 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Async</a:t>
                      </a:r>
                    </a:p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Sync</a:t>
                      </a:r>
                      <a:endParaRPr 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O</a:t>
                      </a:r>
                      <a:endParaRPr 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</a:tr>
              <a:tr h="1108016"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MySQL Replication </a:t>
                      </a:r>
                      <a:endParaRPr lang="en-US" sz="1400" dirty="0" smtClean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+ Third-party</a:t>
                      </a:r>
                      <a:endParaRPr 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Free</a:t>
                      </a:r>
                      <a:endParaRPr lang="ko-KR" alt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Shared nothing</a:t>
                      </a:r>
                      <a:endParaRPr 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Statement Based</a:t>
                      </a:r>
                      <a:endParaRPr 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Async</a:t>
                      </a:r>
                      <a:endParaRPr 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O</a:t>
                      </a:r>
                      <a:endParaRPr lang="en-US" sz="1400" b="0" i="0" dirty="0">
                        <a:solidFill>
                          <a:srgbClr val="00000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/>
                </a:tc>
              </a:tr>
              <a:tr h="886413"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CUBRID</a:t>
                      </a:r>
                      <a:endParaRPr lang="en-US" sz="1400" b="0" i="0" dirty="0">
                        <a:solidFill>
                          <a:srgbClr val="00B05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>
                    <a:solidFill>
                      <a:srgbClr val="FDD6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Free</a:t>
                      </a:r>
                      <a:endParaRPr lang="ko-KR" altLang="en-US" sz="1400" b="0" i="0" dirty="0">
                        <a:solidFill>
                          <a:srgbClr val="00B05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>
                    <a:solidFill>
                      <a:srgbClr val="FDD6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Shared nothing</a:t>
                      </a:r>
                      <a:endParaRPr lang="en-US" sz="1400" b="0" i="0" dirty="0">
                        <a:solidFill>
                          <a:srgbClr val="00B05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>
                    <a:solidFill>
                      <a:srgbClr val="FDD6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Log Based</a:t>
                      </a:r>
                      <a:endParaRPr lang="en-US" sz="1400" b="0" i="0" dirty="0">
                        <a:solidFill>
                          <a:srgbClr val="00B05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>
                    <a:solidFill>
                      <a:srgbClr val="FDD6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Sync</a:t>
                      </a:r>
                    </a:p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Semi-sync</a:t>
                      </a:r>
                    </a:p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Async</a:t>
                      </a:r>
                      <a:endParaRPr lang="en-US" sz="1400" b="0" i="0" dirty="0">
                        <a:solidFill>
                          <a:srgbClr val="00B05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>
                    <a:solidFill>
                      <a:srgbClr val="FDD6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latinLnBrk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O</a:t>
                      </a:r>
                      <a:endParaRPr lang="en-US" sz="1400" b="0" i="0" dirty="0">
                        <a:solidFill>
                          <a:srgbClr val="00B050"/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 marL="68580" marR="68580" marT="0" marB="0" anchor="ctr">
                    <a:solidFill>
                      <a:srgbClr val="FDD68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50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제목 1"/>
          <p:cNvSpPr txBox="1">
            <a:spLocks/>
          </p:cNvSpPr>
          <p:nvPr/>
        </p:nvSpPr>
        <p:spPr>
          <a:xfrm>
            <a:off x="323528" y="260648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CUBRID HA – Server</a:t>
            </a: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</a:t>
            </a:r>
          </a:p>
        </p:txBody>
      </p:sp>
      <p:cxnSp>
        <p:nvCxnSpPr>
          <p:cNvPr id="87" name="직선 연결선 86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모서리가 둥근 직사각형 95"/>
          <p:cNvSpPr/>
          <p:nvPr/>
        </p:nvSpPr>
        <p:spPr>
          <a:xfrm>
            <a:off x="500035" y="1357298"/>
            <a:ext cx="2357455" cy="4714908"/>
          </a:xfrm>
          <a:prstGeom prst="roundRect">
            <a:avLst/>
          </a:prstGeom>
          <a:noFill/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97" name="Picture 49" descr="E:\업무\NHN\표준 양식\05.아이콘세트\purple\01_19.png"/>
          <p:cNvPicPr>
            <a:picLocks noChangeAspect="1" noChangeArrowheads="1"/>
          </p:cNvPicPr>
          <p:nvPr/>
        </p:nvPicPr>
        <p:blipFill>
          <a:blip r:embed="rId3" cstate="print"/>
          <a:srcRect l="18750" t="15624" r="12297" b="8536"/>
          <a:stretch>
            <a:fillRect/>
          </a:stretch>
        </p:blipFill>
        <p:spPr bwMode="auto">
          <a:xfrm>
            <a:off x="718192" y="4605850"/>
            <a:ext cx="525421" cy="57789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8" name="Picture 54" descr="E:\업무\NHN\표준 양식\05.아이콘세트\purple\01_18.png"/>
          <p:cNvPicPr>
            <a:picLocks noChangeAspect="1" noChangeArrowheads="1"/>
          </p:cNvPicPr>
          <p:nvPr/>
        </p:nvPicPr>
        <p:blipFill>
          <a:blip r:embed="rId4" cstate="print"/>
          <a:srcRect l="12276" t="21361" r="8215" b="15694"/>
          <a:stretch>
            <a:fillRect/>
          </a:stretch>
        </p:blipFill>
        <p:spPr bwMode="auto">
          <a:xfrm>
            <a:off x="677971" y="3707037"/>
            <a:ext cx="605860" cy="47963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9" name="Picture 55" descr="E:\업무\NHN\표준 양식\05.아이콘세트\purple\01_22.png"/>
          <p:cNvPicPr>
            <a:picLocks noChangeAspect="1" noChangeArrowheads="1"/>
          </p:cNvPicPr>
          <p:nvPr/>
        </p:nvPicPr>
        <p:blipFill>
          <a:blip r:embed="rId5" cstate="print"/>
          <a:srcRect l="7644" t="28336" r="3644" b="20130"/>
          <a:stretch>
            <a:fillRect/>
          </a:stretch>
        </p:blipFill>
        <p:spPr bwMode="auto">
          <a:xfrm>
            <a:off x="642911" y="5391666"/>
            <a:ext cx="675983" cy="39268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0" name="Picture 56" descr="E:\업무\NHN\표준 양식\05.아이콘세트\green\01_34.png"/>
          <p:cNvPicPr>
            <a:picLocks noChangeAspect="1" noChangeArrowheads="1"/>
          </p:cNvPicPr>
          <p:nvPr/>
        </p:nvPicPr>
        <p:blipFill>
          <a:blip r:embed="rId6" cstate="print"/>
          <a:srcRect l="20525" t="18038" r="13585" b="11287"/>
          <a:stretch>
            <a:fillRect/>
          </a:stretch>
        </p:blipFill>
        <p:spPr bwMode="auto">
          <a:xfrm>
            <a:off x="729865" y="1533136"/>
            <a:ext cx="502079" cy="53854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1" name="Picture 57" descr="E:\업무\NHN\표준 양식\05.아이콘세트\green\01_24.png"/>
          <p:cNvPicPr>
            <a:picLocks noChangeAspect="1" noChangeArrowheads="1"/>
          </p:cNvPicPr>
          <p:nvPr/>
        </p:nvPicPr>
        <p:blipFill>
          <a:blip r:embed="rId7" cstate="print"/>
          <a:srcRect l="15290" t="18325" r="9618" b="7687"/>
          <a:stretch>
            <a:fillRect/>
          </a:stretch>
        </p:blipFill>
        <p:spPr bwMode="auto">
          <a:xfrm>
            <a:off x="694804" y="2643182"/>
            <a:ext cx="572201" cy="5637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2" name="Picture 57" descr="E:\업무\NHN\표준 양식\05.아이콘세트\green\01_24.png"/>
          <p:cNvPicPr>
            <a:picLocks noChangeAspect="1" noChangeArrowheads="1"/>
          </p:cNvPicPr>
          <p:nvPr/>
        </p:nvPicPr>
        <p:blipFill>
          <a:blip r:embed="rId7" cstate="print"/>
          <a:srcRect l="15290" t="18325" r="9618" b="7687"/>
          <a:stretch>
            <a:fillRect/>
          </a:stretch>
        </p:blipFill>
        <p:spPr bwMode="auto">
          <a:xfrm>
            <a:off x="2120046" y="2643182"/>
            <a:ext cx="572201" cy="5637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3" name="Picture 56" descr="E:\업무\NHN\표준 양식\05.아이콘세트\green\01_34.png"/>
          <p:cNvPicPr>
            <a:picLocks noChangeAspect="1" noChangeArrowheads="1"/>
          </p:cNvPicPr>
          <p:nvPr/>
        </p:nvPicPr>
        <p:blipFill>
          <a:blip r:embed="rId6" cstate="print"/>
          <a:srcRect l="20525" t="18038" r="13585" b="11287"/>
          <a:stretch>
            <a:fillRect/>
          </a:stretch>
        </p:blipFill>
        <p:spPr bwMode="auto">
          <a:xfrm>
            <a:off x="2155107" y="1533136"/>
            <a:ext cx="502079" cy="538542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104" name="직선 연결선 103"/>
          <p:cNvCxnSpPr/>
          <p:nvPr/>
        </p:nvCxnSpPr>
        <p:spPr>
          <a:xfrm rot="5400000">
            <a:off x="876941" y="5287708"/>
            <a:ext cx="207920" cy="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Picture 54" descr="E:\업무\NHN\표준 양식\05.아이콘세트\purple\01_18.png"/>
          <p:cNvPicPr>
            <a:picLocks noChangeAspect="1" noChangeArrowheads="1"/>
          </p:cNvPicPr>
          <p:nvPr/>
        </p:nvPicPr>
        <p:blipFill>
          <a:blip r:embed="rId4" cstate="print"/>
          <a:srcRect l="12276" t="21361" r="8215" b="15694"/>
          <a:stretch>
            <a:fillRect/>
          </a:stretch>
        </p:blipFill>
        <p:spPr bwMode="auto">
          <a:xfrm>
            <a:off x="2103215" y="3707037"/>
            <a:ext cx="605860" cy="479639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106" name="직선 화살표 연결선 105"/>
          <p:cNvCxnSpPr>
            <a:stCxn id="98" idx="2"/>
            <a:endCxn id="97" idx="0"/>
          </p:cNvCxnSpPr>
          <p:nvPr/>
        </p:nvCxnSpPr>
        <p:spPr>
          <a:xfrm rot="16200000" flipH="1">
            <a:off x="771314" y="4396262"/>
            <a:ext cx="419174" cy="1"/>
          </a:xfrm>
          <a:prstGeom prst="straightConnector1">
            <a:avLst/>
          </a:prstGeom>
          <a:ln w="28575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직선 화살표 연결선 106"/>
          <p:cNvCxnSpPr>
            <a:stCxn id="105" idx="2"/>
            <a:endCxn id="97" idx="0"/>
          </p:cNvCxnSpPr>
          <p:nvPr/>
        </p:nvCxnSpPr>
        <p:spPr>
          <a:xfrm rot="5400000">
            <a:off x="1483938" y="3683643"/>
            <a:ext cx="419174" cy="1425241"/>
          </a:xfrm>
          <a:prstGeom prst="straightConnector1">
            <a:avLst/>
          </a:prstGeom>
          <a:ln w="28575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직선 화살표 연결선 107"/>
          <p:cNvCxnSpPr/>
          <p:nvPr/>
        </p:nvCxnSpPr>
        <p:spPr>
          <a:xfrm rot="5400000">
            <a:off x="2156112" y="3457004"/>
            <a:ext cx="500066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직선 화살표 연결선 108"/>
          <p:cNvCxnSpPr>
            <a:stCxn id="101" idx="2"/>
            <a:endCxn id="98" idx="0"/>
          </p:cNvCxnSpPr>
          <p:nvPr/>
        </p:nvCxnSpPr>
        <p:spPr>
          <a:xfrm rot="5400000">
            <a:off x="730871" y="3457004"/>
            <a:ext cx="500066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직선 화살표 연결선 109"/>
          <p:cNvCxnSpPr>
            <a:stCxn id="101" idx="2"/>
            <a:endCxn id="105" idx="0"/>
          </p:cNvCxnSpPr>
          <p:nvPr/>
        </p:nvCxnSpPr>
        <p:spPr>
          <a:xfrm rot="16200000" flipH="1">
            <a:off x="1443491" y="2744383"/>
            <a:ext cx="500066" cy="142524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직선 화살표 연결선 110"/>
          <p:cNvCxnSpPr>
            <a:stCxn id="102" idx="2"/>
            <a:endCxn id="98" idx="0"/>
          </p:cNvCxnSpPr>
          <p:nvPr/>
        </p:nvCxnSpPr>
        <p:spPr>
          <a:xfrm rot="5400000">
            <a:off x="1443492" y="2744381"/>
            <a:ext cx="500066" cy="1425243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아래쪽 화살표 111"/>
          <p:cNvSpPr/>
          <p:nvPr/>
        </p:nvSpPr>
        <p:spPr>
          <a:xfrm>
            <a:off x="2163827" y="2214555"/>
            <a:ext cx="484632" cy="357190"/>
          </a:xfrm>
          <a:prstGeom prst="downArrow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3" name="아래쪽 화살표 112"/>
          <p:cNvSpPr/>
          <p:nvPr/>
        </p:nvSpPr>
        <p:spPr>
          <a:xfrm>
            <a:off x="729783" y="2214555"/>
            <a:ext cx="484632" cy="357190"/>
          </a:xfrm>
          <a:prstGeom prst="downArrow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4" name="오른쪽 화살표 113"/>
          <p:cNvSpPr/>
          <p:nvPr/>
        </p:nvSpPr>
        <p:spPr>
          <a:xfrm>
            <a:off x="1500167" y="5500704"/>
            <a:ext cx="428628" cy="212311"/>
          </a:xfrm>
          <a:prstGeom prst="rightArrow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288258" y="5683111"/>
            <a:ext cx="8370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Replication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29224" y="4714884"/>
            <a:ext cx="551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Active</a:t>
            </a:r>
          </a:p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Server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503374" y="4714884"/>
            <a:ext cx="6623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Standby</a:t>
            </a:r>
          </a:p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Server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382964" y="3857630"/>
            <a:ext cx="7585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Broker #2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2376" y="3857630"/>
            <a:ext cx="7585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Broker #1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352614" y="2714620"/>
            <a:ext cx="8659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AP</a:t>
            </a:r>
          </a:p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Web Server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-65345" y="2714620"/>
            <a:ext cx="8659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AP</a:t>
            </a:r>
          </a:p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Web Server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22" name="Picture 5" descr="E:\업무\NHN\표준 양식\05.아이콘세트\brown\01_19.png"/>
          <p:cNvPicPr>
            <a:picLocks noChangeAspect="1" noChangeArrowheads="1"/>
          </p:cNvPicPr>
          <p:nvPr/>
        </p:nvPicPr>
        <p:blipFill>
          <a:blip r:embed="rId8" cstate="print"/>
          <a:srcRect l="18748" t="15250" r="12252" b="7750"/>
          <a:stretch>
            <a:fillRect/>
          </a:stretch>
        </p:blipFill>
        <p:spPr bwMode="auto">
          <a:xfrm>
            <a:off x="2143255" y="4610108"/>
            <a:ext cx="525780" cy="58674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23" name="Picture 6" descr="E:\업무\NHN\표준 양식\05.아이콘세트\brown\01_22.png"/>
          <p:cNvPicPr>
            <a:picLocks noChangeAspect="1" noChangeArrowheads="1"/>
          </p:cNvPicPr>
          <p:nvPr/>
        </p:nvPicPr>
        <p:blipFill>
          <a:blip r:embed="rId9" cstate="print"/>
          <a:srcRect l="8123" t="27749" r="3877" b="19751"/>
          <a:stretch>
            <a:fillRect/>
          </a:stretch>
        </p:blipFill>
        <p:spPr bwMode="auto">
          <a:xfrm>
            <a:off x="2070863" y="5395926"/>
            <a:ext cx="670560" cy="400050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124" name="직선 연결선 123"/>
          <p:cNvCxnSpPr/>
          <p:nvPr/>
        </p:nvCxnSpPr>
        <p:spPr>
          <a:xfrm rot="5400000">
            <a:off x="2306606" y="5296389"/>
            <a:ext cx="199078" cy="1588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갈매기형 수장 124"/>
          <p:cNvSpPr/>
          <p:nvPr/>
        </p:nvSpPr>
        <p:spPr>
          <a:xfrm>
            <a:off x="2928927" y="3714752"/>
            <a:ext cx="484632" cy="484632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6" name="갈매기형 수장 125"/>
          <p:cNvSpPr/>
          <p:nvPr/>
        </p:nvSpPr>
        <p:spPr>
          <a:xfrm>
            <a:off x="5858555" y="3714752"/>
            <a:ext cx="484632" cy="484632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7" name="모서리가 둥근 직사각형 126"/>
          <p:cNvSpPr/>
          <p:nvPr/>
        </p:nvSpPr>
        <p:spPr>
          <a:xfrm>
            <a:off x="6368147" y="1357298"/>
            <a:ext cx="2357455" cy="4714908"/>
          </a:xfrm>
          <a:prstGeom prst="roundRect">
            <a:avLst/>
          </a:prstGeom>
          <a:noFill/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28" name="Picture 5" descr="E:\업무\NHN\표준 양식\05.아이콘세트\brown\01_19.png"/>
          <p:cNvPicPr>
            <a:picLocks noChangeAspect="1" noChangeArrowheads="1"/>
          </p:cNvPicPr>
          <p:nvPr/>
        </p:nvPicPr>
        <p:blipFill>
          <a:blip r:embed="rId8" cstate="print"/>
          <a:srcRect l="18748" t="15250" r="12252" b="7750"/>
          <a:stretch>
            <a:fillRect/>
          </a:stretch>
        </p:blipFill>
        <p:spPr bwMode="auto">
          <a:xfrm>
            <a:off x="6582743" y="4610108"/>
            <a:ext cx="525780" cy="58674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29" name="Picture 6" descr="E:\업무\NHN\표준 양식\05.아이콘세트\brown\01_22.png"/>
          <p:cNvPicPr>
            <a:picLocks noChangeAspect="1" noChangeArrowheads="1"/>
          </p:cNvPicPr>
          <p:nvPr/>
        </p:nvPicPr>
        <p:blipFill>
          <a:blip r:embed="rId9" cstate="print"/>
          <a:srcRect l="8123" t="27749" r="3877" b="19751"/>
          <a:stretch>
            <a:fillRect/>
          </a:stretch>
        </p:blipFill>
        <p:spPr bwMode="auto">
          <a:xfrm>
            <a:off x="6510351" y="5395926"/>
            <a:ext cx="670560" cy="400050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130" name="직선 연결선 129"/>
          <p:cNvCxnSpPr/>
          <p:nvPr/>
        </p:nvCxnSpPr>
        <p:spPr>
          <a:xfrm rot="5400000">
            <a:off x="6746094" y="5296389"/>
            <a:ext cx="199078" cy="1588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오른쪽 화살표 130"/>
          <p:cNvSpPr/>
          <p:nvPr/>
        </p:nvSpPr>
        <p:spPr>
          <a:xfrm rot="10800000">
            <a:off x="7296171" y="5502707"/>
            <a:ext cx="428628" cy="212311"/>
          </a:xfrm>
          <a:prstGeom prst="rightArrow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32" name="직선 연결선 131"/>
          <p:cNvCxnSpPr/>
          <p:nvPr/>
        </p:nvCxnSpPr>
        <p:spPr>
          <a:xfrm rot="16200000" flipH="1">
            <a:off x="6745771" y="5277085"/>
            <a:ext cx="214314" cy="1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" name="Picture 49" descr="E:\업무\NHN\표준 양식\05.아이콘세트\purple\01_19.png"/>
          <p:cNvPicPr>
            <a:picLocks noChangeAspect="1" noChangeArrowheads="1"/>
          </p:cNvPicPr>
          <p:nvPr/>
        </p:nvPicPr>
        <p:blipFill>
          <a:blip r:embed="rId3" cstate="print"/>
          <a:srcRect l="18750" t="15624" r="12297" b="8536"/>
          <a:stretch>
            <a:fillRect/>
          </a:stretch>
        </p:blipFill>
        <p:spPr bwMode="auto">
          <a:xfrm>
            <a:off x="8014392" y="4607950"/>
            <a:ext cx="525421" cy="57789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34" name="Picture 54" descr="E:\업무\NHN\표준 양식\05.아이콘세트\purple\01_18.png"/>
          <p:cNvPicPr>
            <a:picLocks noChangeAspect="1" noChangeArrowheads="1"/>
          </p:cNvPicPr>
          <p:nvPr/>
        </p:nvPicPr>
        <p:blipFill>
          <a:blip r:embed="rId4" cstate="print"/>
          <a:srcRect l="12276" t="21361" r="8215" b="15694"/>
          <a:stretch>
            <a:fillRect/>
          </a:stretch>
        </p:blipFill>
        <p:spPr bwMode="auto">
          <a:xfrm>
            <a:off x="6535282" y="3709137"/>
            <a:ext cx="605860" cy="47963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35" name="Picture 55" descr="E:\업무\NHN\표준 양식\05.아이콘세트\purple\01_22.png"/>
          <p:cNvPicPr>
            <a:picLocks noChangeAspect="1" noChangeArrowheads="1"/>
          </p:cNvPicPr>
          <p:nvPr/>
        </p:nvPicPr>
        <p:blipFill>
          <a:blip r:embed="rId5" cstate="print"/>
          <a:srcRect l="7644" t="28336" r="3644" b="20130"/>
          <a:stretch>
            <a:fillRect/>
          </a:stretch>
        </p:blipFill>
        <p:spPr bwMode="auto">
          <a:xfrm>
            <a:off x="7939113" y="5393766"/>
            <a:ext cx="675983" cy="39268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36" name="Picture 56" descr="E:\업무\NHN\표준 양식\05.아이콘세트\green\01_34.png"/>
          <p:cNvPicPr>
            <a:picLocks noChangeAspect="1" noChangeArrowheads="1"/>
          </p:cNvPicPr>
          <p:nvPr/>
        </p:nvPicPr>
        <p:blipFill>
          <a:blip r:embed="rId6" cstate="print"/>
          <a:srcRect l="20525" t="18038" r="13585" b="11287"/>
          <a:stretch>
            <a:fillRect/>
          </a:stretch>
        </p:blipFill>
        <p:spPr bwMode="auto">
          <a:xfrm>
            <a:off x="6587174" y="1535236"/>
            <a:ext cx="502079" cy="53854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37" name="Picture 57" descr="E:\업무\NHN\표준 양식\05.아이콘세트\green\01_24.png"/>
          <p:cNvPicPr>
            <a:picLocks noChangeAspect="1" noChangeArrowheads="1"/>
          </p:cNvPicPr>
          <p:nvPr/>
        </p:nvPicPr>
        <p:blipFill>
          <a:blip r:embed="rId7" cstate="print"/>
          <a:srcRect l="15290" t="18325" r="9618" b="7687"/>
          <a:stretch>
            <a:fillRect/>
          </a:stretch>
        </p:blipFill>
        <p:spPr bwMode="auto">
          <a:xfrm>
            <a:off x="6552113" y="2645282"/>
            <a:ext cx="572201" cy="5637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38" name="Picture 57" descr="E:\업무\NHN\표준 양식\05.아이콘세트\green\01_24.png"/>
          <p:cNvPicPr>
            <a:picLocks noChangeAspect="1" noChangeArrowheads="1"/>
          </p:cNvPicPr>
          <p:nvPr/>
        </p:nvPicPr>
        <p:blipFill>
          <a:blip r:embed="rId7" cstate="print"/>
          <a:srcRect l="15290" t="18325" r="9618" b="7687"/>
          <a:stretch>
            <a:fillRect/>
          </a:stretch>
        </p:blipFill>
        <p:spPr bwMode="auto">
          <a:xfrm>
            <a:off x="7977354" y="2645282"/>
            <a:ext cx="572201" cy="5637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39" name="Picture 56" descr="E:\업무\NHN\표준 양식\05.아이콘세트\green\01_34.png"/>
          <p:cNvPicPr>
            <a:picLocks noChangeAspect="1" noChangeArrowheads="1"/>
          </p:cNvPicPr>
          <p:nvPr/>
        </p:nvPicPr>
        <p:blipFill>
          <a:blip r:embed="rId6" cstate="print"/>
          <a:srcRect l="20525" t="18038" r="13585" b="11287"/>
          <a:stretch>
            <a:fillRect/>
          </a:stretch>
        </p:blipFill>
        <p:spPr bwMode="auto">
          <a:xfrm>
            <a:off x="8012415" y="1535236"/>
            <a:ext cx="502079" cy="538542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140" name="직선 연결선 139"/>
          <p:cNvCxnSpPr/>
          <p:nvPr/>
        </p:nvCxnSpPr>
        <p:spPr>
          <a:xfrm rot="5400000">
            <a:off x="8173144" y="5289808"/>
            <a:ext cx="207920" cy="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1" name="Picture 54" descr="E:\업무\NHN\표준 양식\05.아이콘세트\purple\01_18.png"/>
          <p:cNvPicPr>
            <a:picLocks noChangeAspect="1" noChangeArrowheads="1"/>
          </p:cNvPicPr>
          <p:nvPr/>
        </p:nvPicPr>
        <p:blipFill>
          <a:blip r:embed="rId4" cstate="print"/>
          <a:srcRect l="12276" t="21361" r="8215" b="15694"/>
          <a:stretch>
            <a:fillRect/>
          </a:stretch>
        </p:blipFill>
        <p:spPr bwMode="auto">
          <a:xfrm>
            <a:off x="7960523" y="3709137"/>
            <a:ext cx="605860" cy="479639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142" name="직선 화살표 연결선 141"/>
          <p:cNvCxnSpPr>
            <a:stCxn id="141" idx="2"/>
            <a:endCxn id="128" idx="0"/>
          </p:cNvCxnSpPr>
          <p:nvPr/>
        </p:nvCxnSpPr>
        <p:spPr>
          <a:xfrm flipH="1">
            <a:off x="6845632" y="4188776"/>
            <a:ext cx="1417821" cy="421333"/>
          </a:xfrm>
          <a:prstGeom prst="straightConnector1">
            <a:avLst/>
          </a:prstGeom>
          <a:ln w="28575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직선 화살표 연결선 142"/>
          <p:cNvCxnSpPr>
            <a:stCxn id="134" idx="2"/>
            <a:endCxn id="128" idx="0"/>
          </p:cNvCxnSpPr>
          <p:nvPr/>
        </p:nvCxnSpPr>
        <p:spPr>
          <a:xfrm>
            <a:off x="6838212" y="4188776"/>
            <a:ext cx="7421" cy="421333"/>
          </a:xfrm>
          <a:prstGeom prst="straightConnector1">
            <a:avLst/>
          </a:prstGeom>
          <a:ln w="28575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직선 화살표 연결선 143"/>
          <p:cNvCxnSpPr/>
          <p:nvPr/>
        </p:nvCxnSpPr>
        <p:spPr>
          <a:xfrm rot="5400000">
            <a:off x="8013420" y="3459104"/>
            <a:ext cx="500066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화살표 연결선 144"/>
          <p:cNvCxnSpPr>
            <a:stCxn id="137" idx="2"/>
            <a:endCxn id="134" idx="0"/>
          </p:cNvCxnSpPr>
          <p:nvPr/>
        </p:nvCxnSpPr>
        <p:spPr>
          <a:xfrm rot="5400000">
            <a:off x="6588180" y="3459104"/>
            <a:ext cx="500066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직선 화살표 연결선 145"/>
          <p:cNvCxnSpPr>
            <a:stCxn id="137" idx="2"/>
            <a:endCxn id="141" idx="0"/>
          </p:cNvCxnSpPr>
          <p:nvPr/>
        </p:nvCxnSpPr>
        <p:spPr>
          <a:xfrm rot="16200000" flipH="1">
            <a:off x="7300800" y="2746483"/>
            <a:ext cx="500066" cy="142524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화살표 연결선 146"/>
          <p:cNvCxnSpPr>
            <a:stCxn id="138" idx="2"/>
            <a:endCxn id="134" idx="0"/>
          </p:cNvCxnSpPr>
          <p:nvPr/>
        </p:nvCxnSpPr>
        <p:spPr>
          <a:xfrm rot="5400000">
            <a:off x="7300800" y="2746481"/>
            <a:ext cx="500066" cy="1425243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아래쪽 화살표 147"/>
          <p:cNvSpPr/>
          <p:nvPr/>
        </p:nvSpPr>
        <p:spPr>
          <a:xfrm>
            <a:off x="8021136" y="2216655"/>
            <a:ext cx="484632" cy="357190"/>
          </a:xfrm>
          <a:prstGeom prst="downArrow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49" name="아래쪽 화살표 148"/>
          <p:cNvSpPr/>
          <p:nvPr/>
        </p:nvSpPr>
        <p:spPr>
          <a:xfrm>
            <a:off x="6587091" y="2216655"/>
            <a:ext cx="484632" cy="357190"/>
          </a:xfrm>
          <a:prstGeom prst="downArrow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50" name="Picture 52" descr="E:\업무\NHN\표준 양식\05.아이콘세트\gray\01_19.png"/>
          <p:cNvPicPr>
            <a:picLocks noChangeAspect="1" noChangeArrowheads="1"/>
          </p:cNvPicPr>
          <p:nvPr/>
        </p:nvPicPr>
        <p:blipFill>
          <a:blip r:embed="rId10" cstate="print"/>
          <a:srcRect l="18606" t="15624" r="12559" b="8536"/>
          <a:stretch>
            <a:fillRect/>
          </a:stretch>
        </p:blipFill>
        <p:spPr bwMode="auto">
          <a:xfrm>
            <a:off x="3651235" y="4589929"/>
            <a:ext cx="524519" cy="57789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51" name="Picture 58" descr="E:\업무\NHN\표준 양식\05.아이콘세트\gray\01_22.png"/>
          <p:cNvPicPr>
            <a:picLocks noChangeAspect="1" noChangeArrowheads="1"/>
          </p:cNvPicPr>
          <p:nvPr/>
        </p:nvPicPr>
        <p:blipFill>
          <a:blip r:embed="rId11" cstate="print"/>
          <a:srcRect l="7091" t="27635" r="3243" b="20556"/>
          <a:stretch>
            <a:fillRect/>
          </a:stretch>
        </p:blipFill>
        <p:spPr bwMode="auto">
          <a:xfrm>
            <a:off x="3571869" y="5382141"/>
            <a:ext cx="683251" cy="394788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152" name="직선 연결선 151"/>
          <p:cNvCxnSpPr/>
          <p:nvPr/>
        </p:nvCxnSpPr>
        <p:spPr>
          <a:xfrm rot="16200000" flipH="1">
            <a:off x="3806336" y="5274985"/>
            <a:ext cx="214314" cy="1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모서리가 둥근 직사각형 152"/>
          <p:cNvSpPr/>
          <p:nvPr/>
        </p:nvSpPr>
        <p:spPr>
          <a:xfrm>
            <a:off x="3418862" y="1357298"/>
            <a:ext cx="2357455" cy="4714908"/>
          </a:xfrm>
          <a:prstGeom prst="roundRect">
            <a:avLst/>
          </a:prstGeom>
          <a:noFill/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54" name="Picture 49" descr="E:\업무\NHN\표준 양식\05.아이콘세트\purple\01_19.png"/>
          <p:cNvPicPr>
            <a:picLocks noChangeAspect="1" noChangeArrowheads="1"/>
          </p:cNvPicPr>
          <p:nvPr/>
        </p:nvPicPr>
        <p:blipFill>
          <a:blip r:embed="rId3" cstate="print"/>
          <a:srcRect l="18750" t="15624" r="12297" b="8536"/>
          <a:stretch>
            <a:fillRect/>
          </a:stretch>
        </p:blipFill>
        <p:spPr bwMode="auto">
          <a:xfrm>
            <a:off x="5075911" y="4605850"/>
            <a:ext cx="525421" cy="57789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55" name="Picture 54" descr="E:\업무\NHN\표준 양식\05.아이콘세트\purple\01_18.png"/>
          <p:cNvPicPr>
            <a:picLocks noChangeAspect="1" noChangeArrowheads="1"/>
          </p:cNvPicPr>
          <p:nvPr/>
        </p:nvPicPr>
        <p:blipFill>
          <a:blip r:embed="rId4" cstate="print"/>
          <a:srcRect l="12276" t="21361" r="8215" b="15694"/>
          <a:stretch>
            <a:fillRect/>
          </a:stretch>
        </p:blipFill>
        <p:spPr bwMode="auto">
          <a:xfrm>
            <a:off x="3596799" y="3707037"/>
            <a:ext cx="605860" cy="47963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56" name="Picture 55" descr="E:\업무\NHN\표준 양식\05.아이콘세트\purple\01_22.png"/>
          <p:cNvPicPr>
            <a:picLocks noChangeAspect="1" noChangeArrowheads="1"/>
          </p:cNvPicPr>
          <p:nvPr/>
        </p:nvPicPr>
        <p:blipFill>
          <a:blip r:embed="rId5" cstate="print"/>
          <a:srcRect l="7644" t="28336" r="3644" b="20130"/>
          <a:stretch>
            <a:fillRect/>
          </a:stretch>
        </p:blipFill>
        <p:spPr bwMode="auto">
          <a:xfrm>
            <a:off x="5000630" y="5391666"/>
            <a:ext cx="675983" cy="39268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57" name="Picture 56" descr="E:\업무\NHN\표준 양식\05.아이콘세트\green\01_34.png"/>
          <p:cNvPicPr>
            <a:picLocks noChangeAspect="1" noChangeArrowheads="1"/>
          </p:cNvPicPr>
          <p:nvPr/>
        </p:nvPicPr>
        <p:blipFill>
          <a:blip r:embed="rId6" cstate="print"/>
          <a:srcRect l="20525" t="18038" r="13585" b="11287"/>
          <a:stretch>
            <a:fillRect/>
          </a:stretch>
        </p:blipFill>
        <p:spPr bwMode="auto">
          <a:xfrm>
            <a:off x="3648691" y="1533136"/>
            <a:ext cx="502079" cy="53854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58" name="Picture 57" descr="E:\업무\NHN\표준 양식\05.아이콘세트\green\01_24.png"/>
          <p:cNvPicPr>
            <a:picLocks noChangeAspect="1" noChangeArrowheads="1"/>
          </p:cNvPicPr>
          <p:nvPr/>
        </p:nvPicPr>
        <p:blipFill>
          <a:blip r:embed="rId7" cstate="print"/>
          <a:srcRect l="15290" t="18325" r="9618" b="7687"/>
          <a:stretch>
            <a:fillRect/>
          </a:stretch>
        </p:blipFill>
        <p:spPr bwMode="auto">
          <a:xfrm>
            <a:off x="3613630" y="2643182"/>
            <a:ext cx="572201" cy="5637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59" name="Picture 57" descr="E:\업무\NHN\표준 양식\05.아이콘세트\green\01_24.png"/>
          <p:cNvPicPr>
            <a:picLocks noChangeAspect="1" noChangeArrowheads="1"/>
          </p:cNvPicPr>
          <p:nvPr/>
        </p:nvPicPr>
        <p:blipFill>
          <a:blip r:embed="rId7" cstate="print"/>
          <a:srcRect l="15290" t="18325" r="9618" b="7687"/>
          <a:stretch>
            <a:fillRect/>
          </a:stretch>
        </p:blipFill>
        <p:spPr bwMode="auto">
          <a:xfrm>
            <a:off x="5038872" y="2643182"/>
            <a:ext cx="572201" cy="5637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60" name="Picture 56" descr="E:\업무\NHN\표준 양식\05.아이콘세트\green\01_34.png"/>
          <p:cNvPicPr>
            <a:picLocks noChangeAspect="1" noChangeArrowheads="1"/>
          </p:cNvPicPr>
          <p:nvPr/>
        </p:nvPicPr>
        <p:blipFill>
          <a:blip r:embed="rId6" cstate="print"/>
          <a:srcRect l="20525" t="18038" r="13585" b="11287"/>
          <a:stretch>
            <a:fillRect/>
          </a:stretch>
        </p:blipFill>
        <p:spPr bwMode="auto">
          <a:xfrm>
            <a:off x="5073933" y="1533136"/>
            <a:ext cx="502079" cy="538542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161" name="직선 연결선 160"/>
          <p:cNvCxnSpPr/>
          <p:nvPr/>
        </p:nvCxnSpPr>
        <p:spPr>
          <a:xfrm rot="5400000">
            <a:off x="5234661" y="5287708"/>
            <a:ext cx="207920" cy="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2" name="Picture 54" descr="E:\업무\NHN\표준 양식\05.아이콘세트\purple\01_18.png"/>
          <p:cNvPicPr>
            <a:picLocks noChangeAspect="1" noChangeArrowheads="1"/>
          </p:cNvPicPr>
          <p:nvPr/>
        </p:nvPicPr>
        <p:blipFill>
          <a:blip r:embed="rId4" cstate="print"/>
          <a:srcRect l="12276" t="21361" r="8215" b="15694"/>
          <a:stretch>
            <a:fillRect/>
          </a:stretch>
        </p:blipFill>
        <p:spPr bwMode="auto">
          <a:xfrm>
            <a:off x="5022039" y="3707037"/>
            <a:ext cx="605860" cy="479639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163" name="직선 화살표 연결선 162"/>
          <p:cNvCxnSpPr>
            <a:stCxn id="155" idx="2"/>
            <a:endCxn id="154" idx="0"/>
          </p:cNvCxnSpPr>
          <p:nvPr/>
        </p:nvCxnSpPr>
        <p:spPr>
          <a:xfrm rot="16200000" flipH="1">
            <a:off x="4409586" y="3676814"/>
            <a:ext cx="419174" cy="1438893"/>
          </a:xfrm>
          <a:prstGeom prst="straightConnector1">
            <a:avLst/>
          </a:prstGeom>
          <a:ln w="28575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직선 화살표 연결선 163"/>
          <p:cNvCxnSpPr>
            <a:stCxn id="162" idx="2"/>
            <a:endCxn id="154" idx="0"/>
          </p:cNvCxnSpPr>
          <p:nvPr/>
        </p:nvCxnSpPr>
        <p:spPr>
          <a:xfrm rot="16200000" flipH="1">
            <a:off x="5122209" y="4389435"/>
            <a:ext cx="419174" cy="13651"/>
          </a:xfrm>
          <a:prstGeom prst="straightConnector1">
            <a:avLst/>
          </a:prstGeom>
          <a:ln w="28575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직선 화살표 연결선 164"/>
          <p:cNvCxnSpPr/>
          <p:nvPr/>
        </p:nvCxnSpPr>
        <p:spPr>
          <a:xfrm rot="5400000">
            <a:off x="5074936" y="3457004"/>
            <a:ext cx="500066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직선 화살표 연결선 165"/>
          <p:cNvCxnSpPr>
            <a:stCxn id="158" idx="2"/>
            <a:endCxn id="155" idx="0"/>
          </p:cNvCxnSpPr>
          <p:nvPr/>
        </p:nvCxnSpPr>
        <p:spPr>
          <a:xfrm rot="5400000">
            <a:off x="3649696" y="3457004"/>
            <a:ext cx="500066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직선 화살표 연결선 166"/>
          <p:cNvCxnSpPr>
            <a:stCxn id="158" idx="2"/>
            <a:endCxn id="162" idx="0"/>
          </p:cNvCxnSpPr>
          <p:nvPr/>
        </p:nvCxnSpPr>
        <p:spPr>
          <a:xfrm rot="16200000" flipH="1">
            <a:off x="4362315" y="2744383"/>
            <a:ext cx="500066" cy="142524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화살표 연결선 167"/>
          <p:cNvCxnSpPr>
            <a:stCxn id="159" idx="2"/>
            <a:endCxn id="155" idx="0"/>
          </p:cNvCxnSpPr>
          <p:nvPr/>
        </p:nvCxnSpPr>
        <p:spPr>
          <a:xfrm rot="5400000">
            <a:off x="4362316" y="2744381"/>
            <a:ext cx="500066" cy="1425243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아래쪽 화살표 168"/>
          <p:cNvSpPr/>
          <p:nvPr/>
        </p:nvSpPr>
        <p:spPr>
          <a:xfrm>
            <a:off x="5082653" y="2214555"/>
            <a:ext cx="484632" cy="357190"/>
          </a:xfrm>
          <a:prstGeom prst="downArrow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0" name="아래쪽 화살표 169"/>
          <p:cNvSpPr/>
          <p:nvPr/>
        </p:nvSpPr>
        <p:spPr>
          <a:xfrm>
            <a:off x="3648608" y="2214555"/>
            <a:ext cx="484632" cy="357190"/>
          </a:xfrm>
          <a:prstGeom prst="downArrow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255897" y="3964994"/>
            <a:ext cx="883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latin typeface="나눔고딕 Bold" pitchFamily="50" charset="-127"/>
                <a:ea typeface="나눔고딕 Bold" pitchFamily="50" charset="-127"/>
              </a:rPr>
              <a:t>Automatic</a:t>
            </a:r>
          </a:p>
          <a:p>
            <a:pPr algn="ctr"/>
            <a:r>
              <a:rPr lang="en-US" altLang="ko-KR" sz="1000" dirty="0" smtClean="0">
                <a:latin typeface="나눔고딕 Bold" pitchFamily="50" charset="-127"/>
                <a:ea typeface="나눔고딕 Bold" pitchFamily="50" charset="-127"/>
              </a:rPr>
              <a:t>Switch-over</a:t>
            </a:r>
            <a:endParaRPr lang="ko-KR" altLang="en-US" sz="1000" dirty="0"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172" name="&quot;없음&quot; 기호 171"/>
          <p:cNvSpPr>
            <a:spLocks/>
          </p:cNvSpPr>
          <p:nvPr/>
        </p:nvSpPr>
        <p:spPr>
          <a:xfrm>
            <a:off x="3491879" y="4725144"/>
            <a:ext cx="864000" cy="864000"/>
          </a:xfrm>
          <a:prstGeom prst="noSmoking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3" name="번개 172"/>
          <p:cNvSpPr/>
          <p:nvPr/>
        </p:nvSpPr>
        <p:spPr>
          <a:xfrm>
            <a:off x="611640" y="4797152"/>
            <a:ext cx="720000" cy="720000"/>
          </a:xfrm>
          <a:prstGeom prst="lightningBol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1143778" y="5143514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dirty="0" smtClean="0">
                <a:latin typeface="나눔고딕" pitchFamily="50" charset="-127"/>
                <a:ea typeface="나눔고딕" pitchFamily="50" charset="-127"/>
              </a:rPr>
              <a:t>Node Fail</a:t>
            </a:r>
            <a:endParaRPr lang="ko-KR" altLang="en-US" sz="1000" b="1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7092680" y="5661250"/>
            <a:ext cx="8370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Replication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2735134" y="3212977"/>
            <a:ext cx="77546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4F79A1"/>
                </a:solidFill>
                <a:latin typeface="나눔고딕" pitchFamily="50" charset="-127"/>
                <a:ea typeface="나눔고딕" pitchFamily="50" charset="-127"/>
              </a:rPr>
              <a:t>Auto</a:t>
            </a:r>
          </a:p>
          <a:p>
            <a:pPr algn="ctr"/>
            <a:r>
              <a:rPr lang="en-US" altLang="ko-KR" sz="1200" b="1" dirty="0" smtClean="0">
                <a:solidFill>
                  <a:srgbClr val="4F79A1"/>
                </a:solidFill>
                <a:latin typeface="나눔고딕" pitchFamily="50" charset="-127"/>
                <a:ea typeface="나눔고딕" pitchFamily="50" charset="-127"/>
              </a:rPr>
              <a:t>Fail-over</a:t>
            </a:r>
            <a:endParaRPr lang="ko-KR" altLang="en-US" sz="1200" b="1" dirty="0">
              <a:solidFill>
                <a:srgbClr val="4F79A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5678454" y="3429002"/>
            <a:ext cx="79951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4F79A1"/>
                </a:solidFill>
                <a:latin typeface="나눔고딕" pitchFamily="50" charset="-127"/>
                <a:ea typeface="나눔고딕" pitchFamily="50" charset="-127"/>
              </a:rPr>
              <a:t>Fail-back</a:t>
            </a:r>
            <a:endParaRPr lang="ko-KR" altLang="en-US" sz="1200" b="1" dirty="0">
              <a:solidFill>
                <a:srgbClr val="4F79A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4572000" y="4725144"/>
            <a:ext cx="551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Active</a:t>
            </a:r>
          </a:p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Server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6084168" y="4725144"/>
            <a:ext cx="551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Active</a:t>
            </a:r>
          </a:p>
          <a:p>
            <a:pPr algn="ctr"/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Server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3376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모서리가 둥근 직사각형 86"/>
          <p:cNvSpPr/>
          <p:nvPr/>
        </p:nvSpPr>
        <p:spPr>
          <a:xfrm>
            <a:off x="500035" y="1357298"/>
            <a:ext cx="2357455" cy="4714908"/>
          </a:xfrm>
          <a:prstGeom prst="roundRect">
            <a:avLst/>
          </a:prstGeom>
          <a:noFill/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88" name="Picture 49" descr="E:\업무\NHN\표준 양식\05.아이콘세트\purple\01_19.png"/>
          <p:cNvPicPr>
            <a:picLocks noChangeAspect="1" noChangeArrowheads="1"/>
          </p:cNvPicPr>
          <p:nvPr/>
        </p:nvPicPr>
        <p:blipFill>
          <a:blip r:embed="rId3" cstate="print"/>
          <a:srcRect l="18750" t="15624" r="12297" b="8536"/>
          <a:stretch>
            <a:fillRect/>
          </a:stretch>
        </p:blipFill>
        <p:spPr bwMode="auto">
          <a:xfrm>
            <a:off x="718192" y="4605850"/>
            <a:ext cx="525421" cy="57789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9" name="Picture 54" descr="E:\업무\NHN\표준 양식\05.아이콘세트\purple\01_18.png"/>
          <p:cNvPicPr>
            <a:picLocks noChangeAspect="1" noChangeArrowheads="1"/>
          </p:cNvPicPr>
          <p:nvPr/>
        </p:nvPicPr>
        <p:blipFill>
          <a:blip r:embed="rId4" cstate="print"/>
          <a:srcRect l="12276" t="21361" r="8215" b="15694"/>
          <a:stretch>
            <a:fillRect/>
          </a:stretch>
        </p:blipFill>
        <p:spPr bwMode="auto">
          <a:xfrm>
            <a:off x="677971" y="3707037"/>
            <a:ext cx="605860" cy="47963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0" name="Picture 55" descr="E:\업무\NHN\표준 양식\05.아이콘세트\purple\01_22.png"/>
          <p:cNvPicPr>
            <a:picLocks noChangeAspect="1" noChangeArrowheads="1"/>
          </p:cNvPicPr>
          <p:nvPr/>
        </p:nvPicPr>
        <p:blipFill>
          <a:blip r:embed="rId5" cstate="print"/>
          <a:srcRect l="7644" t="28336" r="3644" b="20130"/>
          <a:stretch>
            <a:fillRect/>
          </a:stretch>
        </p:blipFill>
        <p:spPr bwMode="auto">
          <a:xfrm>
            <a:off x="642911" y="5391666"/>
            <a:ext cx="675983" cy="39268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1" name="Picture 56" descr="E:\업무\NHN\표준 양식\05.아이콘세트\green\01_34.png"/>
          <p:cNvPicPr>
            <a:picLocks noChangeAspect="1" noChangeArrowheads="1"/>
          </p:cNvPicPr>
          <p:nvPr/>
        </p:nvPicPr>
        <p:blipFill>
          <a:blip r:embed="rId6" cstate="print"/>
          <a:srcRect l="20525" t="18038" r="13585" b="11287"/>
          <a:stretch>
            <a:fillRect/>
          </a:stretch>
        </p:blipFill>
        <p:spPr bwMode="auto">
          <a:xfrm>
            <a:off x="729865" y="1533136"/>
            <a:ext cx="502079" cy="53854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2" name="Picture 57" descr="E:\업무\NHN\표준 양식\05.아이콘세트\green\01_24.png"/>
          <p:cNvPicPr>
            <a:picLocks noChangeAspect="1" noChangeArrowheads="1"/>
          </p:cNvPicPr>
          <p:nvPr/>
        </p:nvPicPr>
        <p:blipFill>
          <a:blip r:embed="rId7" cstate="print"/>
          <a:srcRect l="15290" t="18325" r="9618" b="7687"/>
          <a:stretch>
            <a:fillRect/>
          </a:stretch>
        </p:blipFill>
        <p:spPr bwMode="auto">
          <a:xfrm>
            <a:off x="694804" y="2643182"/>
            <a:ext cx="572201" cy="5637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3" name="Picture 57" descr="E:\업무\NHN\표준 양식\05.아이콘세트\green\01_24.png"/>
          <p:cNvPicPr>
            <a:picLocks noChangeAspect="1" noChangeArrowheads="1"/>
          </p:cNvPicPr>
          <p:nvPr/>
        </p:nvPicPr>
        <p:blipFill>
          <a:blip r:embed="rId7" cstate="print"/>
          <a:srcRect l="15290" t="18325" r="9618" b="7687"/>
          <a:stretch>
            <a:fillRect/>
          </a:stretch>
        </p:blipFill>
        <p:spPr bwMode="auto">
          <a:xfrm>
            <a:off x="2120046" y="2643182"/>
            <a:ext cx="572201" cy="5637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4" name="Picture 56" descr="E:\업무\NHN\표준 양식\05.아이콘세트\green\01_34.png"/>
          <p:cNvPicPr>
            <a:picLocks noChangeAspect="1" noChangeArrowheads="1"/>
          </p:cNvPicPr>
          <p:nvPr/>
        </p:nvPicPr>
        <p:blipFill>
          <a:blip r:embed="rId6" cstate="print"/>
          <a:srcRect l="20525" t="18038" r="13585" b="11287"/>
          <a:stretch>
            <a:fillRect/>
          </a:stretch>
        </p:blipFill>
        <p:spPr bwMode="auto">
          <a:xfrm>
            <a:off x="2155107" y="1533136"/>
            <a:ext cx="502079" cy="538542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95" name="직선 연결선 94"/>
          <p:cNvCxnSpPr/>
          <p:nvPr/>
        </p:nvCxnSpPr>
        <p:spPr>
          <a:xfrm rot="5400000">
            <a:off x="876941" y="5287708"/>
            <a:ext cx="207920" cy="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Picture 54" descr="E:\업무\NHN\표준 양식\05.아이콘세트\purple\01_18.png"/>
          <p:cNvPicPr>
            <a:picLocks noChangeAspect="1" noChangeArrowheads="1"/>
          </p:cNvPicPr>
          <p:nvPr/>
        </p:nvPicPr>
        <p:blipFill>
          <a:blip r:embed="rId4" cstate="print"/>
          <a:srcRect l="12276" t="21361" r="8215" b="15694"/>
          <a:stretch>
            <a:fillRect/>
          </a:stretch>
        </p:blipFill>
        <p:spPr bwMode="auto">
          <a:xfrm>
            <a:off x="2103215" y="3707037"/>
            <a:ext cx="605860" cy="479639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97" name="직선 화살표 연결선 96"/>
          <p:cNvCxnSpPr>
            <a:stCxn id="89" idx="2"/>
            <a:endCxn id="88" idx="0"/>
          </p:cNvCxnSpPr>
          <p:nvPr/>
        </p:nvCxnSpPr>
        <p:spPr>
          <a:xfrm rot="16200000" flipH="1">
            <a:off x="771314" y="4396262"/>
            <a:ext cx="419174" cy="1"/>
          </a:xfrm>
          <a:prstGeom prst="straightConnector1">
            <a:avLst/>
          </a:prstGeom>
          <a:ln w="28575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화살표 연결선 97"/>
          <p:cNvCxnSpPr>
            <a:stCxn id="96" idx="2"/>
            <a:endCxn id="88" idx="0"/>
          </p:cNvCxnSpPr>
          <p:nvPr/>
        </p:nvCxnSpPr>
        <p:spPr>
          <a:xfrm rot="5400000">
            <a:off x="1483938" y="3683643"/>
            <a:ext cx="419174" cy="1425241"/>
          </a:xfrm>
          <a:prstGeom prst="straightConnector1">
            <a:avLst/>
          </a:prstGeom>
          <a:ln w="28575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직선 화살표 연결선 98"/>
          <p:cNvCxnSpPr/>
          <p:nvPr/>
        </p:nvCxnSpPr>
        <p:spPr>
          <a:xfrm rot="5400000">
            <a:off x="2156112" y="3457004"/>
            <a:ext cx="500066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직선 화살표 연결선 99"/>
          <p:cNvCxnSpPr>
            <a:stCxn id="92" idx="2"/>
            <a:endCxn id="89" idx="0"/>
          </p:cNvCxnSpPr>
          <p:nvPr/>
        </p:nvCxnSpPr>
        <p:spPr>
          <a:xfrm rot="5400000">
            <a:off x="730871" y="3457004"/>
            <a:ext cx="500066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화살표 연결선 100"/>
          <p:cNvCxnSpPr>
            <a:stCxn id="92" idx="2"/>
            <a:endCxn id="96" idx="0"/>
          </p:cNvCxnSpPr>
          <p:nvPr/>
        </p:nvCxnSpPr>
        <p:spPr>
          <a:xfrm rot="16200000" flipH="1">
            <a:off x="1443491" y="2744383"/>
            <a:ext cx="500066" cy="142524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화살표 연결선 101"/>
          <p:cNvCxnSpPr>
            <a:stCxn id="93" idx="2"/>
            <a:endCxn id="89" idx="0"/>
          </p:cNvCxnSpPr>
          <p:nvPr/>
        </p:nvCxnSpPr>
        <p:spPr>
          <a:xfrm rot="5400000">
            <a:off x="1443492" y="2744381"/>
            <a:ext cx="500066" cy="1425243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아래쪽 화살표 102"/>
          <p:cNvSpPr/>
          <p:nvPr/>
        </p:nvSpPr>
        <p:spPr>
          <a:xfrm>
            <a:off x="2163827" y="2214555"/>
            <a:ext cx="484632" cy="357190"/>
          </a:xfrm>
          <a:prstGeom prst="downArrow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4" name="아래쪽 화살표 103"/>
          <p:cNvSpPr/>
          <p:nvPr/>
        </p:nvSpPr>
        <p:spPr>
          <a:xfrm>
            <a:off x="729783" y="2214555"/>
            <a:ext cx="484632" cy="357190"/>
          </a:xfrm>
          <a:prstGeom prst="downArrow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5" name="오른쪽 화살표 104"/>
          <p:cNvSpPr/>
          <p:nvPr/>
        </p:nvSpPr>
        <p:spPr>
          <a:xfrm>
            <a:off x="1500167" y="5500704"/>
            <a:ext cx="428628" cy="212311"/>
          </a:xfrm>
          <a:prstGeom prst="rightArrow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1288258" y="5683111"/>
            <a:ext cx="8370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Replication</a:t>
            </a:r>
            <a:endParaRPr lang="ko-KR" altLang="en-US" sz="10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229224" y="4714884"/>
            <a:ext cx="551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Active</a:t>
            </a:r>
          </a:p>
          <a:p>
            <a:pPr algn="ctr"/>
            <a:r>
              <a:rPr lang="en-US" altLang="ko-KR" sz="10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Server</a:t>
            </a:r>
            <a:endParaRPr lang="ko-KR" altLang="en-US" sz="10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1503374" y="4714884"/>
            <a:ext cx="6623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Standby</a:t>
            </a:r>
          </a:p>
          <a:p>
            <a:pPr algn="ctr"/>
            <a:r>
              <a:rPr lang="en-US" altLang="ko-KR" sz="10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Server</a:t>
            </a:r>
            <a:endParaRPr lang="ko-KR" altLang="en-US" sz="10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1382964" y="3857630"/>
            <a:ext cx="7585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Broker #2</a:t>
            </a:r>
            <a:endParaRPr lang="ko-KR" altLang="en-US" sz="10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2376" y="3857630"/>
            <a:ext cx="7585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Broker #1</a:t>
            </a:r>
            <a:endParaRPr lang="ko-KR" altLang="en-US" sz="10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1352614" y="2743138"/>
            <a:ext cx="8659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AP</a:t>
            </a:r>
          </a:p>
          <a:p>
            <a:pPr algn="ctr"/>
            <a:r>
              <a:rPr lang="en-US" altLang="ko-KR" sz="10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Web Server</a:t>
            </a:r>
            <a:endParaRPr lang="ko-KR" altLang="en-US" sz="10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-65345" y="2714620"/>
            <a:ext cx="8659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AP</a:t>
            </a:r>
          </a:p>
          <a:p>
            <a:pPr algn="ctr"/>
            <a:r>
              <a:rPr lang="en-US" altLang="ko-KR" sz="10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Web Server</a:t>
            </a:r>
            <a:endParaRPr lang="ko-KR" altLang="en-US" sz="10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13" name="Picture 5" descr="E:\업무\NHN\표준 양식\05.아이콘세트\brown\01_19.png"/>
          <p:cNvPicPr>
            <a:picLocks noChangeAspect="1" noChangeArrowheads="1"/>
          </p:cNvPicPr>
          <p:nvPr/>
        </p:nvPicPr>
        <p:blipFill>
          <a:blip r:embed="rId8" cstate="print"/>
          <a:srcRect l="18748" t="15250" r="12252" b="7750"/>
          <a:stretch>
            <a:fillRect/>
          </a:stretch>
        </p:blipFill>
        <p:spPr bwMode="auto">
          <a:xfrm>
            <a:off x="2143255" y="4610108"/>
            <a:ext cx="525780" cy="58674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4" name="Picture 6" descr="E:\업무\NHN\표준 양식\05.아이콘세트\brown\01_22.png"/>
          <p:cNvPicPr>
            <a:picLocks noChangeAspect="1" noChangeArrowheads="1"/>
          </p:cNvPicPr>
          <p:nvPr/>
        </p:nvPicPr>
        <p:blipFill>
          <a:blip r:embed="rId9" cstate="print"/>
          <a:srcRect l="8123" t="27749" r="3877" b="19751"/>
          <a:stretch>
            <a:fillRect/>
          </a:stretch>
        </p:blipFill>
        <p:spPr bwMode="auto">
          <a:xfrm>
            <a:off x="2070863" y="5395926"/>
            <a:ext cx="670560" cy="400050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115" name="직선 연결선 114"/>
          <p:cNvCxnSpPr/>
          <p:nvPr/>
        </p:nvCxnSpPr>
        <p:spPr>
          <a:xfrm rot="5400000">
            <a:off x="2306606" y="5296389"/>
            <a:ext cx="199078" cy="1588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갈매기형 수장 115"/>
          <p:cNvSpPr/>
          <p:nvPr/>
        </p:nvSpPr>
        <p:spPr>
          <a:xfrm>
            <a:off x="5858555" y="3714752"/>
            <a:ext cx="484632" cy="484632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7" name="모서리가 둥근 직사각형 116"/>
          <p:cNvSpPr/>
          <p:nvPr/>
        </p:nvSpPr>
        <p:spPr>
          <a:xfrm>
            <a:off x="3419469" y="1357298"/>
            <a:ext cx="2357455" cy="4714908"/>
          </a:xfrm>
          <a:prstGeom prst="roundRect">
            <a:avLst/>
          </a:prstGeom>
          <a:noFill/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18" name="Picture 49" descr="E:\업무\NHN\표준 양식\05.아이콘세트\purple\01_19.png"/>
          <p:cNvPicPr>
            <a:picLocks noChangeAspect="1" noChangeArrowheads="1"/>
          </p:cNvPicPr>
          <p:nvPr/>
        </p:nvPicPr>
        <p:blipFill>
          <a:blip r:embed="rId3" cstate="print"/>
          <a:srcRect l="18750" t="15624" r="12297" b="8536"/>
          <a:stretch>
            <a:fillRect/>
          </a:stretch>
        </p:blipFill>
        <p:spPr bwMode="auto">
          <a:xfrm>
            <a:off x="3637624" y="4605850"/>
            <a:ext cx="525421" cy="57789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9" name="Picture 55" descr="E:\업무\NHN\표준 양식\05.아이콘세트\purple\01_22.png"/>
          <p:cNvPicPr>
            <a:picLocks noChangeAspect="1" noChangeArrowheads="1"/>
          </p:cNvPicPr>
          <p:nvPr/>
        </p:nvPicPr>
        <p:blipFill>
          <a:blip r:embed="rId5" cstate="print"/>
          <a:srcRect l="7644" t="28336" r="3644" b="20130"/>
          <a:stretch>
            <a:fillRect/>
          </a:stretch>
        </p:blipFill>
        <p:spPr bwMode="auto">
          <a:xfrm>
            <a:off x="3562345" y="5391666"/>
            <a:ext cx="675983" cy="39268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20" name="Picture 56" descr="E:\업무\NHN\표준 양식\05.아이콘세트\green\01_34.png"/>
          <p:cNvPicPr>
            <a:picLocks noChangeAspect="1" noChangeArrowheads="1"/>
          </p:cNvPicPr>
          <p:nvPr/>
        </p:nvPicPr>
        <p:blipFill>
          <a:blip r:embed="rId6" cstate="print"/>
          <a:srcRect l="20525" t="18038" r="13585" b="11287"/>
          <a:stretch>
            <a:fillRect/>
          </a:stretch>
        </p:blipFill>
        <p:spPr bwMode="auto">
          <a:xfrm>
            <a:off x="3649298" y="1533136"/>
            <a:ext cx="502079" cy="53854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21" name="Picture 57" descr="E:\업무\NHN\표준 양식\05.아이콘세트\green\01_24.png"/>
          <p:cNvPicPr>
            <a:picLocks noChangeAspect="1" noChangeArrowheads="1"/>
          </p:cNvPicPr>
          <p:nvPr/>
        </p:nvPicPr>
        <p:blipFill>
          <a:blip r:embed="rId7" cstate="print"/>
          <a:srcRect l="15290" t="18325" r="9618" b="7687"/>
          <a:stretch>
            <a:fillRect/>
          </a:stretch>
        </p:blipFill>
        <p:spPr bwMode="auto">
          <a:xfrm>
            <a:off x="3614237" y="2643182"/>
            <a:ext cx="572201" cy="5637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22" name="Picture 57" descr="E:\업무\NHN\표준 양식\05.아이콘세트\green\01_24.png"/>
          <p:cNvPicPr>
            <a:picLocks noChangeAspect="1" noChangeArrowheads="1"/>
          </p:cNvPicPr>
          <p:nvPr/>
        </p:nvPicPr>
        <p:blipFill>
          <a:blip r:embed="rId7" cstate="print"/>
          <a:srcRect l="15290" t="18325" r="9618" b="7687"/>
          <a:stretch>
            <a:fillRect/>
          </a:stretch>
        </p:blipFill>
        <p:spPr bwMode="auto">
          <a:xfrm>
            <a:off x="5039478" y="2643182"/>
            <a:ext cx="572201" cy="5637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23" name="Picture 56" descr="E:\업무\NHN\표준 양식\05.아이콘세트\green\01_34.png"/>
          <p:cNvPicPr>
            <a:picLocks noChangeAspect="1" noChangeArrowheads="1"/>
          </p:cNvPicPr>
          <p:nvPr/>
        </p:nvPicPr>
        <p:blipFill>
          <a:blip r:embed="rId6" cstate="print"/>
          <a:srcRect l="20525" t="18038" r="13585" b="11287"/>
          <a:stretch>
            <a:fillRect/>
          </a:stretch>
        </p:blipFill>
        <p:spPr bwMode="auto">
          <a:xfrm>
            <a:off x="5074539" y="1533136"/>
            <a:ext cx="502079" cy="538542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124" name="직선 연결선 123"/>
          <p:cNvCxnSpPr/>
          <p:nvPr/>
        </p:nvCxnSpPr>
        <p:spPr>
          <a:xfrm rot="5400000">
            <a:off x="3796376" y="5287708"/>
            <a:ext cx="207920" cy="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5" name="Picture 54" descr="E:\업무\NHN\표준 양식\05.아이콘세트\purple\01_18.png"/>
          <p:cNvPicPr>
            <a:picLocks noChangeAspect="1" noChangeArrowheads="1"/>
          </p:cNvPicPr>
          <p:nvPr/>
        </p:nvPicPr>
        <p:blipFill>
          <a:blip r:embed="rId4" cstate="print"/>
          <a:srcRect l="12276" t="21361" r="8215" b="15694"/>
          <a:stretch>
            <a:fillRect/>
          </a:stretch>
        </p:blipFill>
        <p:spPr bwMode="auto">
          <a:xfrm>
            <a:off x="5022647" y="3707037"/>
            <a:ext cx="605860" cy="479639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126" name="직선 화살표 연결선 125"/>
          <p:cNvCxnSpPr>
            <a:stCxn id="159" idx="2"/>
            <a:endCxn id="118" idx="0"/>
          </p:cNvCxnSpPr>
          <p:nvPr/>
        </p:nvCxnSpPr>
        <p:spPr>
          <a:xfrm rot="5400000">
            <a:off x="3696163" y="4397899"/>
            <a:ext cx="412124" cy="3779"/>
          </a:xfrm>
          <a:prstGeom prst="straightConnector1">
            <a:avLst/>
          </a:prstGeom>
          <a:ln w="28575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직선 화살표 연결선 126"/>
          <p:cNvCxnSpPr>
            <a:stCxn id="125" idx="2"/>
            <a:endCxn id="118" idx="0"/>
          </p:cNvCxnSpPr>
          <p:nvPr/>
        </p:nvCxnSpPr>
        <p:spPr>
          <a:xfrm rot="5400000">
            <a:off x="4403370" y="3683643"/>
            <a:ext cx="419174" cy="1425241"/>
          </a:xfrm>
          <a:prstGeom prst="straightConnector1">
            <a:avLst/>
          </a:prstGeom>
          <a:ln w="28575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직선 화살표 연결선 127"/>
          <p:cNvCxnSpPr/>
          <p:nvPr/>
        </p:nvCxnSpPr>
        <p:spPr>
          <a:xfrm rot="5400000">
            <a:off x="5075544" y="3457004"/>
            <a:ext cx="500066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직선 화살표 연결선 128"/>
          <p:cNvCxnSpPr>
            <a:stCxn id="121" idx="2"/>
            <a:endCxn id="125" idx="0"/>
          </p:cNvCxnSpPr>
          <p:nvPr/>
        </p:nvCxnSpPr>
        <p:spPr>
          <a:xfrm rot="16200000" flipH="1">
            <a:off x="4362924" y="2744383"/>
            <a:ext cx="500066" cy="142524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아래쪽 화살표 129"/>
          <p:cNvSpPr/>
          <p:nvPr/>
        </p:nvSpPr>
        <p:spPr>
          <a:xfrm>
            <a:off x="5083260" y="2214555"/>
            <a:ext cx="484632" cy="357190"/>
          </a:xfrm>
          <a:prstGeom prst="downArrow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1" name="아래쪽 화살표 130"/>
          <p:cNvSpPr/>
          <p:nvPr/>
        </p:nvSpPr>
        <p:spPr>
          <a:xfrm>
            <a:off x="3649215" y="2214555"/>
            <a:ext cx="484632" cy="357190"/>
          </a:xfrm>
          <a:prstGeom prst="downArrow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2" name="오른쪽 화살표 131"/>
          <p:cNvSpPr/>
          <p:nvPr/>
        </p:nvSpPr>
        <p:spPr>
          <a:xfrm>
            <a:off x="4419599" y="5500704"/>
            <a:ext cx="428628" cy="212311"/>
          </a:xfrm>
          <a:prstGeom prst="rightArrow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33" name="Picture 5" descr="E:\업무\NHN\표준 양식\05.아이콘세트\brown\01_19.png"/>
          <p:cNvPicPr>
            <a:picLocks noChangeAspect="1" noChangeArrowheads="1"/>
          </p:cNvPicPr>
          <p:nvPr/>
        </p:nvPicPr>
        <p:blipFill>
          <a:blip r:embed="rId8" cstate="print"/>
          <a:srcRect l="18748" t="15250" r="12252" b="7750"/>
          <a:stretch>
            <a:fillRect/>
          </a:stretch>
        </p:blipFill>
        <p:spPr bwMode="auto">
          <a:xfrm>
            <a:off x="5062687" y="4610108"/>
            <a:ext cx="525780" cy="58674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34" name="Picture 6" descr="E:\업무\NHN\표준 양식\05.아이콘세트\brown\01_22.png"/>
          <p:cNvPicPr>
            <a:picLocks noChangeAspect="1" noChangeArrowheads="1"/>
          </p:cNvPicPr>
          <p:nvPr/>
        </p:nvPicPr>
        <p:blipFill>
          <a:blip r:embed="rId9" cstate="print"/>
          <a:srcRect l="8123" t="27749" r="3877" b="19751"/>
          <a:stretch>
            <a:fillRect/>
          </a:stretch>
        </p:blipFill>
        <p:spPr bwMode="auto">
          <a:xfrm>
            <a:off x="4990296" y="5395926"/>
            <a:ext cx="670560" cy="400050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135" name="직선 연결선 134"/>
          <p:cNvCxnSpPr/>
          <p:nvPr/>
        </p:nvCxnSpPr>
        <p:spPr>
          <a:xfrm rot="5400000">
            <a:off x="5226038" y="5296389"/>
            <a:ext cx="199078" cy="1588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갈매기형 수장 135"/>
          <p:cNvSpPr/>
          <p:nvPr/>
        </p:nvSpPr>
        <p:spPr>
          <a:xfrm>
            <a:off x="2928927" y="3714752"/>
            <a:ext cx="484632" cy="484632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7" name="모서리가 둥근 직사각형 136"/>
          <p:cNvSpPr/>
          <p:nvPr/>
        </p:nvSpPr>
        <p:spPr>
          <a:xfrm>
            <a:off x="6372715" y="1357298"/>
            <a:ext cx="2357455" cy="4714908"/>
          </a:xfrm>
          <a:prstGeom prst="roundRect">
            <a:avLst/>
          </a:prstGeom>
          <a:noFill/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38" name="Picture 49" descr="E:\업무\NHN\표준 양식\05.아이콘세트\purple\01_19.png"/>
          <p:cNvPicPr>
            <a:picLocks noChangeAspect="1" noChangeArrowheads="1"/>
          </p:cNvPicPr>
          <p:nvPr/>
        </p:nvPicPr>
        <p:blipFill>
          <a:blip r:embed="rId3" cstate="print"/>
          <a:srcRect l="18750" t="15624" r="12297" b="8536"/>
          <a:stretch>
            <a:fillRect/>
          </a:stretch>
        </p:blipFill>
        <p:spPr bwMode="auto">
          <a:xfrm>
            <a:off x="6590872" y="4605850"/>
            <a:ext cx="525421" cy="57789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39" name="Picture 54" descr="E:\업무\NHN\표준 양식\05.아이콘세트\purple\01_18.png"/>
          <p:cNvPicPr>
            <a:picLocks noChangeAspect="1" noChangeArrowheads="1"/>
          </p:cNvPicPr>
          <p:nvPr/>
        </p:nvPicPr>
        <p:blipFill>
          <a:blip r:embed="rId4" cstate="print"/>
          <a:srcRect l="12276" t="21361" r="8215" b="15694"/>
          <a:stretch>
            <a:fillRect/>
          </a:stretch>
        </p:blipFill>
        <p:spPr bwMode="auto">
          <a:xfrm>
            <a:off x="6550651" y="3707037"/>
            <a:ext cx="605860" cy="47963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40" name="Picture 55" descr="E:\업무\NHN\표준 양식\05.아이콘세트\purple\01_22.png"/>
          <p:cNvPicPr>
            <a:picLocks noChangeAspect="1" noChangeArrowheads="1"/>
          </p:cNvPicPr>
          <p:nvPr/>
        </p:nvPicPr>
        <p:blipFill>
          <a:blip r:embed="rId5" cstate="print"/>
          <a:srcRect l="7644" t="28336" r="3644" b="20130"/>
          <a:stretch>
            <a:fillRect/>
          </a:stretch>
        </p:blipFill>
        <p:spPr bwMode="auto">
          <a:xfrm>
            <a:off x="6515591" y="5391666"/>
            <a:ext cx="675983" cy="39268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41" name="Picture 56" descr="E:\업무\NHN\표준 양식\05.아이콘세트\green\01_34.png"/>
          <p:cNvPicPr>
            <a:picLocks noChangeAspect="1" noChangeArrowheads="1"/>
          </p:cNvPicPr>
          <p:nvPr/>
        </p:nvPicPr>
        <p:blipFill>
          <a:blip r:embed="rId6" cstate="print"/>
          <a:srcRect l="20525" t="18038" r="13585" b="11287"/>
          <a:stretch>
            <a:fillRect/>
          </a:stretch>
        </p:blipFill>
        <p:spPr bwMode="auto">
          <a:xfrm>
            <a:off x="6602543" y="1533136"/>
            <a:ext cx="502079" cy="53854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42" name="Picture 57" descr="E:\업무\NHN\표준 양식\05.아이콘세트\green\01_24.png"/>
          <p:cNvPicPr>
            <a:picLocks noChangeAspect="1" noChangeArrowheads="1"/>
          </p:cNvPicPr>
          <p:nvPr/>
        </p:nvPicPr>
        <p:blipFill>
          <a:blip r:embed="rId7" cstate="print"/>
          <a:srcRect l="15290" t="18325" r="9618" b="7687"/>
          <a:stretch>
            <a:fillRect/>
          </a:stretch>
        </p:blipFill>
        <p:spPr bwMode="auto">
          <a:xfrm>
            <a:off x="6567482" y="2643182"/>
            <a:ext cx="572201" cy="5637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43" name="Picture 57" descr="E:\업무\NHN\표준 양식\05.아이콘세트\green\01_24.png"/>
          <p:cNvPicPr>
            <a:picLocks noChangeAspect="1" noChangeArrowheads="1"/>
          </p:cNvPicPr>
          <p:nvPr/>
        </p:nvPicPr>
        <p:blipFill>
          <a:blip r:embed="rId7" cstate="print"/>
          <a:srcRect l="15290" t="18325" r="9618" b="7687"/>
          <a:stretch>
            <a:fillRect/>
          </a:stretch>
        </p:blipFill>
        <p:spPr bwMode="auto">
          <a:xfrm>
            <a:off x="7992725" y="2643182"/>
            <a:ext cx="572201" cy="56378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44" name="Picture 56" descr="E:\업무\NHN\표준 양식\05.아이콘세트\green\01_34.png"/>
          <p:cNvPicPr>
            <a:picLocks noChangeAspect="1" noChangeArrowheads="1"/>
          </p:cNvPicPr>
          <p:nvPr/>
        </p:nvPicPr>
        <p:blipFill>
          <a:blip r:embed="rId6" cstate="print"/>
          <a:srcRect l="20525" t="18038" r="13585" b="11287"/>
          <a:stretch>
            <a:fillRect/>
          </a:stretch>
        </p:blipFill>
        <p:spPr bwMode="auto">
          <a:xfrm>
            <a:off x="8027786" y="1533136"/>
            <a:ext cx="502079" cy="538542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145" name="직선 연결선 144"/>
          <p:cNvCxnSpPr/>
          <p:nvPr/>
        </p:nvCxnSpPr>
        <p:spPr>
          <a:xfrm rot="5400000">
            <a:off x="6749621" y="5287708"/>
            <a:ext cx="207920" cy="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6" name="Picture 54" descr="E:\업무\NHN\표준 양식\05.아이콘세트\purple\01_18.png"/>
          <p:cNvPicPr>
            <a:picLocks noChangeAspect="1" noChangeArrowheads="1"/>
          </p:cNvPicPr>
          <p:nvPr/>
        </p:nvPicPr>
        <p:blipFill>
          <a:blip r:embed="rId4" cstate="print"/>
          <a:srcRect l="12276" t="21361" r="8215" b="15694"/>
          <a:stretch>
            <a:fillRect/>
          </a:stretch>
        </p:blipFill>
        <p:spPr bwMode="auto">
          <a:xfrm>
            <a:off x="7975894" y="3707037"/>
            <a:ext cx="605860" cy="479639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147" name="직선 화살표 연결선 146"/>
          <p:cNvCxnSpPr>
            <a:stCxn id="139" idx="2"/>
            <a:endCxn id="138" idx="0"/>
          </p:cNvCxnSpPr>
          <p:nvPr/>
        </p:nvCxnSpPr>
        <p:spPr>
          <a:xfrm rot="16200000" flipH="1">
            <a:off x="6643994" y="4396262"/>
            <a:ext cx="419174" cy="1"/>
          </a:xfrm>
          <a:prstGeom prst="straightConnector1">
            <a:avLst/>
          </a:prstGeom>
          <a:ln w="28575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직선 화살표 연결선 147"/>
          <p:cNvCxnSpPr>
            <a:stCxn id="146" idx="2"/>
            <a:endCxn id="138" idx="0"/>
          </p:cNvCxnSpPr>
          <p:nvPr/>
        </p:nvCxnSpPr>
        <p:spPr>
          <a:xfrm rot="5400000">
            <a:off x="7356617" y="3683643"/>
            <a:ext cx="419174" cy="1425241"/>
          </a:xfrm>
          <a:prstGeom prst="straightConnector1">
            <a:avLst/>
          </a:prstGeom>
          <a:ln w="28575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직선 화살표 연결선 148"/>
          <p:cNvCxnSpPr/>
          <p:nvPr/>
        </p:nvCxnSpPr>
        <p:spPr>
          <a:xfrm rot="5400000">
            <a:off x="8028791" y="3457004"/>
            <a:ext cx="500066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직선 화살표 연결선 149"/>
          <p:cNvCxnSpPr>
            <a:stCxn id="142" idx="2"/>
            <a:endCxn id="139" idx="0"/>
          </p:cNvCxnSpPr>
          <p:nvPr/>
        </p:nvCxnSpPr>
        <p:spPr>
          <a:xfrm rot="5400000">
            <a:off x="6603548" y="3457004"/>
            <a:ext cx="500066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직선 화살표 연결선 150"/>
          <p:cNvCxnSpPr>
            <a:stCxn id="142" idx="2"/>
            <a:endCxn id="146" idx="0"/>
          </p:cNvCxnSpPr>
          <p:nvPr/>
        </p:nvCxnSpPr>
        <p:spPr>
          <a:xfrm rot="16200000" flipH="1">
            <a:off x="7316168" y="2744383"/>
            <a:ext cx="500066" cy="142524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직선 화살표 연결선 151"/>
          <p:cNvCxnSpPr>
            <a:stCxn id="143" idx="2"/>
            <a:endCxn id="139" idx="0"/>
          </p:cNvCxnSpPr>
          <p:nvPr/>
        </p:nvCxnSpPr>
        <p:spPr>
          <a:xfrm rot="5400000">
            <a:off x="7316171" y="2744381"/>
            <a:ext cx="500066" cy="1425243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아래쪽 화살표 152"/>
          <p:cNvSpPr/>
          <p:nvPr/>
        </p:nvSpPr>
        <p:spPr>
          <a:xfrm>
            <a:off x="8036507" y="2214555"/>
            <a:ext cx="484632" cy="357190"/>
          </a:xfrm>
          <a:prstGeom prst="downArrow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4" name="아래쪽 화살표 153"/>
          <p:cNvSpPr/>
          <p:nvPr/>
        </p:nvSpPr>
        <p:spPr>
          <a:xfrm>
            <a:off x="6602461" y="2214555"/>
            <a:ext cx="484632" cy="357190"/>
          </a:xfrm>
          <a:prstGeom prst="downArrow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55" name="오른쪽 화살표 154"/>
          <p:cNvSpPr/>
          <p:nvPr/>
        </p:nvSpPr>
        <p:spPr>
          <a:xfrm>
            <a:off x="7372847" y="5500704"/>
            <a:ext cx="428628" cy="212311"/>
          </a:xfrm>
          <a:prstGeom prst="rightArrow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pic>
        <p:nvPicPr>
          <p:cNvPr id="156" name="Picture 5" descr="E:\업무\NHN\표준 양식\05.아이콘세트\brown\01_19.png"/>
          <p:cNvPicPr>
            <a:picLocks noChangeAspect="1" noChangeArrowheads="1"/>
          </p:cNvPicPr>
          <p:nvPr/>
        </p:nvPicPr>
        <p:blipFill>
          <a:blip r:embed="rId8" cstate="print"/>
          <a:srcRect l="18748" t="15250" r="12252" b="7750"/>
          <a:stretch>
            <a:fillRect/>
          </a:stretch>
        </p:blipFill>
        <p:spPr bwMode="auto">
          <a:xfrm>
            <a:off x="8015934" y="4610108"/>
            <a:ext cx="525780" cy="58674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57" name="Picture 6" descr="E:\업무\NHN\표준 양식\05.아이콘세트\brown\01_22.png"/>
          <p:cNvPicPr>
            <a:picLocks noChangeAspect="1" noChangeArrowheads="1"/>
          </p:cNvPicPr>
          <p:nvPr/>
        </p:nvPicPr>
        <p:blipFill>
          <a:blip r:embed="rId9" cstate="print"/>
          <a:srcRect l="8123" t="27749" r="3877" b="19751"/>
          <a:stretch>
            <a:fillRect/>
          </a:stretch>
        </p:blipFill>
        <p:spPr bwMode="auto">
          <a:xfrm>
            <a:off x="7943543" y="5395926"/>
            <a:ext cx="670560" cy="400050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158" name="직선 연결선 157"/>
          <p:cNvCxnSpPr/>
          <p:nvPr/>
        </p:nvCxnSpPr>
        <p:spPr>
          <a:xfrm rot="5400000">
            <a:off x="8179285" y="5296389"/>
            <a:ext cx="199078" cy="1588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9" name="Picture 8" descr="E:\업무\NHN\표준 양식\05.아이콘세트\gray\01_18.png"/>
          <p:cNvPicPr>
            <a:picLocks noChangeAspect="1" noChangeArrowheads="1"/>
          </p:cNvPicPr>
          <p:nvPr/>
        </p:nvPicPr>
        <p:blipFill>
          <a:blip r:embed="rId10" cstate="print"/>
          <a:srcRect l="12857" t="21786" r="8095" b="15357"/>
          <a:stretch>
            <a:fillRect/>
          </a:stretch>
        </p:blipFill>
        <p:spPr bwMode="auto">
          <a:xfrm>
            <a:off x="3602945" y="3714753"/>
            <a:ext cx="602343" cy="478972"/>
          </a:xfrm>
          <a:prstGeom prst="rect">
            <a:avLst/>
          </a:prstGeom>
          <a:noFill/>
        </p:spPr>
      </p:pic>
      <p:sp>
        <p:nvSpPr>
          <p:cNvPr id="161" name="TextBox 160"/>
          <p:cNvSpPr txBox="1"/>
          <p:nvPr/>
        </p:nvSpPr>
        <p:spPr>
          <a:xfrm>
            <a:off x="4188722" y="2861630"/>
            <a:ext cx="8723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JDBC Driver</a:t>
            </a:r>
          </a:p>
          <a:p>
            <a:pPr algn="ctr"/>
            <a:r>
              <a:rPr lang="en-US" altLang="ko-KR" sz="1000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CCI Library</a:t>
            </a:r>
            <a:endParaRPr lang="ko-KR" altLang="en-US" sz="1000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2735134" y="3437755"/>
            <a:ext cx="77546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4F79A1"/>
                </a:solidFill>
                <a:latin typeface="나눔고딕" pitchFamily="50" charset="-127"/>
                <a:ea typeface="나눔고딕" pitchFamily="50" charset="-127"/>
              </a:rPr>
              <a:t>Fail-over</a:t>
            </a:r>
            <a:endParaRPr lang="ko-KR" altLang="en-US" sz="1200" b="1" dirty="0">
              <a:solidFill>
                <a:srgbClr val="4F79A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5678454" y="3429002"/>
            <a:ext cx="79951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4F79A1"/>
                </a:solidFill>
                <a:latin typeface="나눔고딕" pitchFamily="50" charset="-127"/>
                <a:ea typeface="나눔고딕" pitchFamily="50" charset="-127"/>
              </a:rPr>
              <a:t>Fail-back</a:t>
            </a:r>
            <a:endParaRPr lang="ko-KR" altLang="en-US" sz="1200" b="1" dirty="0">
              <a:solidFill>
                <a:srgbClr val="4F79A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4" name="&quot;없음&quot; 기호 163"/>
          <p:cNvSpPr/>
          <p:nvPr/>
        </p:nvSpPr>
        <p:spPr>
          <a:xfrm>
            <a:off x="3491880" y="3501008"/>
            <a:ext cx="864000" cy="864000"/>
          </a:xfrm>
          <a:prstGeom prst="noSmoking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4" name="번개 83"/>
          <p:cNvSpPr/>
          <p:nvPr/>
        </p:nvSpPr>
        <p:spPr>
          <a:xfrm>
            <a:off x="611640" y="3573016"/>
            <a:ext cx="720000" cy="720000"/>
          </a:xfrm>
          <a:prstGeom prst="lightningBol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000902" y="4143382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dirty="0" smtClean="0">
                <a:solidFill>
                  <a:prstClr val="black"/>
                </a:solidFill>
                <a:latin typeface="나눔고딕" pitchFamily="50" charset="-127"/>
                <a:ea typeface="나눔고딕" pitchFamily="50" charset="-127"/>
              </a:rPr>
              <a:t>Node Fail</a:t>
            </a:r>
            <a:endParaRPr lang="ko-KR" altLang="en-US" sz="1000" b="1" dirty="0">
              <a:solidFill>
                <a:prstClr val="black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6" name="제목 1"/>
          <p:cNvSpPr txBox="1">
            <a:spLocks/>
          </p:cNvSpPr>
          <p:nvPr/>
        </p:nvSpPr>
        <p:spPr>
          <a:xfrm>
            <a:off x="323528" y="260648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CUBRID HA – Broker</a:t>
            </a: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cxnSp>
        <p:nvCxnSpPr>
          <p:cNvPr id="83" name="직선 연결선 82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Box 164"/>
          <p:cNvSpPr txBox="1"/>
          <p:nvPr/>
        </p:nvSpPr>
        <p:spPr>
          <a:xfrm>
            <a:off x="4255897" y="3520754"/>
            <a:ext cx="883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dirty="0" smtClean="0">
                <a:latin typeface="나눔고딕 Bold" pitchFamily="50" charset="-127"/>
                <a:ea typeface="나눔고딕 Bold" pitchFamily="50" charset="-127"/>
              </a:rPr>
              <a:t>Automatic</a:t>
            </a:r>
          </a:p>
          <a:p>
            <a:pPr algn="ctr"/>
            <a:r>
              <a:rPr lang="en-US" altLang="ko-KR" sz="1000" dirty="0" smtClean="0">
                <a:latin typeface="나눔고딕 Bold" pitchFamily="50" charset="-127"/>
                <a:ea typeface="나눔고딕 Bold" pitchFamily="50" charset="-127"/>
              </a:rPr>
              <a:t>Switch-over</a:t>
            </a:r>
            <a:endParaRPr lang="ko-KR" altLang="en-US" sz="1000" dirty="0">
              <a:latin typeface="나눔고딕 Bold" pitchFamily="50" charset="-127"/>
              <a:ea typeface="나눔고딕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1472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/>
          </p:nvPr>
        </p:nvGraphicFramePr>
        <p:xfrm>
          <a:off x="2699791" y="1196329"/>
          <a:ext cx="5904459" cy="5112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7"/>
                <a:gridCol w="1512168"/>
                <a:gridCol w="3168154"/>
              </a:tblGrid>
              <a:tr h="561966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300" b="1" kern="100" spc="-2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구성</a:t>
                      </a:r>
                      <a:endParaRPr lang="ko-KR" sz="1300" b="1" kern="100" spc="-2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  <a:cs typeface="Rix고딕 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300" b="1" kern="100" spc="-2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Nodes </a:t>
                      </a:r>
                      <a:r>
                        <a:rPr lang="en-US" sz="1300" b="1" kern="100" spc="-2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(M </a:t>
                      </a:r>
                      <a:r>
                        <a:rPr lang="en-US" sz="1300" b="1" kern="100" spc="-2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: S : R)</a:t>
                      </a:r>
                      <a:endParaRPr lang="ko-KR" sz="1300" b="1" kern="100" spc="-2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  <a:cs typeface="Rix고딕 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300" b="1" kern="100" spc="-2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설명</a:t>
                      </a:r>
                      <a:endParaRPr lang="ko-KR" sz="1300" b="1" kern="100" spc="-2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  <a:cs typeface="Rix고딕 L"/>
                      </a:endParaRPr>
                    </a:p>
                  </a:txBody>
                  <a:tcPr marL="68580" marR="68580" marT="0" marB="0" anchor="ctr"/>
                </a:tc>
              </a:tr>
              <a:tr h="1345832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sz="1300" b="0" kern="100" spc="-2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HA </a:t>
                      </a:r>
                      <a:endParaRPr lang="en-US" sz="1300" b="0" kern="100" spc="-20" dirty="0" smtClean="0">
                        <a:latin typeface="나눔고딕 Bold" panose="020D0804000000000000" pitchFamily="50" charset="-127"/>
                        <a:ea typeface="나눔고딕 Bold" panose="020D0804000000000000" pitchFamily="50" charset="-127"/>
                        <a:cs typeface="Rix고딕 L"/>
                      </a:endParaRPr>
                    </a:p>
                    <a:p>
                      <a:pPr marL="0"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300" b="0" kern="100" spc="-2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Standard</a:t>
                      </a:r>
                      <a:endParaRPr lang="ko-KR" sz="1300" b="0" kern="100" spc="-2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  <a:cs typeface="Rix고딕 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sz="1300" b="0" kern="100" spc="-2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1 : 1 : 0</a:t>
                      </a:r>
                      <a:endParaRPr lang="ko-KR" sz="1300" b="0" kern="100" spc="-2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  <a:cs typeface="Rix고딕 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90488" algn="just" latinLnBrk="0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ko-KR" sz="1300" b="0" kern="1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하나의 마스터 </a:t>
                      </a:r>
                      <a:r>
                        <a:rPr lang="ko-KR" sz="1300" b="0" kern="100" spc="-2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노드와</a:t>
                      </a:r>
                      <a:r>
                        <a:rPr lang="ko-KR" sz="1300" b="0" kern="1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 하나의 </a:t>
                      </a:r>
                      <a:r>
                        <a:rPr lang="ko-KR" sz="1300" b="0" kern="100" spc="-2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슬레이브</a:t>
                      </a:r>
                      <a:r>
                        <a:rPr lang="ko-KR" sz="1300" b="0" kern="1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 </a:t>
                      </a:r>
                      <a:r>
                        <a:rPr lang="ko-KR" sz="1300" b="0" kern="100" spc="-2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노드로</a:t>
                      </a:r>
                      <a:r>
                        <a:rPr lang="ko-KR" sz="1300" b="0" kern="1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 </a:t>
                      </a:r>
                      <a:r>
                        <a:rPr lang="ko-KR" altLang="en-US" sz="1300" b="0" kern="100" spc="-2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구성</a:t>
                      </a:r>
                      <a:endParaRPr lang="ko-KR" sz="1300" b="0" kern="100" spc="-2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 Bold" panose="020D0804000000000000" pitchFamily="50" charset="-127"/>
                        <a:ea typeface="나눔고딕 Bold" panose="020D0804000000000000" pitchFamily="50" charset="-127"/>
                        <a:cs typeface="Rix고딕 L"/>
                      </a:endParaRPr>
                    </a:p>
                  </a:txBody>
                  <a:tcPr marL="68580" marR="68580" marT="0" marB="0" anchor="ctr"/>
                </a:tc>
              </a:tr>
              <a:tr h="1508326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sz="1300" b="0" kern="100" spc="-2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HA </a:t>
                      </a:r>
                      <a:endParaRPr lang="en-US" sz="1300" b="0" kern="100" spc="-20" dirty="0" smtClean="0">
                        <a:latin typeface="나눔고딕 Bold" panose="020D0804000000000000" pitchFamily="50" charset="-127"/>
                        <a:ea typeface="나눔고딕 Bold" panose="020D0804000000000000" pitchFamily="50" charset="-127"/>
                        <a:cs typeface="Rix고딕 L"/>
                      </a:endParaRPr>
                    </a:p>
                    <a:p>
                      <a:pPr marL="0"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300" b="0" kern="100" spc="-2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Extended</a:t>
                      </a:r>
                      <a:endParaRPr lang="ko-KR" sz="1300" b="0" kern="100" spc="-2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  <a:cs typeface="Rix고딕 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sz="1300" b="0" kern="100" spc="-2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1: N : 0</a:t>
                      </a:r>
                      <a:endParaRPr lang="ko-KR" sz="1300" b="0" kern="100" spc="-2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  <a:cs typeface="Rix고딕 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90488" algn="just" latinLnBrk="0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ko-KR" sz="1300" b="0" kern="1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서비스 가용성 향상 및 읽기</a:t>
                      </a:r>
                      <a:r>
                        <a:rPr lang="en-US" sz="1300" b="0" kern="1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/</a:t>
                      </a:r>
                      <a:r>
                        <a:rPr lang="ko-KR" sz="1300" b="0" kern="1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쓰기 부하 분산을 위한 구성으로</a:t>
                      </a:r>
                      <a:r>
                        <a:rPr lang="en-US" sz="1300" b="0" kern="1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, </a:t>
                      </a:r>
                      <a:r>
                        <a:rPr lang="ko-KR" sz="1300" b="0" kern="100" spc="-2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하나의 </a:t>
                      </a:r>
                      <a:r>
                        <a:rPr lang="ko-KR" sz="1300" b="0" kern="1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마스터 </a:t>
                      </a:r>
                      <a:r>
                        <a:rPr lang="ko-KR" sz="1300" b="0" kern="100" spc="-2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노드와</a:t>
                      </a:r>
                      <a:r>
                        <a:rPr lang="en-US" sz="1300" b="0" kern="1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 N</a:t>
                      </a:r>
                      <a:r>
                        <a:rPr lang="ko-KR" sz="1300" b="0" kern="1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개의 </a:t>
                      </a:r>
                      <a:r>
                        <a:rPr lang="ko-KR" sz="1300" b="0" kern="100" spc="-2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슬레이브</a:t>
                      </a:r>
                      <a:r>
                        <a:rPr lang="ko-KR" sz="1300" b="0" kern="1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 </a:t>
                      </a:r>
                      <a:r>
                        <a:rPr lang="ko-KR" sz="1300" b="0" kern="100" spc="-2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노드로</a:t>
                      </a:r>
                      <a:r>
                        <a:rPr lang="ko-KR" sz="1300" b="0" kern="1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 이루어진다</a:t>
                      </a:r>
                      <a:r>
                        <a:rPr lang="en-US" sz="1300" b="0" kern="1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. </a:t>
                      </a:r>
                      <a:r>
                        <a:rPr lang="en-US" sz="1300" b="0" kern="100" spc="-2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/>
                      </a:r>
                      <a:br>
                        <a:rPr lang="en-US" sz="1300" b="0" kern="100" spc="-2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</a:br>
                      <a:r>
                        <a:rPr lang="en-US" sz="1300" b="0" kern="100" spc="-2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 IDC </a:t>
                      </a:r>
                      <a:r>
                        <a:rPr lang="ko-KR" sz="1300" b="0" kern="1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이중화 구성도 </a:t>
                      </a:r>
                      <a:r>
                        <a:rPr lang="ko-KR" sz="1300" b="0" kern="100" spc="-2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가능</a:t>
                      </a:r>
                      <a:r>
                        <a:rPr lang="en-US" altLang="ko-KR" sz="1300" b="0" kern="100" spc="-2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.</a:t>
                      </a:r>
                      <a:endParaRPr lang="ko-KR" sz="1300" b="0" kern="100" spc="-2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 Bold" panose="020D0804000000000000" pitchFamily="50" charset="-127"/>
                        <a:ea typeface="나눔고딕 Bold" panose="020D0804000000000000" pitchFamily="50" charset="-127"/>
                        <a:cs typeface="Rix고딕 L"/>
                      </a:endParaRPr>
                    </a:p>
                  </a:txBody>
                  <a:tcPr marL="68580" marR="68580" marT="0" marB="0" anchor="ctr"/>
                </a:tc>
              </a:tr>
              <a:tr h="169686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300" b="0" kern="100" spc="-2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HA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kern="100" spc="-2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Extended</a:t>
                      </a:r>
                    </a:p>
                    <a:p>
                      <a:pPr marL="0"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300" b="0" kern="100" spc="-2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(Load Balance)</a:t>
                      </a:r>
                      <a:endParaRPr lang="ko-KR" sz="1300" b="0" kern="100" spc="-2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  <a:cs typeface="Rix고딕 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sz="1300" b="0" kern="100" spc="-20" dirty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1 : 1 : N</a:t>
                      </a:r>
                      <a:endParaRPr lang="ko-KR" sz="1300" b="0" kern="100" spc="-2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  <a:cs typeface="Rix고딕 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90488" algn="just" latinLnBrk="0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ko-KR" sz="1300" b="0" kern="1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서비스 가용성 향상 및 읽기 부하 분산을 위한 구성으로</a:t>
                      </a:r>
                      <a:r>
                        <a:rPr lang="en-US" sz="1300" b="0" kern="1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, </a:t>
                      </a:r>
                      <a:r>
                        <a:rPr lang="en-US" sz="1300" b="0" kern="100" spc="-2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HA </a:t>
                      </a:r>
                      <a:r>
                        <a:rPr lang="ko-KR" sz="1300" b="0" kern="1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기본 구성에 여러 개의 복제 </a:t>
                      </a:r>
                      <a:r>
                        <a:rPr lang="ko-KR" sz="1300" b="0" kern="100" spc="-2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노드</a:t>
                      </a:r>
                      <a:r>
                        <a:rPr lang="en-US" sz="1300" b="0" kern="1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(Replica nodes)</a:t>
                      </a:r>
                      <a:r>
                        <a:rPr lang="ko-KR" sz="1300" b="0" kern="1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가 추가된 </a:t>
                      </a:r>
                      <a:r>
                        <a:rPr lang="ko-KR" sz="1300" b="0" kern="100" spc="-2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구성이</a:t>
                      </a:r>
                      <a:r>
                        <a:rPr lang="ko-KR" altLang="en-US" sz="1300" b="0" kern="100" spc="-2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며</a:t>
                      </a:r>
                      <a:r>
                        <a:rPr lang="en-US" altLang="ko-KR" sz="1300" b="0" kern="100" spc="-2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, </a:t>
                      </a:r>
                      <a:r>
                        <a:rPr lang="en-US" sz="1300" b="0" kern="100" spc="-2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HA </a:t>
                      </a:r>
                      <a:r>
                        <a:rPr lang="ko-KR" sz="1300" b="0" kern="1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확장 구성에 비해 마스터 </a:t>
                      </a:r>
                      <a:r>
                        <a:rPr lang="ko-KR" sz="1300" b="0" kern="100" spc="-2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노드의</a:t>
                      </a:r>
                      <a:r>
                        <a:rPr lang="ko-KR" sz="1300" b="0" kern="100" spc="-2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 부하가 </a:t>
                      </a:r>
                      <a:r>
                        <a:rPr lang="ko-KR" sz="1300" b="0" kern="100" spc="-2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적</a:t>
                      </a:r>
                      <a:r>
                        <a:rPr lang="ko-KR" altLang="en-US" sz="1300" b="0" kern="100" spc="-2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음</a:t>
                      </a:r>
                      <a:r>
                        <a:rPr lang="en-US" altLang="ko-KR" sz="1300" b="0" kern="100" spc="-2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Rix고딕 L"/>
                        </a:rPr>
                        <a:t>.</a:t>
                      </a:r>
                      <a:endParaRPr lang="ko-KR" sz="1300" b="0" kern="100" spc="-2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 Bold" panose="020D0804000000000000" pitchFamily="50" charset="-127"/>
                        <a:ea typeface="나눔고딕 Bold" panose="020D0804000000000000" pitchFamily="50" charset="-127"/>
                        <a:cs typeface="Rix고딕 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cxnSp>
        <p:nvCxnSpPr>
          <p:cNvPr id="6" name="직선 연결선 5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1"/>
          <p:cNvSpPr txBox="1">
            <a:spLocks/>
          </p:cNvSpPr>
          <p:nvPr/>
        </p:nvSpPr>
        <p:spPr>
          <a:xfrm>
            <a:off x="323528" y="260648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3 nodes</a:t>
            </a:r>
          </a:p>
        </p:txBody>
      </p:sp>
      <p:grpSp>
        <p:nvGrpSpPr>
          <p:cNvPr id="8" name="그룹 7"/>
          <p:cNvGrpSpPr/>
          <p:nvPr/>
        </p:nvGrpSpPr>
        <p:grpSpPr>
          <a:xfrm>
            <a:off x="539551" y="1916832"/>
            <a:ext cx="2149293" cy="1296144"/>
            <a:chOff x="508701" y="1556792"/>
            <a:chExt cx="1903058" cy="1133921"/>
          </a:xfrm>
        </p:grpSpPr>
        <p:grpSp>
          <p:nvGrpSpPr>
            <p:cNvPr id="9" name="그룹 22"/>
            <p:cNvGrpSpPr/>
            <p:nvPr/>
          </p:nvGrpSpPr>
          <p:grpSpPr>
            <a:xfrm>
              <a:off x="508701" y="1556792"/>
              <a:ext cx="530443" cy="1015650"/>
              <a:chOff x="742697" y="1484784"/>
              <a:chExt cx="574180" cy="1015650"/>
            </a:xfrm>
          </p:grpSpPr>
          <p:pic>
            <p:nvPicPr>
              <p:cNvPr id="11" name="Picture 49" descr="E:\업무\NHN\표준 양식\05.아이콘세트\purple\01_19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18750" t="15624" r="12297" b="8536"/>
              <a:stretch>
                <a:fillRect/>
              </a:stretch>
            </p:blipFill>
            <p:spPr bwMode="auto">
              <a:xfrm>
                <a:off x="742697" y="1484784"/>
                <a:ext cx="574180" cy="61381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pic>
            <p:nvPicPr>
              <p:cNvPr id="12" name="Picture 55" descr="E:\업무\NHN\표준 양식\05.아이콘세트\purple\01_22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7644" t="28336" r="3644" b="20130"/>
              <a:stretch>
                <a:fillRect/>
              </a:stretch>
            </p:blipFill>
            <p:spPr bwMode="auto">
              <a:xfrm>
                <a:off x="748305" y="2120363"/>
                <a:ext cx="566008" cy="38007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grpSp>
            <p:nvGrpSpPr>
              <p:cNvPr id="13" name="그룹 157"/>
              <p:cNvGrpSpPr/>
              <p:nvPr/>
            </p:nvGrpSpPr>
            <p:grpSpPr>
              <a:xfrm>
                <a:off x="842703" y="2210527"/>
                <a:ext cx="220231" cy="186767"/>
                <a:chOff x="1805016" y="4718129"/>
                <a:chExt cx="214314" cy="175838"/>
              </a:xfrm>
            </p:grpSpPr>
            <p:sp>
              <p:nvSpPr>
                <p:cNvPr id="14" name="순서도: 자기 디스크 13"/>
                <p:cNvSpPr/>
                <p:nvPr/>
              </p:nvSpPr>
              <p:spPr>
                <a:xfrm>
                  <a:off x="1805016" y="4718129"/>
                  <a:ext cx="142876" cy="142876"/>
                </a:xfrm>
                <a:prstGeom prst="flowChartMagneticDisk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endParaRPr>
                </a:p>
              </p:txBody>
            </p:sp>
            <p:sp>
              <p:nvSpPr>
                <p:cNvPr id="15" name="순서도: 자기 디스크 14"/>
                <p:cNvSpPr/>
                <p:nvPr/>
              </p:nvSpPr>
              <p:spPr>
                <a:xfrm>
                  <a:off x="1876454" y="4751091"/>
                  <a:ext cx="142876" cy="142876"/>
                </a:xfrm>
                <a:prstGeom prst="flowChartMagneticDisk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endParaRPr>
                </a:p>
              </p:txBody>
            </p:sp>
          </p:grpSp>
        </p:grpSp>
        <p:sp>
          <p:nvSpPr>
            <p:cNvPr id="10" name="TextBox 9"/>
            <p:cNvSpPr txBox="1"/>
            <p:nvPr/>
          </p:nvSpPr>
          <p:spPr>
            <a:xfrm>
              <a:off x="1057994" y="1675050"/>
              <a:ext cx="135376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ea typeface="나눔고딕" pitchFamily="50" charset="-127"/>
                  <a:cs typeface="Courier New" pitchFamily="49" charset="0"/>
                </a:rPr>
                <a:t>Master </a:t>
              </a:r>
              <a:br>
                <a:rPr lang="en-US" altLang="ko-KR" sz="20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ea typeface="나눔고딕" pitchFamily="50" charset="-127"/>
                  <a:cs typeface="Courier New" pitchFamily="49" charset="0"/>
                </a:rPr>
              </a:br>
              <a:r>
                <a:rPr lang="en-US" altLang="ko-KR" sz="20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ea typeface="나눔고딕" pitchFamily="50" charset="-127"/>
                  <a:cs typeface="Courier New" pitchFamily="49" charset="0"/>
                </a:rPr>
                <a:t>node</a:t>
              </a:r>
              <a:endParaRPr lang="ko-KR" alt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539552" y="3501007"/>
            <a:ext cx="2150498" cy="1160271"/>
            <a:chOff x="3315947" y="1484784"/>
            <a:chExt cx="1904125" cy="1015054"/>
          </a:xfrm>
        </p:grpSpPr>
        <p:grpSp>
          <p:nvGrpSpPr>
            <p:cNvPr id="17" name="그룹 24"/>
            <p:cNvGrpSpPr/>
            <p:nvPr/>
          </p:nvGrpSpPr>
          <p:grpSpPr>
            <a:xfrm>
              <a:off x="3315947" y="1484784"/>
              <a:ext cx="527457" cy="1015054"/>
              <a:chOff x="742697" y="3212976"/>
              <a:chExt cx="570948" cy="1015054"/>
            </a:xfrm>
          </p:grpSpPr>
          <p:pic>
            <p:nvPicPr>
              <p:cNvPr id="19" name="Picture 5" descr="E:\업무\NHN\표준 양식\05.아이콘세트\brown\01_19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8748" t="15250" r="12252" b="7750"/>
              <a:stretch>
                <a:fillRect/>
              </a:stretch>
            </p:blipFill>
            <p:spPr bwMode="auto">
              <a:xfrm>
                <a:off x="742697" y="3212976"/>
                <a:ext cx="570948" cy="62320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pic>
            <p:nvPicPr>
              <p:cNvPr id="20" name="Picture 6" descr="E:\업무\NHN\표준 양식\05.아이콘세트\brown\01_22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8123" t="27749" r="3877" b="19751"/>
              <a:stretch>
                <a:fillRect/>
              </a:stretch>
            </p:blipFill>
            <p:spPr bwMode="auto">
              <a:xfrm>
                <a:off x="755540" y="3853302"/>
                <a:ext cx="545226" cy="37472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grpSp>
            <p:nvGrpSpPr>
              <p:cNvPr id="21" name="그룹 154"/>
              <p:cNvGrpSpPr/>
              <p:nvPr/>
            </p:nvGrpSpPr>
            <p:grpSpPr>
              <a:xfrm>
                <a:off x="842771" y="3943466"/>
                <a:ext cx="220231" cy="186767"/>
                <a:chOff x="1805016" y="4718129"/>
                <a:chExt cx="214314" cy="175838"/>
              </a:xfrm>
            </p:grpSpPr>
            <p:sp>
              <p:nvSpPr>
                <p:cNvPr id="22" name="순서도: 자기 디스크 12"/>
                <p:cNvSpPr/>
                <p:nvPr/>
              </p:nvSpPr>
              <p:spPr>
                <a:xfrm>
                  <a:off x="1805016" y="4718129"/>
                  <a:ext cx="142876" cy="142876"/>
                </a:xfrm>
                <a:prstGeom prst="flowChartMagneticDisk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endParaRPr>
                </a:p>
              </p:txBody>
            </p:sp>
            <p:sp>
              <p:nvSpPr>
                <p:cNvPr id="23" name="순서도: 자기 디스크 22"/>
                <p:cNvSpPr/>
                <p:nvPr/>
              </p:nvSpPr>
              <p:spPr>
                <a:xfrm>
                  <a:off x="1876454" y="4751091"/>
                  <a:ext cx="142876" cy="142876"/>
                </a:xfrm>
                <a:prstGeom prst="flowChartMagneticDisk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endParaRPr>
                </a:p>
              </p:txBody>
            </p:sp>
          </p:grpSp>
        </p:grpSp>
        <p:sp>
          <p:nvSpPr>
            <p:cNvPr id="18" name="TextBox 17"/>
            <p:cNvSpPr txBox="1"/>
            <p:nvPr/>
          </p:nvSpPr>
          <p:spPr>
            <a:xfrm>
              <a:off x="3866307" y="1603042"/>
              <a:ext cx="135376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 dirty="0" smtClean="0">
                  <a:solidFill>
                    <a:srgbClr val="9966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ea typeface="나눔고딕" pitchFamily="50" charset="-127"/>
                  <a:cs typeface="Courier New" pitchFamily="49" charset="0"/>
                </a:rPr>
                <a:t>Slave </a:t>
              </a:r>
              <a:br>
                <a:rPr lang="en-US" altLang="ko-KR" sz="2000" b="1" dirty="0" smtClean="0">
                  <a:solidFill>
                    <a:srgbClr val="9966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ea typeface="나눔고딕" pitchFamily="50" charset="-127"/>
                  <a:cs typeface="Courier New" pitchFamily="49" charset="0"/>
                </a:rPr>
              </a:br>
              <a:r>
                <a:rPr lang="en-US" altLang="ko-KR" sz="2000" b="1" dirty="0" smtClean="0">
                  <a:solidFill>
                    <a:srgbClr val="99663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ea typeface="나눔고딕" pitchFamily="50" charset="-127"/>
                  <a:cs typeface="Courier New" pitchFamily="49" charset="0"/>
                </a:rPr>
                <a:t>node</a:t>
              </a:r>
              <a:endParaRPr lang="ko-KR" altLang="en-US" sz="2000" b="1" dirty="0">
                <a:solidFill>
                  <a:srgbClr val="99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539552" y="4941168"/>
            <a:ext cx="2160240" cy="1296144"/>
            <a:chOff x="501660" y="4804690"/>
            <a:chExt cx="1912751" cy="1133921"/>
          </a:xfrm>
        </p:grpSpPr>
        <p:grpSp>
          <p:nvGrpSpPr>
            <p:cNvPr id="25" name="그룹 23"/>
            <p:cNvGrpSpPr/>
            <p:nvPr/>
          </p:nvGrpSpPr>
          <p:grpSpPr>
            <a:xfrm>
              <a:off x="501660" y="4804690"/>
              <a:ext cx="575250" cy="1044017"/>
              <a:chOff x="722205" y="4797152"/>
              <a:chExt cx="622681" cy="1044017"/>
            </a:xfrm>
          </p:grpSpPr>
          <p:pic>
            <p:nvPicPr>
              <p:cNvPr id="27" name="Picture 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22205" y="4797152"/>
                <a:ext cx="622681" cy="6448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" name="Picture 3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735440" y="5436381"/>
                <a:ext cx="591084" cy="4047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9" name="그룹 153"/>
              <p:cNvGrpSpPr/>
              <p:nvPr/>
            </p:nvGrpSpPr>
            <p:grpSpPr>
              <a:xfrm>
                <a:off x="843728" y="5534630"/>
                <a:ext cx="220231" cy="186767"/>
                <a:chOff x="1805016" y="4718129"/>
                <a:chExt cx="214314" cy="175838"/>
              </a:xfrm>
            </p:grpSpPr>
            <p:sp>
              <p:nvSpPr>
                <p:cNvPr id="30" name="순서도: 자기 디스크 6"/>
                <p:cNvSpPr/>
                <p:nvPr/>
              </p:nvSpPr>
              <p:spPr>
                <a:xfrm>
                  <a:off x="1805016" y="4718129"/>
                  <a:ext cx="142876" cy="142876"/>
                </a:xfrm>
                <a:prstGeom prst="flowChartMagneticDisk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endParaRPr>
                </a:p>
              </p:txBody>
            </p:sp>
            <p:sp>
              <p:nvSpPr>
                <p:cNvPr id="31" name="순서도: 자기 디스크 7"/>
                <p:cNvSpPr/>
                <p:nvPr/>
              </p:nvSpPr>
              <p:spPr>
                <a:xfrm>
                  <a:off x="1876454" y="4751091"/>
                  <a:ext cx="142876" cy="142876"/>
                </a:xfrm>
                <a:prstGeom prst="flowChartMagneticDisk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000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endParaRPr>
                </a:p>
              </p:txBody>
            </p:sp>
          </p:grpSp>
        </p:grpSp>
        <p:sp>
          <p:nvSpPr>
            <p:cNvPr id="26" name="TextBox 25"/>
            <p:cNvSpPr txBox="1"/>
            <p:nvPr/>
          </p:nvSpPr>
          <p:spPr>
            <a:xfrm>
              <a:off x="1060646" y="4922948"/>
              <a:ext cx="135376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 dirty="0" smtClean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ea typeface="나눔고딕" pitchFamily="50" charset="-127"/>
                  <a:cs typeface="Courier New" pitchFamily="49" charset="0"/>
                </a:rPr>
                <a:t>Replica</a:t>
              </a:r>
              <a:r>
                <a:rPr lang="ko-KR" altLang="en-US" sz="2000" b="1" dirty="0" smtClean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ea typeface="나눔고딕" pitchFamily="50" charset="-127"/>
                  <a:cs typeface="Courier New" pitchFamily="49" charset="0"/>
                </a:rPr>
                <a:t> </a:t>
              </a:r>
              <a:r>
                <a:rPr lang="en-US" altLang="ko-KR" sz="2000" b="1" dirty="0" smtClean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ea typeface="나눔고딕" pitchFamily="50" charset="-127"/>
                  <a:cs typeface="Courier New" pitchFamily="49" charset="0"/>
                </a:rPr>
                <a:t> </a:t>
              </a:r>
              <a:br>
                <a:rPr lang="en-US" altLang="ko-KR" sz="2000" b="1" dirty="0" smtClean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ea typeface="나눔고딕" pitchFamily="50" charset="-127"/>
                  <a:cs typeface="Courier New" pitchFamily="49" charset="0"/>
                </a:rPr>
              </a:br>
              <a:r>
                <a:rPr lang="en-US" altLang="ko-KR" sz="2000" b="1" dirty="0" smtClean="0"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urier New" pitchFamily="49" charset="0"/>
                  <a:ea typeface="나눔고딕" pitchFamily="50" charset="-127"/>
                  <a:cs typeface="Courier New" pitchFamily="49" charset="0"/>
                </a:rPr>
                <a:t>node</a:t>
              </a:r>
              <a:endParaRPr lang="ko-KR" altLang="en-US" sz="2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349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8927" y="266027"/>
            <a:ext cx="7903127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CUBRID HA </a:t>
            </a:r>
            <a:r>
              <a:rPr lang="en-US" altLang="ko-KR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Config</a:t>
            </a: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</a:t>
            </a:r>
            <a:r>
              <a:rPr lang="en-US" altLang="ko-KR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(Standard - M:S=1:1)</a:t>
            </a:r>
            <a:endParaRPr lang="ko-KR" altLang="en-US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pic>
        <p:nvPicPr>
          <p:cNvPr id="30" name="Picture 54" descr="E:\업무\NHN\표준 양식\05.아이콘세트\purple\01_18.png"/>
          <p:cNvPicPr>
            <a:picLocks noChangeAspect="1" noChangeArrowheads="1"/>
          </p:cNvPicPr>
          <p:nvPr/>
        </p:nvPicPr>
        <p:blipFill>
          <a:blip r:embed="rId3" cstate="print"/>
          <a:srcRect l="12276" t="21361" r="8215" b="15694"/>
          <a:stretch>
            <a:fillRect/>
          </a:stretch>
        </p:blipFill>
        <p:spPr bwMode="auto">
          <a:xfrm>
            <a:off x="2280445" y="3535494"/>
            <a:ext cx="909476" cy="720000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31" name="직선 화살표 연결선 30"/>
          <p:cNvCxnSpPr>
            <a:stCxn id="56" idx="2"/>
            <a:endCxn id="30" idx="0"/>
          </p:cNvCxnSpPr>
          <p:nvPr/>
        </p:nvCxnSpPr>
        <p:spPr>
          <a:xfrm rot="5400000">
            <a:off x="2929328" y="2442664"/>
            <a:ext cx="898686" cy="1286977"/>
          </a:xfrm>
          <a:prstGeom prst="straightConnector1">
            <a:avLst/>
          </a:prstGeom>
          <a:ln w="76200">
            <a:solidFill>
              <a:schemeClr val="bg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등호 31"/>
          <p:cNvSpPr/>
          <p:nvPr/>
        </p:nvSpPr>
        <p:spPr>
          <a:xfrm>
            <a:off x="3635896" y="5085185"/>
            <a:ext cx="936104" cy="521149"/>
          </a:xfrm>
          <a:prstGeom prst="mathEqual">
            <a:avLst>
              <a:gd name="adj1" fmla="val 23521"/>
              <a:gd name="adj2" fmla="val 11760"/>
            </a:avLst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Courier New" pitchFamily="49" charset="0"/>
              <a:ea typeface="나눔고딕 ExtraBold" pitchFamily="50" charset="-127"/>
              <a:cs typeface="Courier New" pitchFamily="49" charset="0"/>
            </a:endParaRPr>
          </a:p>
        </p:txBody>
      </p:sp>
      <p:pic>
        <p:nvPicPr>
          <p:cNvPr id="33" name="Picture 5" descr="E:\업무\NHN\표준 양식\05.아이콘세트\brown\01_19.png"/>
          <p:cNvPicPr>
            <a:picLocks noChangeAspect="1" noChangeArrowheads="1"/>
          </p:cNvPicPr>
          <p:nvPr/>
        </p:nvPicPr>
        <p:blipFill>
          <a:blip r:embed="rId4" cstate="print"/>
          <a:srcRect l="18748" t="15250" r="12252" b="7750"/>
          <a:stretch>
            <a:fillRect/>
          </a:stretch>
        </p:blipFill>
        <p:spPr bwMode="auto">
          <a:xfrm>
            <a:off x="5076057" y="4693638"/>
            <a:ext cx="645196" cy="7200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4" name="Picture 6" descr="E:\업무\NHN\표준 양식\05.아이콘세트\brown\01_22.png"/>
          <p:cNvPicPr>
            <a:picLocks noChangeAspect="1" noChangeArrowheads="1"/>
          </p:cNvPicPr>
          <p:nvPr/>
        </p:nvPicPr>
        <p:blipFill>
          <a:blip r:embed="rId5" cstate="print"/>
          <a:srcRect l="8123" t="27749" r="3877" b="19751"/>
          <a:stretch>
            <a:fillRect/>
          </a:stretch>
        </p:blipFill>
        <p:spPr bwMode="auto">
          <a:xfrm>
            <a:off x="5076056" y="5399004"/>
            <a:ext cx="670560" cy="400050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35" name="직선 화살표 연결선 34"/>
          <p:cNvCxnSpPr>
            <a:stCxn id="30" idx="2"/>
            <a:endCxn id="33" idx="0"/>
          </p:cNvCxnSpPr>
          <p:nvPr/>
        </p:nvCxnSpPr>
        <p:spPr>
          <a:xfrm rot="16200000" flipH="1">
            <a:off x="3847847" y="3142830"/>
            <a:ext cx="438144" cy="2663472"/>
          </a:xfrm>
          <a:prstGeom prst="straightConnector1">
            <a:avLst/>
          </a:prstGeom>
          <a:ln w="28575">
            <a:solidFill>
              <a:schemeClr val="accent5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순서도: 자기 디스크 35"/>
          <p:cNvSpPr/>
          <p:nvPr/>
        </p:nvSpPr>
        <p:spPr>
          <a:xfrm>
            <a:off x="5175113" y="5503781"/>
            <a:ext cx="142876" cy="142876"/>
          </a:xfrm>
          <a:prstGeom prst="flowChartMagneticDisk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bg1"/>
              </a:solidFill>
              <a:latin typeface="Courier New" pitchFamily="49" charset="0"/>
              <a:ea typeface="나눔고딕 ExtraBold" pitchFamily="50" charset="-127"/>
              <a:cs typeface="Courier New" pitchFamily="49" charset="0"/>
            </a:endParaRPr>
          </a:p>
        </p:txBody>
      </p:sp>
      <p:sp>
        <p:nvSpPr>
          <p:cNvPr id="37" name="순서도: 자기 디스크 36"/>
          <p:cNvSpPr/>
          <p:nvPr/>
        </p:nvSpPr>
        <p:spPr>
          <a:xfrm>
            <a:off x="5246551" y="5536743"/>
            <a:ext cx="142876" cy="142876"/>
          </a:xfrm>
          <a:prstGeom prst="flowChartMagneticDisk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bg1"/>
              </a:solidFill>
              <a:latin typeface="Courier New" pitchFamily="49" charset="0"/>
              <a:ea typeface="나눔고딕 ExtraBold" pitchFamily="50" charset="-127"/>
              <a:cs typeface="Courier New" pitchFamily="49" charset="0"/>
            </a:endParaRPr>
          </a:p>
        </p:txBody>
      </p:sp>
      <p:pic>
        <p:nvPicPr>
          <p:cNvPr id="38" name="Picture 49" descr="E:\업무\NHN\표준 양식\05.아이콘세트\purple\01_19.png"/>
          <p:cNvPicPr>
            <a:picLocks noChangeAspect="1" noChangeArrowheads="1"/>
          </p:cNvPicPr>
          <p:nvPr/>
        </p:nvPicPr>
        <p:blipFill>
          <a:blip r:embed="rId6" cstate="print"/>
          <a:srcRect l="18750" t="15624" r="12297" b="8536"/>
          <a:stretch>
            <a:fillRect/>
          </a:stretch>
        </p:blipFill>
        <p:spPr bwMode="auto">
          <a:xfrm>
            <a:off x="2411761" y="4687622"/>
            <a:ext cx="654619" cy="7200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9" name="Picture 55" descr="E:\업무\NHN\표준 양식\05.아이콘세트\purple\01_22.png"/>
          <p:cNvPicPr>
            <a:picLocks noChangeAspect="1" noChangeArrowheads="1"/>
          </p:cNvPicPr>
          <p:nvPr/>
        </p:nvPicPr>
        <p:blipFill>
          <a:blip r:embed="rId7" cstate="print"/>
          <a:srcRect l="7644" t="28336" r="3644" b="20130"/>
          <a:stretch>
            <a:fillRect/>
          </a:stretch>
        </p:blipFill>
        <p:spPr bwMode="auto">
          <a:xfrm>
            <a:off x="2411761" y="5392988"/>
            <a:ext cx="675983" cy="392688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0" name="순서도: 자기 디스크 39"/>
          <p:cNvSpPr/>
          <p:nvPr/>
        </p:nvSpPr>
        <p:spPr>
          <a:xfrm>
            <a:off x="2510010" y="5502024"/>
            <a:ext cx="142876" cy="142876"/>
          </a:xfrm>
          <a:prstGeom prst="flowChartMagneticDisk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bg1"/>
              </a:solidFill>
              <a:latin typeface="Courier New" pitchFamily="49" charset="0"/>
              <a:ea typeface="나눔고딕 ExtraBold" pitchFamily="50" charset="-127"/>
              <a:cs typeface="Courier New" pitchFamily="49" charset="0"/>
            </a:endParaRPr>
          </a:p>
        </p:txBody>
      </p:sp>
      <p:sp>
        <p:nvSpPr>
          <p:cNvPr id="41" name="순서도: 자기 디스크 40"/>
          <p:cNvSpPr/>
          <p:nvPr/>
        </p:nvSpPr>
        <p:spPr>
          <a:xfrm>
            <a:off x="2581447" y="5534987"/>
            <a:ext cx="142876" cy="142876"/>
          </a:xfrm>
          <a:prstGeom prst="flowChartMagneticDisk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bg1"/>
              </a:solidFill>
              <a:latin typeface="Courier New" pitchFamily="49" charset="0"/>
              <a:ea typeface="나눔고딕 ExtraBold" pitchFamily="50" charset="-127"/>
              <a:cs typeface="Courier New" pitchFamily="49" charset="0"/>
            </a:endParaRPr>
          </a:p>
        </p:txBody>
      </p:sp>
      <p:cxnSp>
        <p:nvCxnSpPr>
          <p:cNvPr id="42" name="직선 화살표 연결선 41"/>
          <p:cNvCxnSpPr>
            <a:stCxn id="30" idx="2"/>
            <a:endCxn id="38" idx="0"/>
          </p:cNvCxnSpPr>
          <p:nvPr/>
        </p:nvCxnSpPr>
        <p:spPr>
          <a:xfrm rot="16200000" flipH="1">
            <a:off x="2521063" y="4469614"/>
            <a:ext cx="432128" cy="3888"/>
          </a:xfrm>
          <a:prstGeom prst="straightConnector1">
            <a:avLst/>
          </a:prstGeom>
          <a:ln w="5715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54" descr="E:\업무\NHN\표준 양식\05.아이콘세트\purple\01_18.png"/>
          <p:cNvPicPr>
            <a:picLocks noChangeAspect="1" noChangeArrowheads="1"/>
          </p:cNvPicPr>
          <p:nvPr/>
        </p:nvPicPr>
        <p:blipFill>
          <a:blip r:embed="rId3" cstate="print"/>
          <a:srcRect l="12276" t="21361" r="8215" b="15694"/>
          <a:stretch>
            <a:fillRect/>
          </a:stretch>
        </p:blipFill>
        <p:spPr bwMode="auto">
          <a:xfrm>
            <a:off x="4944741" y="3535494"/>
            <a:ext cx="909476" cy="720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4" name="TextBox 43"/>
          <p:cNvSpPr txBox="1"/>
          <p:nvPr/>
        </p:nvSpPr>
        <p:spPr>
          <a:xfrm>
            <a:off x="1401919" y="4975655"/>
            <a:ext cx="1011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urier New" pitchFamily="49" charset="0"/>
                <a:ea typeface="나눔고딕 ExtraBold" pitchFamily="50" charset="-127"/>
                <a:cs typeface="Courier New" pitchFamily="49" charset="0"/>
              </a:rPr>
              <a:t>Master</a:t>
            </a:r>
          </a:p>
          <a:p>
            <a:pPr algn="ctr"/>
            <a:r>
              <a:rPr lang="en-US" altLang="ko-KR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urier New" pitchFamily="49" charset="0"/>
                <a:ea typeface="나눔고딕 ExtraBold" pitchFamily="50" charset="-127"/>
                <a:cs typeface="Courier New" pitchFamily="49" charset="0"/>
              </a:rPr>
              <a:t>DB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753237" y="3789040"/>
            <a:ext cx="1107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cap="all" dirty="0" smtClean="0">
                <a:ln w="9000" cmpd="sng">
                  <a:solidFill>
                    <a:schemeClr val="accent6"/>
                  </a:solidFill>
                  <a:prstDash val="solid"/>
                </a:ln>
                <a:solidFill>
                  <a:schemeClr val="accent6"/>
                </a:solidFill>
                <a:effectLst>
                  <a:reflection blurRad="12700" stA="28000" endPos="45000" dist="1000" dir="5400000" sy="-100000" algn="bl" rotWithShape="0"/>
                </a:effectLst>
                <a:latin typeface="Courier New" pitchFamily="49" charset="0"/>
                <a:ea typeface="나눔고딕 ExtraBold" pitchFamily="50" charset="-127"/>
                <a:cs typeface="Courier New" pitchFamily="49" charset="0"/>
              </a:rPr>
              <a:t>Broker</a:t>
            </a:r>
            <a:endParaRPr lang="ko-KR" altLang="en-US" sz="2000" cap="all" dirty="0">
              <a:ln w="9000" cmpd="sng">
                <a:solidFill>
                  <a:schemeClr val="accent6"/>
                </a:solidFill>
                <a:prstDash val="solid"/>
              </a:ln>
              <a:solidFill>
                <a:schemeClr val="accent6"/>
              </a:solidFill>
              <a:effectLst>
                <a:reflection blurRad="12700" stA="28000" endPos="45000" dist="1000" dir="5400000" sy="-100000" algn="bl" rotWithShape="0"/>
              </a:effectLst>
              <a:latin typeface="Courier New" pitchFamily="49" charset="0"/>
              <a:ea typeface="나눔고딕 ExtraBold" pitchFamily="50" charset="-127"/>
              <a:cs typeface="Courier New" pitchFamily="49" charset="0"/>
            </a:endParaRPr>
          </a:p>
        </p:txBody>
      </p:sp>
      <p:cxnSp>
        <p:nvCxnSpPr>
          <p:cNvPr id="46" name="직선 화살표 연결선 45"/>
          <p:cNvCxnSpPr>
            <a:stCxn id="43" idx="2"/>
            <a:endCxn id="33" idx="0"/>
          </p:cNvCxnSpPr>
          <p:nvPr/>
        </p:nvCxnSpPr>
        <p:spPr>
          <a:xfrm rot="5400000">
            <a:off x="5179995" y="4474154"/>
            <a:ext cx="438144" cy="824"/>
          </a:xfrm>
          <a:prstGeom prst="straightConnector1">
            <a:avLst/>
          </a:prstGeom>
          <a:ln w="5715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/>
          <p:cNvCxnSpPr>
            <a:stCxn id="43" idx="2"/>
            <a:endCxn id="38" idx="0"/>
          </p:cNvCxnSpPr>
          <p:nvPr/>
        </p:nvCxnSpPr>
        <p:spPr>
          <a:xfrm rot="5400000">
            <a:off x="3853211" y="3141354"/>
            <a:ext cx="432128" cy="2660408"/>
          </a:xfrm>
          <a:prstGeom prst="straightConnector1">
            <a:avLst/>
          </a:prstGeom>
          <a:ln w="28575">
            <a:solidFill>
              <a:schemeClr val="accent5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모서리가 둥근 직사각형 47"/>
          <p:cNvSpPr/>
          <p:nvPr/>
        </p:nvSpPr>
        <p:spPr>
          <a:xfrm>
            <a:off x="1403648" y="3429000"/>
            <a:ext cx="2016224" cy="2448272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ourier New" pitchFamily="49" charset="0"/>
              <a:ea typeface="나눔고딕 ExtraBold" pitchFamily="50" charset="-127"/>
              <a:cs typeface="Courier New" pitchFamily="49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629810" y="5261138"/>
            <a:ext cx="1415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cap="all" smtClean="0">
                <a:ln w="90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urier New" pitchFamily="49" charset="0"/>
                <a:ea typeface="나눔고딕 ExtraBold" pitchFamily="50" charset="-127"/>
                <a:cs typeface="Courier New" pitchFamily="49" charset="0"/>
              </a:rPr>
              <a:t>DATABASE</a:t>
            </a:r>
            <a:endParaRPr lang="ko-KR" altLang="en-US" sz="2000" cap="all" dirty="0">
              <a:ln w="9000" cmpd="sng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Courier New" pitchFamily="49" charset="0"/>
              <a:ea typeface="나눔고딕 ExtraBold" pitchFamily="50" charset="-127"/>
              <a:cs typeface="Courier New" pitchFamily="49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697002" y="4975655"/>
            <a:ext cx="873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>
                <a:ln w="12700">
                  <a:solidFill>
                    <a:schemeClr val="bg2"/>
                  </a:solidFill>
                  <a:prstDash val="solid"/>
                </a:ln>
                <a:solidFill>
                  <a:schemeClr val="bg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urier New" pitchFamily="49" charset="0"/>
                <a:ea typeface="나눔고딕 ExtraBold" pitchFamily="50" charset="-127"/>
                <a:cs typeface="Courier New" pitchFamily="49" charset="0"/>
              </a:rPr>
              <a:t>Slave</a:t>
            </a:r>
          </a:p>
          <a:p>
            <a:pPr algn="ctr"/>
            <a:r>
              <a:rPr lang="en-US" altLang="ko-KR" dirty="0" smtClean="0">
                <a:ln w="12700">
                  <a:solidFill>
                    <a:schemeClr val="bg2"/>
                  </a:solidFill>
                  <a:prstDash val="solid"/>
                </a:ln>
                <a:solidFill>
                  <a:schemeClr val="bg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urier New" pitchFamily="49" charset="0"/>
                <a:ea typeface="나눔고딕 ExtraBold" pitchFamily="50" charset="-127"/>
                <a:cs typeface="Courier New" pitchFamily="49" charset="0"/>
              </a:rPr>
              <a:t>DB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268163" y="2060848"/>
            <a:ext cx="1877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cap="all" smtClean="0">
                <a:ln w="9000" cmpd="sng">
                  <a:solidFill>
                    <a:schemeClr val="bg2"/>
                  </a:solidFill>
                  <a:prstDash val="solid"/>
                </a:ln>
                <a:solidFill>
                  <a:schemeClr val="bg2"/>
                </a:solidFill>
                <a:effectLst>
                  <a:reflection blurRad="12700" stA="28000" endPos="45000" dist="1000" dir="5400000" sy="-100000" algn="bl" rotWithShape="0"/>
                </a:effectLst>
                <a:latin typeface="Courier New" pitchFamily="49" charset="0"/>
                <a:ea typeface="나눔고딕 ExtraBold" pitchFamily="50" charset="-127"/>
                <a:cs typeface="Courier New" pitchFamily="49" charset="0"/>
              </a:rPr>
              <a:t>APPLICATION</a:t>
            </a:r>
            <a:endParaRPr lang="ko-KR" altLang="en-US" sz="2000" cap="all" dirty="0">
              <a:ln w="9000" cmpd="sng">
                <a:solidFill>
                  <a:schemeClr val="bg2"/>
                </a:solidFill>
                <a:prstDash val="solid"/>
              </a:ln>
              <a:solidFill>
                <a:schemeClr val="bg2"/>
              </a:solidFill>
              <a:effectLst>
                <a:reflection blurRad="12700" stA="28000" endPos="45000" dist="1000" dir="5400000" sy="-100000" algn="bl" rotWithShape="0"/>
              </a:effectLst>
              <a:latin typeface="Courier New" pitchFamily="49" charset="0"/>
              <a:ea typeface="나눔고딕 ExtraBold" pitchFamily="50" charset="-127"/>
              <a:cs typeface="Courier New" pitchFamily="49" charset="0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4788024" y="3429000"/>
            <a:ext cx="1872208" cy="2448272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ourier New" pitchFamily="49" charset="0"/>
              <a:ea typeface="나눔고딕 ExtraBold" pitchFamily="50" charset="-127"/>
              <a:cs typeface="Courier New" pitchFamily="49" charset="0"/>
            </a:endParaRPr>
          </a:p>
        </p:txBody>
      </p:sp>
      <p:grpSp>
        <p:nvGrpSpPr>
          <p:cNvPr id="2" name="그룹 88"/>
          <p:cNvGrpSpPr/>
          <p:nvPr/>
        </p:nvGrpSpPr>
        <p:grpSpPr>
          <a:xfrm>
            <a:off x="3707905" y="1700913"/>
            <a:ext cx="949967" cy="1008008"/>
            <a:chOff x="5220072" y="1052736"/>
            <a:chExt cx="949966" cy="1008008"/>
          </a:xfrm>
        </p:grpSpPr>
        <p:pic>
          <p:nvPicPr>
            <p:cNvPr id="54" name="Picture 57" descr="E:\업무\NHN\표준 양식\05.아이콘세트\green\01_24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220072" y="1124744"/>
              <a:ext cx="949966" cy="936000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55" name="모서리가 둥근 직사각형 54"/>
            <p:cNvSpPr/>
            <p:nvPr/>
          </p:nvSpPr>
          <p:spPr>
            <a:xfrm>
              <a:off x="5233934" y="1052736"/>
              <a:ext cx="720080" cy="86399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Courier New" pitchFamily="49" charset="0"/>
                <a:ea typeface="나눔고딕 ExtraBold" pitchFamily="50" charset="-127"/>
                <a:cs typeface="Courier New" pitchFamily="49" charset="0"/>
              </a:endParaRPr>
            </a:p>
          </p:txBody>
        </p:sp>
      </p:grpSp>
      <p:pic>
        <p:nvPicPr>
          <p:cNvPr id="56" name="Picture 57" descr="E:\업무\NHN\표준 양식\05.아이콘세트\green\01_24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47177" y="1700808"/>
            <a:ext cx="949967" cy="936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7" name="TextBox 56"/>
          <p:cNvSpPr txBox="1"/>
          <p:nvPr/>
        </p:nvSpPr>
        <p:spPr>
          <a:xfrm>
            <a:off x="3473320" y="5517232"/>
            <a:ext cx="12955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cap="all" smtClean="0">
                <a:ln w="90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urier New" pitchFamily="49" charset="0"/>
                <a:ea typeface="나눔고딕 ExtraBold" pitchFamily="50" charset="-127"/>
                <a:cs typeface="Courier New" pitchFamily="49" charset="0"/>
              </a:rPr>
              <a:t>Semi-sync</a:t>
            </a:r>
          </a:p>
        </p:txBody>
      </p:sp>
      <p:cxnSp>
        <p:nvCxnSpPr>
          <p:cNvPr id="62" name="직선 화살표 연결선 61"/>
          <p:cNvCxnSpPr/>
          <p:nvPr/>
        </p:nvCxnSpPr>
        <p:spPr>
          <a:xfrm>
            <a:off x="4139952" y="2636913"/>
            <a:ext cx="1152128" cy="936104"/>
          </a:xfrm>
          <a:prstGeom prst="straightConnector1">
            <a:avLst/>
          </a:prstGeom>
          <a:ln w="28575">
            <a:solidFill>
              <a:schemeClr val="accent5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1890010" y="3090446"/>
            <a:ext cx="9252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cap="all" dirty="0" smtClean="0">
                <a:ln w="90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urier New" pitchFamily="49" charset="0"/>
                <a:ea typeface="나눔고딕 ExtraBold" pitchFamily="50" charset="-127"/>
                <a:cs typeface="Courier New" pitchFamily="49" charset="0"/>
              </a:rPr>
              <a:t>Active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253544" y="3090446"/>
            <a:ext cx="1048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cap="all" smtClean="0">
                <a:ln w="90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urier New" pitchFamily="49" charset="0"/>
                <a:ea typeface="나눔고딕 ExtraBold" pitchFamily="50" charset="-127"/>
                <a:cs typeface="Courier New" pitchFamily="49" charset="0"/>
              </a:rPr>
              <a:t>standby</a:t>
            </a:r>
          </a:p>
        </p:txBody>
      </p:sp>
      <p:cxnSp>
        <p:nvCxnSpPr>
          <p:cNvPr id="53" name="직선 연결선 52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820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TextBox 902"/>
          <p:cNvSpPr txBox="1"/>
          <p:nvPr/>
        </p:nvSpPr>
        <p:spPr>
          <a:xfrm>
            <a:off x="303896" y="266027"/>
            <a:ext cx="8024955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CUBRID HA </a:t>
            </a:r>
            <a:r>
              <a:rPr lang="en-US" altLang="ko-KR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Config</a:t>
            </a: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</a:t>
            </a:r>
            <a:r>
              <a:rPr lang="en-US" altLang="ko-KR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(Extended -</a:t>
            </a:r>
            <a:r>
              <a:rPr lang="ko-KR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</a:t>
            </a:r>
            <a:r>
              <a:rPr lang="en-US" altLang="ko-KR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M:S=1:N)</a:t>
            </a:r>
            <a:endParaRPr lang="ko-KR" altLang="en-US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grpSp>
        <p:nvGrpSpPr>
          <p:cNvPr id="2" name="그룹 38"/>
          <p:cNvGrpSpPr/>
          <p:nvPr/>
        </p:nvGrpSpPr>
        <p:grpSpPr>
          <a:xfrm>
            <a:off x="3739687" y="1988841"/>
            <a:ext cx="4242758" cy="3825976"/>
            <a:chOff x="179789" y="1700808"/>
            <a:chExt cx="5433709" cy="4186917"/>
          </a:xfrm>
        </p:grpSpPr>
        <p:pic>
          <p:nvPicPr>
            <p:cNvPr id="40" name="Picture 54" descr="E:\업무\NHN\표준 양식\05.아이콘세트\purple\01_18.png"/>
            <p:cNvPicPr>
              <a:picLocks noChangeAspect="1" noChangeArrowheads="1"/>
            </p:cNvPicPr>
            <p:nvPr/>
          </p:nvPicPr>
          <p:blipFill>
            <a:blip r:embed="rId3" cstate="print"/>
            <a:srcRect l="12276" t="21361" r="8215" b="15694"/>
            <a:stretch>
              <a:fillRect/>
            </a:stretch>
          </p:blipFill>
          <p:spPr bwMode="auto">
            <a:xfrm>
              <a:off x="1200324" y="3535494"/>
              <a:ext cx="909476" cy="720000"/>
            </a:xfrm>
            <a:prstGeom prst="rect">
              <a:avLst/>
            </a:prstGeom>
            <a:noFill/>
            <a:ln>
              <a:noFill/>
            </a:ln>
            <a:effectLst/>
          </p:spPr>
        </p:pic>
        <p:cxnSp>
          <p:nvCxnSpPr>
            <p:cNvPr id="41" name="직선 화살표 연결선 40"/>
            <p:cNvCxnSpPr>
              <a:stCxn id="59" idx="2"/>
              <a:endCxn id="40" idx="0"/>
            </p:cNvCxnSpPr>
            <p:nvPr/>
          </p:nvCxnSpPr>
          <p:spPr>
            <a:xfrm rot="5400000">
              <a:off x="1849208" y="2442663"/>
              <a:ext cx="898686" cy="1286977"/>
            </a:xfrm>
            <a:prstGeom prst="straightConnector1">
              <a:avLst/>
            </a:prstGeom>
            <a:ln w="76200">
              <a:solidFill>
                <a:schemeClr val="bg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등호 41"/>
            <p:cNvSpPr/>
            <p:nvPr/>
          </p:nvSpPr>
          <p:spPr>
            <a:xfrm>
              <a:off x="2555776" y="5085184"/>
              <a:ext cx="936104" cy="521149"/>
            </a:xfrm>
            <a:prstGeom prst="mathEqual">
              <a:avLst>
                <a:gd name="adj1" fmla="val 23521"/>
                <a:gd name="adj2" fmla="val 11760"/>
              </a:avLst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pic>
          <p:nvPicPr>
            <p:cNvPr id="43" name="Picture 5" descr="E:\업무\NHN\표준 양식\05.아이콘세트\brown\01_19.png"/>
            <p:cNvPicPr>
              <a:picLocks noChangeAspect="1" noChangeArrowheads="1"/>
            </p:cNvPicPr>
            <p:nvPr/>
          </p:nvPicPr>
          <p:blipFill>
            <a:blip r:embed="rId4" cstate="print"/>
            <a:srcRect l="18748" t="15250" r="12252" b="7750"/>
            <a:stretch>
              <a:fillRect/>
            </a:stretch>
          </p:blipFill>
          <p:spPr bwMode="auto">
            <a:xfrm>
              <a:off x="3995936" y="4693638"/>
              <a:ext cx="645196" cy="720000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44" name="Picture 6" descr="E:\업무\NHN\표준 양식\05.아이콘세트\brown\01_22.png"/>
            <p:cNvPicPr>
              <a:picLocks noChangeAspect="1" noChangeArrowheads="1"/>
            </p:cNvPicPr>
            <p:nvPr/>
          </p:nvPicPr>
          <p:blipFill>
            <a:blip r:embed="rId5" cstate="print"/>
            <a:srcRect l="8123" t="27749" r="3877" b="19751"/>
            <a:stretch>
              <a:fillRect/>
            </a:stretch>
          </p:blipFill>
          <p:spPr bwMode="auto">
            <a:xfrm>
              <a:off x="3995936" y="5399004"/>
              <a:ext cx="670560" cy="400050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45" name="순서도: 자기 디스크 44"/>
            <p:cNvSpPr/>
            <p:nvPr/>
          </p:nvSpPr>
          <p:spPr>
            <a:xfrm>
              <a:off x="4094992" y="5503780"/>
              <a:ext cx="142876" cy="142876"/>
            </a:xfrm>
            <a:prstGeom prst="flowChartMagneticDisk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sp>
          <p:nvSpPr>
            <p:cNvPr id="46" name="순서도: 자기 디스크 45"/>
            <p:cNvSpPr/>
            <p:nvPr/>
          </p:nvSpPr>
          <p:spPr>
            <a:xfrm>
              <a:off x="4166430" y="5536742"/>
              <a:ext cx="142876" cy="142876"/>
            </a:xfrm>
            <a:prstGeom prst="flowChartMagneticDisk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pic>
          <p:nvPicPr>
            <p:cNvPr id="47" name="Picture 49" descr="E:\업무\NHN\표준 양식\05.아이콘세트\purple\01_19.png"/>
            <p:cNvPicPr>
              <a:picLocks noChangeAspect="1" noChangeArrowheads="1"/>
            </p:cNvPicPr>
            <p:nvPr/>
          </p:nvPicPr>
          <p:blipFill>
            <a:blip r:embed="rId6" cstate="print"/>
            <a:srcRect l="18750" t="15624" r="12297" b="8536"/>
            <a:stretch>
              <a:fillRect/>
            </a:stretch>
          </p:blipFill>
          <p:spPr bwMode="auto">
            <a:xfrm>
              <a:off x="1331640" y="4687622"/>
              <a:ext cx="654619" cy="720000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48" name="Picture 55" descr="E:\업무\NHN\표준 양식\05.아이콘세트\purple\01_22.png"/>
            <p:cNvPicPr>
              <a:picLocks noChangeAspect="1" noChangeArrowheads="1"/>
            </p:cNvPicPr>
            <p:nvPr/>
          </p:nvPicPr>
          <p:blipFill>
            <a:blip r:embed="rId7" cstate="print"/>
            <a:srcRect l="7644" t="28336" r="3644" b="20130"/>
            <a:stretch>
              <a:fillRect/>
            </a:stretch>
          </p:blipFill>
          <p:spPr bwMode="auto">
            <a:xfrm>
              <a:off x="1331640" y="5392988"/>
              <a:ext cx="675982" cy="392688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49" name="순서도: 자기 디스크 48"/>
            <p:cNvSpPr/>
            <p:nvPr/>
          </p:nvSpPr>
          <p:spPr>
            <a:xfrm>
              <a:off x="1429889" y="5502024"/>
              <a:ext cx="142876" cy="142876"/>
            </a:xfrm>
            <a:prstGeom prst="flowChartMagneticDisk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sp>
          <p:nvSpPr>
            <p:cNvPr id="50" name="순서도: 자기 디스크 49"/>
            <p:cNvSpPr/>
            <p:nvPr/>
          </p:nvSpPr>
          <p:spPr>
            <a:xfrm>
              <a:off x="1501327" y="5534986"/>
              <a:ext cx="142876" cy="142876"/>
            </a:xfrm>
            <a:prstGeom prst="flowChartMagneticDisk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cxnSp>
          <p:nvCxnSpPr>
            <p:cNvPr id="51" name="직선 화살표 연결선 50"/>
            <p:cNvCxnSpPr>
              <a:stCxn id="40" idx="2"/>
              <a:endCxn id="47" idx="0"/>
            </p:cNvCxnSpPr>
            <p:nvPr/>
          </p:nvCxnSpPr>
          <p:spPr>
            <a:xfrm rot="16200000" flipH="1">
              <a:off x="1440942" y="4469614"/>
              <a:ext cx="432128" cy="3888"/>
            </a:xfrm>
            <a:prstGeom prst="straightConnector1">
              <a:avLst/>
            </a:prstGeom>
            <a:ln w="57150"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2" name="Picture 54" descr="E:\업무\NHN\표준 양식\05.아이콘세트\purple\01_18.png"/>
            <p:cNvPicPr>
              <a:picLocks noChangeAspect="1" noChangeArrowheads="1"/>
            </p:cNvPicPr>
            <p:nvPr/>
          </p:nvPicPr>
          <p:blipFill>
            <a:blip r:embed="rId3" cstate="print"/>
            <a:srcRect l="12276" t="21361" r="8215" b="15694"/>
            <a:stretch>
              <a:fillRect/>
            </a:stretch>
          </p:blipFill>
          <p:spPr bwMode="auto">
            <a:xfrm>
              <a:off x="3864620" y="3535494"/>
              <a:ext cx="909476" cy="720000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53" name="TextBox 52"/>
            <p:cNvSpPr txBox="1"/>
            <p:nvPr/>
          </p:nvSpPr>
          <p:spPr>
            <a:xfrm>
              <a:off x="179789" y="4975654"/>
              <a:ext cx="1295833" cy="707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dirty="0" smtClean="0">
                  <a:ln w="12700">
                    <a:solidFill>
                      <a:srgbClr val="FF0000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urier New" pitchFamily="49" charset="0"/>
                  <a:ea typeface="나눔고딕" pitchFamily="50" charset="-127"/>
                  <a:cs typeface="Courier New" pitchFamily="49" charset="0"/>
                </a:rPr>
                <a:t>Master</a:t>
              </a:r>
            </a:p>
            <a:p>
              <a:pPr algn="ctr"/>
              <a:r>
                <a:rPr lang="en-US" altLang="ko-KR" dirty="0" smtClean="0">
                  <a:ln w="12700">
                    <a:solidFill>
                      <a:srgbClr val="FF0000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urier New" pitchFamily="49" charset="0"/>
                  <a:ea typeface="나눔고딕" pitchFamily="50" charset="-127"/>
                  <a:cs typeface="Courier New" pitchFamily="49" charset="0"/>
                </a:rPr>
                <a:t>DB</a:t>
              </a:r>
            </a:p>
          </p:txBody>
        </p:sp>
        <p:cxnSp>
          <p:nvCxnSpPr>
            <p:cNvPr id="54" name="직선 화살표 연결선 53"/>
            <p:cNvCxnSpPr>
              <a:stCxn id="52" idx="2"/>
              <a:endCxn id="43" idx="0"/>
            </p:cNvCxnSpPr>
            <p:nvPr/>
          </p:nvCxnSpPr>
          <p:spPr>
            <a:xfrm rot="5400000">
              <a:off x="4099874" y="4474154"/>
              <a:ext cx="438144" cy="824"/>
            </a:xfrm>
            <a:prstGeom prst="straightConnector1">
              <a:avLst/>
            </a:prstGeom>
            <a:ln w="57150"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모서리가 둥근 직사각형 54"/>
            <p:cNvSpPr/>
            <p:nvPr/>
          </p:nvSpPr>
          <p:spPr>
            <a:xfrm>
              <a:off x="323528" y="3429000"/>
              <a:ext cx="2016224" cy="2448272"/>
            </a:xfrm>
            <a:prstGeom prst="round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494220" y="4975654"/>
              <a:ext cx="1119278" cy="707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dirty="0" smtClean="0">
                  <a:ln w="12700">
                    <a:solidFill>
                      <a:schemeClr val="bg2"/>
                    </a:solidFill>
                    <a:prstDash val="solid"/>
                  </a:ln>
                  <a:solidFill>
                    <a:schemeClr val="bg2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urier New" pitchFamily="49" charset="0"/>
                  <a:ea typeface="나눔고딕" pitchFamily="50" charset="-127"/>
                  <a:cs typeface="Courier New" pitchFamily="49" charset="0"/>
                </a:rPr>
                <a:t>Slave</a:t>
              </a:r>
            </a:p>
            <a:p>
              <a:pPr algn="ctr"/>
              <a:r>
                <a:rPr lang="en-US" altLang="ko-KR" dirty="0" smtClean="0">
                  <a:ln w="12700">
                    <a:solidFill>
                      <a:schemeClr val="bg2"/>
                    </a:solidFill>
                    <a:prstDash val="solid"/>
                  </a:ln>
                  <a:solidFill>
                    <a:schemeClr val="bg2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urier New" pitchFamily="49" charset="0"/>
                  <a:ea typeface="나눔고딕" pitchFamily="50" charset="-127"/>
                  <a:cs typeface="Courier New" pitchFamily="49" charset="0"/>
                </a:rPr>
                <a:t>DB</a:t>
              </a:r>
            </a:p>
          </p:txBody>
        </p:sp>
        <p:sp>
          <p:nvSpPr>
            <p:cNvPr id="57" name="모서리가 둥근 직사각형 56"/>
            <p:cNvSpPr/>
            <p:nvPr/>
          </p:nvSpPr>
          <p:spPr>
            <a:xfrm>
              <a:off x="3707904" y="3429000"/>
              <a:ext cx="1872208" cy="2448272"/>
            </a:xfrm>
            <a:prstGeom prst="round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grpSp>
          <p:nvGrpSpPr>
            <p:cNvPr id="3" name="그룹 88"/>
            <p:cNvGrpSpPr/>
            <p:nvPr/>
          </p:nvGrpSpPr>
          <p:grpSpPr>
            <a:xfrm>
              <a:off x="2627784" y="1700912"/>
              <a:ext cx="949966" cy="1008008"/>
              <a:chOff x="5220072" y="1052736"/>
              <a:chExt cx="949966" cy="1008008"/>
            </a:xfrm>
          </p:grpSpPr>
          <p:pic>
            <p:nvPicPr>
              <p:cNvPr id="62" name="Picture 57" descr="E:\업무\NHN\표준 양식\05.아이콘세트\green\01_24.pn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5220072" y="1124744"/>
                <a:ext cx="949966" cy="936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sp>
            <p:nvSpPr>
              <p:cNvPr id="63" name="모서리가 둥근 직사각형 62"/>
              <p:cNvSpPr/>
              <p:nvPr/>
            </p:nvSpPr>
            <p:spPr>
              <a:xfrm>
                <a:off x="5233934" y="1052736"/>
                <a:ext cx="720080" cy="86399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>
                  <a:latin typeface="Courier New" pitchFamily="49" charset="0"/>
                  <a:ea typeface="나눔고딕" pitchFamily="50" charset="-127"/>
                  <a:cs typeface="Courier New" pitchFamily="49" charset="0"/>
                </a:endParaRPr>
              </a:p>
            </p:txBody>
          </p:sp>
        </p:grpSp>
        <p:pic>
          <p:nvPicPr>
            <p:cNvPr id="59" name="Picture 57" descr="E:\업무\NHN\표준 양식\05.아이콘세트\green\01_24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467056" y="1700808"/>
              <a:ext cx="949966" cy="936000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60" name="TextBox 59"/>
            <p:cNvSpPr txBox="1"/>
            <p:nvPr/>
          </p:nvSpPr>
          <p:spPr>
            <a:xfrm>
              <a:off x="2211369" y="5517232"/>
              <a:ext cx="1659208" cy="370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cap="all" smtClean="0">
                  <a:ln w="9000" cmpd="sng">
                    <a:solidFill>
                      <a:schemeClr val="accent1">
                        <a:lumMod val="75000"/>
                      </a:schemeClr>
                    </a:solidFill>
                    <a:prstDash val="solid"/>
                  </a:ln>
                  <a:solidFill>
                    <a:schemeClr val="accent1">
                      <a:lumMod val="75000"/>
                    </a:schemeClr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Courier New" pitchFamily="49" charset="0"/>
                  <a:ea typeface="나눔고딕" pitchFamily="50" charset="-127"/>
                  <a:cs typeface="Courier New" pitchFamily="49" charset="0"/>
                </a:rPr>
                <a:t>Semi-sync</a:t>
              </a:r>
            </a:p>
          </p:txBody>
        </p:sp>
        <p:cxnSp>
          <p:nvCxnSpPr>
            <p:cNvPr id="61" name="직선 화살표 연결선 60"/>
            <p:cNvCxnSpPr/>
            <p:nvPr/>
          </p:nvCxnSpPr>
          <p:spPr>
            <a:xfrm>
              <a:off x="3059832" y="2636912"/>
              <a:ext cx="1152128" cy="936104"/>
            </a:xfrm>
            <a:prstGeom prst="straightConnector1">
              <a:avLst/>
            </a:prstGeom>
            <a:ln w="28575">
              <a:solidFill>
                <a:schemeClr val="accent5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Box 63"/>
          <p:cNvSpPr txBox="1"/>
          <p:nvPr/>
        </p:nvSpPr>
        <p:spPr>
          <a:xfrm>
            <a:off x="4181871" y="3212976"/>
            <a:ext cx="9252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cap="all" dirty="0" smtClean="0">
                <a:ln w="90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urier New" pitchFamily="49" charset="0"/>
                <a:ea typeface="나눔고딕" pitchFamily="50" charset="-127"/>
                <a:cs typeface="Courier New" pitchFamily="49" charset="0"/>
              </a:rPr>
              <a:t>Active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580200" y="3212976"/>
            <a:ext cx="12955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cap="all" dirty="0" smtClean="0">
                <a:ln w="90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urier New" pitchFamily="49" charset="0"/>
                <a:ea typeface="나눔고딕" pitchFamily="50" charset="-127"/>
                <a:cs typeface="Courier New" pitchFamily="49" charset="0"/>
              </a:rPr>
              <a:t>Standby 1</a:t>
            </a:r>
          </a:p>
        </p:txBody>
      </p:sp>
      <p:grpSp>
        <p:nvGrpSpPr>
          <p:cNvPr id="4" name="그룹 65"/>
          <p:cNvGrpSpPr/>
          <p:nvPr/>
        </p:nvGrpSpPr>
        <p:grpSpPr>
          <a:xfrm>
            <a:off x="683570" y="3200276"/>
            <a:ext cx="1524099" cy="2604988"/>
            <a:chOff x="5868144" y="3068960"/>
            <a:chExt cx="1886979" cy="2786826"/>
          </a:xfrm>
        </p:grpSpPr>
        <p:pic>
          <p:nvPicPr>
            <p:cNvPr id="67" name="Picture 5" descr="E:\업무\NHN\표준 양식\05.아이콘세트\brown\01_19.png"/>
            <p:cNvPicPr>
              <a:picLocks noChangeAspect="1" noChangeArrowheads="1"/>
            </p:cNvPicPr>
            <p:nvPr/>
          </p:nvPicPr>
          <p:blipFill>
            <a:blip r:embed="rId4" cstate="print"/>
            <a:srcRect l="18748" t="15250" r="12252" b="7750"/>
            <a:stretch>
              <a:fillRect/>
            </a:stretch>
          </p:blipFill>
          <p:spPr bwMode="auto">
            <a:xfrm>
              <a:off x="6156176" y="4672152"/>
              <a:ext cx="645196" cy="720000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68" name="Picture 6" descr="E:\업무\NHN\표준 양식\05.아이콘세트\brown\01_22.png"/>
            <p:cNvPicPr>
              <a:picLocks noChangeAspect="1" noChangeArrowheads="1"/>
            </p:cNvPicPr>
            <p:nvPr/>
          </p:nvPicPr>
          <p:blipFill>
            <a:blip r:embed="rId5" cstate="print"/>
            <a:srcRect l="8123" t="27749" r="3877" b="19751"/>
            <a:stretch>
              <a:fillRect/>
            </a:stretch>
          </p:blipFill>
          <p:spPr bwMode="auto">
            <a:xfrm>
              <a:off x="6156176" y="5377518"/>
              <a:ext cx="670560" cy="400050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69" name="순서도: 자기 디스크 68"/>
            <p:cNvSpPr/>
            <p:nvPr/>
          </p:nvSpPr>
          <p:spPr>
            <a:xfrm>
              <a:off x="6255232" y="5482294"/>
              <a:ext cx="142876" cy="142876"/>
            </a:xfrm>
            <a:prstGeom prst="flowChartMagneticDisk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sp>
          <p:nvSpPr>
            <p:cNvPr id="70" name="순서도: 자기 디스크 69"/>
            <p:cNvSpPr/>
            <p:nvPr/>
          </p:nvSpPr>
          <p:spPr>
            <a:xfrm>
              <a:off x="6326670" y="5515256"/>
              <a:ext cx="142876" cy="142876"/>
            </a:xfrm>
            <a:prstGeom prst="flowChartMagneticDisk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pic>
          <p:nvPicPr>
            <p:cNvPr id="71" name="Picture 54" descr="E:\업무\NHN\표준 양식\05.아이콘세트\purple\01_18.png"/>
            <p:cNvPicPr>
              <a:picLocks noChangeAspect="1" noChangeArrowheads="1"/>
            </p:cNvPicPr>
            <p:nvPr/>
          </p:nvPicPr>
          <p:blipFill>
            <a:blip r:embed="rId3" cstate="print"/>
            <a:srcRect l="12276" t="21361" r="8215" b="15694"/>
            <a:stretch>
              <a:fillRect/>
            </a:stretch>
          </p:blipFill>
          <p:spPr bwMode="auto">
            <a:xfrm>
              <a:off x="6024860" y="3514008"/>
              <a:ext cx="909476" cy="720000"/>
            </a:xfrm>
            <a:prstGeom prst="rect">
              <a:avLst/>
            </a:prstGeom>
            <a:noFill/>
            <a:ln>
              <a:noFill/>
            </a:ln>
            <a:effectLst/>
          </p:spPr>
        </p:pic>
        <p:cxnSp>
          <p:nvCxnSpPr>
            <p:cNvPr id="72" name="직선 화살표 연결선 71"/>
            <p:cNvCxnSpPr>
              <a:stCxn id="71" idx="2"/>
              <a:endCxn id="67" idx="0"/>
            </p:cNvCxnSpPr>
            <p:nvPr/>
          </p:nvCxnSpPr>
          <p:spPr>
            <a:xfrm rot="5400000">
              <a:off x="6260114" y="4452668"/>
              <a:ext cx="438144" cy="824"/>
            </a:xfrm>
            <a:prstGeom prst="straightConnector1">
              <a:avLst/>
            </a:prstGeom>
            <a:ln w="57150"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6673081" y="4954168"/>
              <a:ext cx="1082042" cy="6914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dirty="0" smtClean="0">
                  <a:ln w="12700">
                    <a:solidFill>
                      <a:schemeClr val="bg2"/>
                    </a:solidFill>
                    <a:prstDash val="solid"/>
                  </a:ln>
                  <a:solidFill>
                    <a:schemeClr val="bg2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urier New" pitchFamily="49" charset="0"/>
                  <a:ea typeface="나눔고딕" pitchFamily="50" charset="-127"/>
                  <a:cs typeface="Courier New" pitchFamily="49" charset="0"/>
                </a:rPr>
                <a:t>Slave</a:t>
              </a:r>
            </a:p>
            <a:p>
              <a:pPr algn="ctr"/>
              <a:r>
                <a:rPr lang="en-US" altLang="ko-KR" dirty="0" smtClean="0">
                  <a:ln w="12700">
                    <a:solidFill>
                      <a:schemeClr val="bg2"/>
                    </a:solidFill>
                    <a:prstDash val="solid"/>
                  </a:ln>
                  <a:solidFill>
                    <a:schemeClr val="bg2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urier New" pitchFamily="49" charset="0"/>
                  <a:ea typeface="나눔고딕" pitchFamily="50" charset="-127"/>
                  <a:cs typeface="Courier New" pitchFamily="49" charset="0"/>
                </a:rPr>
                <a:t>DB</a:t>
              </a:r>
            </a:p>
          </p:txBody>
        </p:sp>
        <p:sp>
          <p:nvSpPr>
            <p:cNvPr id="74" name="모서리가 둥근 직사각형 73"/>
            <p:cNvSpPr/>
            <p:nvPr/>
          </p:nvSpPr>
          <p:spPr>
            <a:xfrm>
              <a:off x="5868144" y="3407514"/>
              <a:ext cx="1872208" cy="2448272"/>
            </a:xfrm>
            <a:prstGeom prst="round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6055999" y="3068960"/>
              <a:ext cx="1604009" cy="3621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 cap="all" dirty="0" smtClean="0">
                  <a:ln w="9000" cmpd="sng">
                    <a:solidFill>
                      <a:schemeClr val="accent1">
                        <a:lumMod val="75000"/>
                      </a:schemeClr>
                    </a:solidFill>
                    <a:prstDash val="solid"/>
                  </a:ln>
                  <a:solidFill>
                    <a:schemeClr val="accent1">
                      <a:lumMod val="75000"/>
                    </a:schemeClr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Courier New" pitchFamily="49" charset="0"/>
                  <a:ea typeface="나눔고딕" pitchFamily="50" charset="-127"/>
                  <a:cs typeface="Courier New" pitchFamily="49" charset="0"/>
                </a:rPr>
                <a:t>Standby 2</a:t>
              </a:r>
            </a:p>
          </p:txBody>
        </p:sp>
      </p:grpSp>
      <p:sp>
        <p:nvSpPr>
          <p:cNvPr id="76" name="등호 75"/>
          <p:cNvSpPr/>
          <p:nvPr/>
        </p:nvSpPr>
        <p:spPr>
          <a:xfrm>
            <a:off x="2627785" y="5085184"/>
            <a:ext cx="730931" cy="476222"/>
          </a:xfrm>
          <a:prstGeom prst="mathEqual">
            <a:avLst>
              <a:gd name="adj1" fmla="val 23521"/>
              <a:gd name="adj2" fmla="val 11760"/>
            </a:avLst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Courier New" pitchFamily="49" charset="0"/>
              <a:ea typeface="나눔고딕" pitchFamily="50" charset="-127"/>
              <a:cs typeface="Courier New" pitchFamily="49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605726" y="5479987"/>
            <a:ext cx="8018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cap="all" dirty="0" err="1" smtClean="0">
                <a:ln w="90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urier New" pitchFamily="49" charset="0"/>
                <a:ea typeface="나눔고딕" pitchFamily="50" charset="-127"/>
                <a:cs typeface="Courier New" pitchFamily="49" charset="0"/>
              </a:rPr>
              <a:t>async</a:t>
            </a:r>
            <a:endParaRPr lang="en-US" altLang="ko-KR" sz="1600" cap="all" dirty="0" smtClean="0">
              <a:ln w="9000" cmpd="sng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Courier New" pitchFamily="49" charset="0"/>
              <a:ea typeface="나눔고딕" pitchFamily="50" charset="-127"/>
              <a:cs typeface="Courier New" pitchFamily="49" charset="0"/>
            </a:endParaRPr>
          </a:p>
        </p:txBody>
      </p:sp>
      <p:cxnSp>
        <p:nvCxnSpPr>
          <p:cNvPr id="78" name="직선 화살표 연결선 77"/>
          <p:cNvCxnSpPr>
            <a:stCxn id="59" idx="2"/>
          </p:cNvCxnSpPr>
          <p:nvPr/>
        </p:nvCxnSpPr>
        <p:spPr>
          <a:xfrm rot="5400000">
            <a:off x="3249644" y="926149"/>
            <a:ext cx="728866" cy="4564869"/>
          </a:xfrm>
          <a:prstGeom prst="straightConnector1">
            <a:avLst/>
          </a:prstGeom>
          <a:ln w="28575">
            <a:solidFill>
              <a:schemeClr val="accent5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/>
          <p:cNvCxnSpPr/>
          <p:nvPr/>
        </p:nvCxnSpPr>
        <p:spPr>
          <a:xfrm rot="5400000">
            <a:off x="504342" y="4112283"/>
            <a:ext cx="4968554" cy="1588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1241256" y="1196975"/>
            <a:ext cx="7617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cap="all" dirty="0" smtClean="0">
                <a:ln w="9000" cmpd="sng">
                  <a:solidFill>
                    <a:schemeClr val="bg2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나눔고딕" pitchFamily="50" charset="-127"/>
                <a:ea typeface="나눔고딕" pitchFamily="50" charset="-127"/>
              </a:rPr>
              <a:t>IDC1</a:t>
            </a:r>
            <a:endParaRPr lang="ko-KR" altLang="en-US" sz="2000" b="1" cap="all" dirty="0">
              <a:ln w="9000" cmpd="sng">
                <a:solidFill>
                  <a:schemeClr val="bg2"/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502495" y="1196975"/>
            <a:ext cx="7617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cap="all" dirty="0" smtClean="0">
                <a:ln w="9000" cmpd="sng">
                  <a:solidFill>
                    <a:schemeClr val="bg2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나눔고딕" pitchFamily="50" charset="-127"/>
                <a:ea typeface="나눔고딕" pitchFamily="50" charset="-127"/>
              </a:rPr>
              <a:t>IDC2</a:t>
            </a:r>
            <a:endParaRPr lang="ko-KR" altLang="en-US" sz="2000" b="1" cap="all" dirty="0">
              <a:ln w="9000" cmpd="sng">
                <a:solidFill>
                  <a:schemeClr val="bg2"/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58" name="직선 연결선 57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853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7753" y="266027"/>
            <a:ext cx="8797601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CUBRID HA </a:t>
            </a:r>
            <a:r>
              <a:rPr lang="en-US" altLang="ko-KR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Config</a:t>
            </a: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</a:t>
            </a:r>
            <a:r>
              <a:rPr lang="en-US" altLang="ko-KR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(Extended – M:S:R=1:1:N)</a:t>
            </a:r>
            <a:endParaRPr lang="ko-KR" altLang="en-US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71506"/>
            <a:ext cx="7767251" cy="5409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2" name="직선 연결선 61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2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8908" y="266027"/>
            <a:ext cx="8209299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CUBRID HA </a:t>
            </a:r>
            <a:r>
              <a:rPr lang="en-US" altLang="ko-KR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Config</a:t>
            </a: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</a:t>
            </a: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</a:t>
            </a:r>
            <a:r>
              <a:rPr lang="en-US" altLang="ko-KR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(Extended – M:S=N:N)</a:t>
            </a:r>
            <a:endParaRPr lang="ko-KR" altLang="en-US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cxnSp>
        <p:nvCxnSpPr>
          <p:cNvPr id="85" name="직선 화살표 연결선 84"/>
          <p:cNvCxnSpPr/>
          <p:nvPr/>
        </p:nvCxnSpPr>
        <p:spPr>
          <a:xfrm rot="16200000" flipH="1">
            <a:off x="1066913" y="2696220"/>
            <a:ext cx="1020812" cy="12700"/>
          </a:xfrm>
          <a:prstGeom prst="straightConnector1">
            <a:avLst/>
          </a:prstGeom>
          <a:ln w="28575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/>
          <p:cNvCxnSpPr/>
          <p:nvPr/>
        </p:nvCxnSpPr>
        <p:spPr>
          <a:xfrm rot="16200000" flipH="1">
            <a:off x="1714985" y="2048148"/>
            <a:ext cx="1020812" cy="1308844"/>
          </a:xfrm>
          <a:prstGeom prst="straightConnector1">
            <a:avLst/>
          </a:prstGeom>
          <a:ln w="28575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화살표 연결선 86"/>
          <p:cNvCxnSpPr/>
          <p:nvPr/>
        </p:nvCxnSpPr>
        <p:spPr>
          <a:xfrm rot="16200000" flipH="1">
            <a:off x="2399061" y="1364072"/>
            <a:ext cx="1020812" cy="2676996"/>
          </a:xfrm>
          <a:prstGeom prst="straightConnector1">
            <a:avLst/>
          </a:prstGeom>
          <a:ln w="28575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화살표 연결선 87"/>
          <p:cNvCxnSpPr/>
          <p:nvPr/>
        </p:nvCxnSpPr>
        <p:spPr>
          <a:xfrm>
            <a:off x="3491881" y="2204866"/>
            <a:ext cx="4860539" cy="1008110"/>
          </a:xfrm>
          <a:prstGeom prst="straightConnector1">
            <a:avLst/>
          </a:prstGeom>
          <a:ln w="28575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화살표 연결선 88"/>
          <p:cNvCxnSpPr/>
          <p:nvPr/>
        </p:nvCxnSpPr>
        <p:spPr>
          <a:xfrm rot="16200000" flipH="1">
            <a:off x="4601655" y="974378"/>
            <a:ext cx="1020812" cy="3456384"/>
          </a:xfrm>
          <a:prstGeom prst="straightConnector1">
            <a:avLst/>
          </a:prstGeom>
          <a:ln w="28575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화살표 연결선 89"/>
          <p:cNvCxnSpPr/>
          <p:nvPr/>
        </p:nvCxnSpPr>
        <p:spPr>
          <a:xfrm rot="5400000">
            <a:off x="3085233" y="682092"/>
            <a:ext cx="1029320" cy="4032448"/>
          </a:xfrm>
          <a:prstGeom prst="straightConnector1">
            <a:avLst/>
          </a:prstGeom>
          <a:ln w="28575">
            <a:solidFill>
              <a:schemeClr val="accent5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화살표 연결선 90"/>
          <p:cNvCxnSpPr/>
          <p:nvPr/>
        </p:nvCxnSpPr>
        <p:spPr>
          <a:xfrm rot="5400000">
            <a:off x="4417381" y="2014240"/>
            <a:ext cx="1029320" cy="1368152"/>
          </a:xfrm>
          <a:prstGeom prst="straightConnector1">
            <a:avLst/>
          </a:prstGeom>
          <a:ln w="28575">
            <a:solidFill>
              <a:schemeClr val="accent5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화살표 연결선 91"/>
          <p:cNvCxnSpPr/>
          <p:nvPr/>
        </p:nvCxnSpPr>
        <p:spPr>
          <a:xfrm rot="5400000">
            <a:off x="3733305" y="1330164"/>
            <a:ext cx="1029320" cy="2736304"/>
          </a:xfrm>
          <a:prstGeom prst="straightConnector1">
            <a:avLst/>
          </a:prstGeom>
          <a:ln w="28575">
            <a:solidFill>
              <a:schemeClr val="accent5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직선 화살표 연결선 114"/>
          <p:cNvCxnSpPr/>
          <p:nvPr/>
        </p:nvCxnSpPr>
        <p:spPr>
          <a:xfrm rot="16200000" flipH="1">
            <a:off x="5713525" y="2086248"/>
            <a:ext cx="1029320" cy="1224136"/>
          </a:xfrm>
          <a:prstGeom prst="straightConnector1">
            <a:avLst/>
          </a:prstGeom>
          <a:ln w="28575">
            <a:solidFill>
              <a:schemeClr val="accent5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직선 화살표 연결선 115"/>
          <p:cNvCxnSpPr/>
          <p:nvPr/>
        </p:nvCxnSpPr>
        <p:spPr>
          <a:xfrm rot="16200000" flipH="1">
            <a:off x="6469609" y="1330164"/>
            <a:ext cx="1029320" cy="2736304"/>
          </a:xfrm>
          <a:prstGeom prst="straightConnector1">
            <a:avLst/>
          </a:prstGeom>
          <a:ln w="28575">
            <a:solidFill>
              <a:schemeClr val="accent5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TextBox 166"/>
          <p:cNvSpPr txBox="1"/>
          <p:nvPr/>
        </p:nvSpPr>
        <p:spPr>
          <a:xfrm>
            <a:off x="1097922" y="1158652"/>
            <a:ext cx="9252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cap="all" smtClean="0">
                <a:ln w="90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urier New" pitchFamily="49" charset="0"/>
                <a:ea typeface="나눔고딕" pitchFamily="50" charset="-127"/>
                <a:cs typeface="Courier New" pitchFamily="49" charset="0"/>
              </a:rPr>
              <a:t>Active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5058728" y="1154738"/>
            <a:ext cx="1048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cap="all" dirty="0" smtClean="0">
                <a:ln w="90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urier New" pitchFamily="49" charset="0"/>
                <a:ea typeface="나눔고딕" pitchFamily="50" charset="-127"/>
                <a:cs typeface="Courier New" pitchFamily="49" charset="0"/>
              </a:rPr>
              <a:t>Standby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2872722" y="1158652"/>
            <a:ext cx="9252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cap="all" dirty="0" smtClean="0">
                <a:ln w="90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Courier New" pitchFamily="49" charset="0"/>
                <a:ea typeface="나눔고딕" pitchFamily="50" charset="-127"/>
                <a:cs typeface="Courier New" pitchFamily="49" charset="0"/>
              </a:rPr>
              <a:t>Active</a:t>
            </a:r>
          </a:p>
        </p:txBody>
      </p:sp>
      <p:grpSp>
        <p:nvGrpSpPr>
          <p:cNvPr id="2" name="그룹 170"/>
          <p:cNvGrpSpPr/>
          <p:nvPr/>
        </p:nvGrpSpPr>
        <p:grpSpPr>
          <a:xfrm>
            <a:off x="1030908" y="1472085"/>
            <a:ext cx="1008112" cy="720080"/>
            <a:chOff x="670868" y="1472084"/>
            <a:chExt cx="1080120" cy="720080"/>
          </a:xfrm>
        </p:grpSpPr>
        <p:grpSp>
          <p:nvGrpSpPr>
            <p:cNvPr id="4" name="그룹 85"/>
            <p:cNvGrpSpPr/>
            <p:nvPr/>
          </p:nvGrpSpPr>
          <p:grpSpPr>
            <a:xfrm>
              <a:off x="827584" y="1582192"/>
              <a:ext cx="779116" cy="465956"/>
              <a:chOff x="1882304" y="5771356"/>
              <a:chExt cx="779116" cy="465956"/>
            </a:xfrm>
          </p:grpSpPr>
          <p:pic>
            <p:nvPicPr>
              <p:cNvPr id="175" name="Picture 54" descr="E:\업무\NHN\표준 양식\05.아이콘세트\purple\01_18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12276" t="21361" r="8215" b="15694"/>
              <a:stretch>
                <a:fillRect/>
              </a:stretch>
            </p:blipFill>
            <p:spPr bwMode="auto">
              <a:xfrm>
                <a:off x="1882304" y="5771356"/>
                <a:ext cx="779116" cy="4659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sp>
            <p:nvSpPr>
              <p:cNvPr id="176" name="TextBox 175"/>
              <p:cNvSpPr txBox="1"/>
              <p:nvPr/>
            </p:nvSpPr>
            <p:spPr>
              <a:xfrm>
                <a:off x="1954313" y="5905552"/>
                <a:ext cx="62869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altLang="ko-KR" sz="1000" dirty="0" smtClean="0">
                  <a:latin typeface="Courier New" pitchFamily="49" charset="0"/>
                  <a:ea typeface="나눔고딕" pitchFamily="50" charset="-127"/>
                  <a:cs typeface="Courier New" pitchFamily="49" charset="0"/>
                </a:endParaRPr>
              </a:p>
            </p:txBody>
          </p:sp>
        </p:grpSp>
        <p:sp>
          <p:nvSpPr>
            <p:cNvPr id="174" name="모서리가 둥근 직사각형 173"/>
            <p:cNvSpPr/>
            <p:nvPr/>
          </p:nvSpPr>
          <p:spPr>
            <a:xfrm>
              <a:off x="670868" y="1472084"/>
              <a:ext cx="1080120" cy="720080"/>
            </a:xfrm>
            <a:prstGeom prst="round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</p:grpSp>
      <p:grpSp>
        <p:nvGrpSpPr>
          <p:cNvPr id="5" name="그룹 177"/>
          <p:cNvGrpSpPr/>
          <p:nvPr/>
        </p:nvGrpSpPr>
        <p:grpSpPr>
          <a:xfrm>
            <a:off x="2843808" y="1472085"/>
            <a:ext cx="1008112" cy="720080"/>
            <a:chOff x="670868" y="1472084"/>
            <a:chExt cx="1080120" cy="720080"/>
          </a:xfrm>
        </p:grpSpPr>
        <p:grpSp>
          <p:nvGrpSpPr>
            <p:cNvPr id="6" name="그룹 85"/>
            <p:cNvGrpSpPr/>
            <p:nvPr/>
          </p:nvGrpSpPr>
          <p:grpSpPr>
            <a:xfrm>
              <a:off x="827584" y="1582192"/>
              <a:ext cx="779116" cy="465956"/>
              <a:chOff x="1882304" y="5771356"/>
              <a:chExt cx="779116" cy="465956"/>
            </a:xfrm>
          </p:grpSpPr>
          <p:pic>
            <p:nvPicPr>
              <p:cNvPr id="182" name="Picture 54" descr="E:\업무\NHN\표준 양식\05.아이콘세트\purple\01_18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12276" t="21361" r="8215" b="15694"/>
              <a:stretch>
                <a:fillRect/>
              </a:stretch>
            </p:blipFill>
            <p:spPr bwMode="auto">
              <a:xfrm>
                <a:off x="1882304" y="5771356"/>
                <a:ext cx="779116" cy="4659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sp>
            <p:nvSpPr>
              <p:cNvPr id="183" name="TextBox 182"/>
              <p:cNvSpPr txBox="1"/>
              <p:nvPr/>
            </p:nvSpPr>
            <p:spPr>
              <a:xfrm>
                <a:off x="1954313" y="5905552"/>
                <a:ext cx="62869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altLang="ko-KR" sz="1000" dirty="0" smtClean="0">
                  <a:latin typeface="Courier New" pitchFamily="49" charset="0"/>
                  <a:ea typeface="나눔고딕" pitchFamily="50" charset="-127"/>
                  <a:cs typeface="Courier New" pitchFamily="49" charset="0"/>
                </a:endParaRPr>
              </a:p>
            </p:txBody>
          </p:sp>
        </p:grpSp>
        <p:sp>
          <p:nvSpPr>
            <p:cNvPr id="181" name="모서리가 둥근 직사각형 180"/>
            <p:cNvSpPr/>
            <p:nvPr/>
          </p:nvSpPr>
          <p:spPr>
            <a:xfrm>
              <a:off x="670868" y="1472084"/>
              <a:ext cx="1080120" cy="720080"/>
            </a:xfrm>
            <a:prstGeom prst="round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</p:grpSp>
      <p:grpSp>
        <p:nvGrpSpPr>
          <p:cNvPr id="7" name="그룹 184"/>
          <p:cNvGrpSpPr/>
          <p:nvPr/>
        </p:nvGrpSpPr>
        <p:grpSpPr>
          <a:xfrm>
            <a:off x="5076056" y="1463576"/>
            <a:ext cx="1008112" cy="720080"/>
            <a:chOff x="670868" y="1472084"/>
            <a:chExt cx="1080120" cy="720080"/>
          </a:xfrm>
        </p:grpSpPr>
        <p:grpSp>
          <p:nvGrpSpPr>
            <p:cNvPr id="8" name="그룹 85"/>
            <p:cNvGrpSpPr/>
            <p:nvPr/>
          </p:nvGrpSpPr>
          <p:grpSpPr>
            <a:xfrm>
              <a:off x="827584" y="1582192"/>
              <a:ext cx="779116" cy="465956"/>
              <a:chOff x="1882304" y="5771356"/>
              <a:chExt cx="779116" cy="465956"/>
            </a:xfrm>
          </p:grpSpPr>
          <p:pic>
            <p:nvPicPr>
              <p:cNvPr id="189" name="Picture 54" descr="E:\업무\NHN\표준 양식\05.아이콘세트\purple\01_18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12276" t="21361" r="8215" b="15694"/>
              <a:stretch>
                <a:fillRect/>
              </a:stretch>
            </p:blipFill>
            <p:spPr bwMode="auto">
              <a:xfrm>
                <a:off x="1882304" y="5771356"/>
                <a:ext cx="779116" cy="4659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sp>
            <p:nvSpPr>
              <p:cNvPr id="191" name="TextBox 190"/>
              <p:cNvSpPr txBox="1"/>
              <p:nvPr/>
            </p:nvSpPr>
            <p:spPr>
              <a:xfrm>
                <a:off x="1954313" y="5905552"/>
                <a:ext cx="62869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altLang="ko-KR" sz="1000" dirty="0" smtClean="0">
                  <a:latin typeface="Courier New" pitchFamily="49" charset="0"/>
                  <a:ea typeface="나눔고딕" pitchFamily="50" charset="-127"/>
                  <a:cs typeface="Courier New" pitchFamily="49" charset="0"/>
                </a:endParaRPr>
              </a:p>
            </p:txBody>
          </p:sp>
        </p:grpSp>
        <p:sp>
          <p:nvSpPr>
            <p:cNvPr id="188" name="모서리가 둥근 직사각형 187"/>
            <p:cNvSpPr/>
            <p:nvPr/>
          </p:nvSpPr>
          <p:spPr>
            <a:xfrm>
              <a:off x="670868" y="1472084"/>
              <a:ext cx="1080120" cy="720080"/>
            </a:xfrm>
            <a:prstGeom prst="round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</p:grpSp>
      <p:sp>
        <p:nvSpPr>
          <p:cNvPr id="192" name="TextBox 191"/>
          <p:cNvSpPr txBox="1"/>
          <p:nvPr/>
        </p:nvSpPr>
        <p:spPr>
          <a:xfrm>
            <a:off x="72211" y="3551700"/>
            <a:ext cx="10118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urier New" pitchFamily="49" charset="0"/>
                <a:ea typeface="나눔고딕" pitchFamily="50" charset="-127"/>
                <a:cs typeface="Courier New" pitchFamily="49" charset="0"/>
              </a:rPr>
              <a:t>Master</a:t>
            </a:r>
          </a:p>
          <a:p>
            <a:pPr algn="ctr"/>
            <a:r>
              <a:rPr lang="en-US" altLang="ko-KR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urier New" pitchFamily="49" charset="0"/>
                <a:ea typeface="나눔고딕" pitchFamily="50" charset="-127"/>
                <a:cs typeface="Courier New" pitchFamily="49" charset="0"/>
              </a:rPr>
              <a:t>DB</a:t>
            </a:r>
          </a:p>
        </p:txBody>
      </p:sp>
      <p:grpSp>
        <p:nvGrpSpPr>
          <p:cNvPr id="9" name="그룹 193"/>
          <p:cNvGrpSpPr/>
          <p:nvPr/>
        </p:nvGrpSpPr>
        <p:grpSpPr>
          <a:xfrm>
            <a:off x="1043608" y="3212976"/>
            <a:ext cx="1080120" cy="1196752"/>
            <a:chOff x="683568" y="3212976"/>
            <a:chExt cx="1080120" cy="1196752"/>
          </a:xfrm>
        </p:grpSpPr>
        <p:grpSp>
          <p:nvGrpSpPr>
            <p:cNvPr id="10" name="그룹 70"/>
            <p:cNvGrpSpPr/>
            <p:nvPr/>
          </p:nvGrpSpPr>
          <p:grpSpPr>
            <a:xfrm>
              <a:off x="827584" y="3573016"/>
              <a:ext cx="576064" cy="124701"/>
              <a:chOff x="4139952" y="5303116"/>
              <a:chExt cx="576064" cy="124701"/>
            </a:xfrm>
            <a:solidFill>
              <a:schemeClr val="bg1"/>
            </a:solidFill>
          </p:grpSpPr>
          <p:sp>
            <p:nvSpPr>
              <p:cNvPr id="202" name="순서도: 연결자 201"/>
              <p:cNvSpPr/>
              <p:nvPr/>
            </p:nvSpPr>
            <p:spPr>
              <a:xfrm>
                <a:off x="4139952" y="5303116"/>
                <a:ext cx="101081" cy="124701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ourier New" pitchFamily="49" charset="0"/>
                  <a:ea typeface="나눔고딕" pitchFamily="50" charset="-127"/>
                  <a:cs typeface="Courier New" pitchFamily="49" charset="0"/>
                </a:endParaRPr>
              </a:p>
            </p:txBody>
          </p:sp>
          <p:sp>
            <p:nvSpPr>
              <p:cNvPr id="203" name="순서도: 연결자 202"/>
              <p:cNvSpPr/>
              <p:nvPr/>
            </p:nvSpPr>
            <p:spPr>
              <a:xfrm>
                <a:off x="4372647" y="5303116"/>
                <a:ext cx="101081" cy="124701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ourier New" pitchFamily="49" charset="0"/>
                  <a:ea typeface="나눔고딕" pitchFamily="50" charset="-127"/>
                  <a:cs typeface="Courier New" pitchFamily="49" charset="0"/>
                </a:endParaRPr>
              </a:p>
            </p:txBody>
          </p:sp>
          <p:sp>
            <p:nvSpPr>
              <p:cNvPr id="204" name="순서도: 연결자 203"/>
              <p:cNvSpPr/>
              <p:nvPr/>
            </p:nvSpPr>
            <p:spPr>
              <a:xfrm>
                <a:off x="4614935" y="5303116"/>
                <a:ext cx="101081" cy="124701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ourier New" pitchFamily="49" charset="0"/>
                  <a:ea typeface="나눔고딕" pitchFamily="50" charset="-127"/>
                  <a:cs typeface="Courier New" pitchFamily="49" charset="0"/>
                </a:endParaRPr>
              </a:p>
            </p:txBody>
          </p:sp>
        </p:grpSp>
        <p:pic>
          <p:nvPicPr>
            <p:cNvPr id="196" name="Picture 49" descr="E:\업무\NHN\표준 양식\05.아이콘세트\purple\01_19.png"/>
            <p:cNvPicPr>
              <a:picLocks noChangeAspect="1" noChangeArrowheads="1"/>
            </p:cNvPicPr>
            <p:nvPr/>
          </p:nvPicPr>
          <p:blipFill>
            <a:blip r:embed="rId3" cstate="print"/>
            <a:srcRect l="18750" t="15624" r="12297" b="8536"/>
            <a:stretch>
              <a:fillRect/>
            </a:stretch>
          </p:blipFill>
          <p:spPr bwMode="auto">
            <a:xfrm>
              <a:off x="971600" y="3288497"/>
              <a:ext cx="511141" cy="657931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197" name="Picture 55" descr="E:\업무\NHN\표준 양식\05.아이콘세트\purple\01_22.png"/>
            <p:cNvPicPr>
              <a:picLocks noChangeAspect="1" noChangeArrowheads="1"/>
            </p:cNvPicPr>
            <p:nvPr/>
          </p:nvPicPr>
          <p:blipFill>
            <a:blip r:embed="rId4" cstate="print"/>
            <a:srcRect l="7644" t="28336" r="3644" b="20130"/>
            <a:stretch>
              <a:fillRect/>
            </a:stretch>
          </p:blipFill>
          <p:spPr bwMode="auto">
            <a:xfrm>
              <a:off x="971600" y="3933056"/>
              <a:ext cx="527822" cy="358836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198" name="모서리가 둥근 직사각형 197"/>
            <p:cNvSpPr/>
            <p:nvPr/>
          </p:nvSpPr>
          <p:spPr>
            <a:xfrm>
              <a:off x="683568" y="3212976"/>
              <a:ext cx="1080120" cy="1196752"/>
            </a:xfrm>
            <a:prstGeom prst="round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sp>
          <p:nvSpPr>
            <p:cNvPr id="199" name="순서도: 자기 디스크 198"/>
            <p:cNvSpPr/>
            <p:nvPr/>
          </p:nvSpPr>
          <p:spPr>
            <a:xfrm>
              <a:off x="1115616" y="4030464"/>
              <a:ext cx="113111" cy="140589"/>
            </a:xfrm>
            <a:prstGeom prst="flowChartMagneticDisk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sp>
          <p:nvSpPr>
            <p:cNvPr id="201" name="순서도: 자기 디스크 200"/>
            <p:cNvSpPr/>
            <p:nvPr/>
          </p:nvSpPr>
          <p:spPr>
            <a:xfrm>
              <a:off x="1172171" y="4062899"/>
              <a:ext cx="113111" cy="140589"/>
            </a:xfrm>
            <a:prstGeom prst="flowChartMagneticDisk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</p:grpSp>
      <p:grpSp>
        <p:nvGrpSpPr>
          <p:cNvPr id="11" name="그룹 204"/>
          <p:cNvGrpSpPr/>
          <p:nvPr/>
        </p:nvGrpSpPr>
        <p:grpSpPr>
          <a:xfrm>
            <a:off x="2339752" y="3212976"/>
            <a:ext cx="1080120" cy="1196752"/>
            <a:chOff x="683568" y="3212976"/>
            <a:chExt cx="1080120" cy="1196752"/>
          </a:xfrm>
        </p:grpSpPr>
        <p:grpSp>
          <p:nvGrpSpPr>
            <p:cNvPr id="12" name="그룹 70"/>
            <p:cNvGrpSpPr/>
            <p:nvPr/>
          </p:nvGrpSpPr>
          <p:grpSpPr>
            <a:xfrm>
              <a:off x="827584" y="3573016"/>
              <a:ext cx="576064" cy="124701"/>
              <a:chOff x="4139952" y="5303116"/>
              <a:chExt cx="576064" cy="124701"/>
            </a:xfrm>
            <a:solidFill>
              <a:schemeClr val="bg1"/>
            </a:solidFill>
          </p:grpSpPr>
          <p:sp>
            <p:nvSpPr>
              <p:cNvPr id="212" name="순서도: 연결자 211"/>
              <p:cNvSpPr/>
              <p:nvPr/>
            </p:nvSpPr>
            <p:spPr>
              <a:xfrm>
                <a:off x="4139952" y="5303116"/>
                <a:ext cx="101081" cy="124701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ourier New" pitchFamily="49" charset="0"/>
                  <a:ea typeface="나눔고딕" pitchFamily="50" charset="-127"/>
                  <a:cs typeface="Courier New" pitchFamily="49" charset="0"/>
                </a:endParaRPr>
              </a:p>
            </p:txBody>
          </p:sp>
          <p:sp>
            <p:nvSpPr>
              <p:cNvPr id="213" name="순서도: 연결자 212"/>
              <p:cNvSpPr/>
              <p:nvPr/>
            </p:nvSpPr>
            <p:spPr>
              <a:xfrm>
                <a:off x="4372647" y="5303116"/>
                <a:ext cx="101081" cy="124701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ourier New" pitchFamily="49" charset="0"/>
                  <a:ea typeface="나눔고딕" pitchFamily="50" charset="-127"/>
                  <a:cs typeface="Courier New" pitchFamily="49" charset="0"/>
                </a:endParaRPr>
              </a:p>
            </p:txBody>
          </p:sp>
          <p:sp>
            <p:nvSpPr>
              <p:cNvPr id="214" name="순서도: 연결자 213"/>
              <p:cNvSpPr/>
              <p:nvPr/>
            </p:nvSpPr>
            <p:spPr>
              <a:xfrm>
                <a:off x="4614935" y="5303116"/>
                <a:ext cx="101081" cy="124701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ourier New" pitchFamily="49" charset="0"/>
                  <a:ea typeface="나눔고딕" pitchFamily="50" charset="-127"/>
                  <a:cs typeface="Courier New" pitchFamily="49" charset="0"/>
                </a:endParaRPr>
              </a:p>
            </p:txBody>
          </p:sp>
        </p:grpSp>
        <p:pic>
          <p:nvPicPr>
            <p:cNvPr id="207" name="Picture 49" descr="E:\업무\NHN\표준 양식\05.아이콘세트\purple\01_19.png"/>
            <p:cNvPicPr>
              <a:picLocks noChangeAspect="1" noChangeArrowheads="1"/>
            </p:cNvPicPr>
            <p:nvPr/>
          </p:nvPicPr>
          <p:blipFill>
            <a:blip r:embed="rId3" cstate="print"/>
            <a:srcRect l="18750" t="15624" r="12297" b="8536"/>
            <a:stretch>
              <a:fillRect/>
            </a:stretch>
          </p:blipFill>
          <p:spPr bwMode="auto">
            <a:xfrm>
              <a:off x="971600" y="3288497"/>
              <a:ext cx="511141" cy="657931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208" name="Picture 55" descr="E:\업무\NHN\표준 양식\05.아이콘세트\purple\01_22.png"/>
            <p:cNvPicPr>
              <a:picLocks noChangeAspect="1" noChangeArrowheads="1"/>
            </p:cNvPicPr>
            <p:nvPr/>
          </p:nvPicPr>
          <p:blipFill>
            <a:blip r:embed="rId4" cstate="print"/>
            <a:srcRect l="7644" t="28336" r="3644" b="20130"/>
            <a:stretch>
              <a:fillRect/>
            </a:stretch>
          </p:blipFill>
          <p:spPr bwMode="auto">
            <a:xfrm>
              <a:off x="971600" y="3933056"/>
              <a:ext cx="527822" cy="358836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209" name="모서리가 둥근 직사각형 208"/>
            <p:cNvSpPr/>
            <p:nvPr/>
          </p:nvSpPr>
          <p:spPr>
            <a:xfrm>
              <a:off x="683568" y="3212976"/>
              <a:ext cx="1080120" cy="1196752"/>
            </a:xfrm>
            <a:prstGeom prst="round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sp>
          <p:nvSpPr>
            <p:cNvPr id="210" name="순서도: 자기 디스크 209"/>
            <p:cNvSpPr/>
            <p:nvPr/>
          </p:nvSpPr>
          <p:spPr>
            <a:xfrm>
              <a:off x="1115616" y="4030464"/>
              <a:ext cx="113111" cy="140589"/>
            </a:xfrm>
            <a:prstGeom prst="flowChartMagneticDisk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sp>
          <p:nvSpPr>
            <p:cNvPr id="211" name="순서도: 자기 디스크 210"/>
            <p:cNvSpPr/>
            <p:nvPr/>
          </p:nvSpPr>
          <p:spPr>
            <a:xfrm>
              <a:off x="1172171" y="4062899"/>
              <a:ext cx="113111" cy="140589"/>
            </a:xfrm>
            <a:prstGeom prst="flowChartMagneticDisk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</p:grpSp>
      <p:grpSp>
        <p:nvGrpSpPr>
          <p:cNvPr id="13" name="그룹 214"/>
          <p:cNvGrpSpPr/>
          <p:nvPr/>
        </p:nvGrpSpPr>
        <p:grpSpPr>
          <a:xfrm>
            <a:off x="3707904" y="3212976"/>
            <a:ext cx="1080120" cy="1196752"/>
            <a:chOff x="683568" y="3212976"/>
            <a:chExt cx="1080120" cy="1196752"/>
          </a:xfrm>
        </p:grpSpPr>
        <p:grpSp>
          <p:nvGrpSpPr>
            <p:cNvPr id="14" name="그룹 70"/>
            <p:cNvGrpSpPr/>
            <p:nvPr/>
          </p:nvGrpSpPr>
          <p:grpSpPr>
            <a:xfrm>
              <a:off x="827584" y="3573016"/>
              <a:ext cx="576064" cy="124701"/>
              <a:chOff x="4139952" y="5303116"/>
              <a:chExt cx="576064" cy="124701"/>
            </a:xfrm>
            <a:solidFill>
              <a:schemeClr val="bg1"/>
            </a:solidFill>
          </p:grpSpPr>
          <p:sp>
            <p:nvSpPr>
              <p:cNvPr id="222" name="순서도: 연결자 221"/>
              <p:cNvSpPr/>
              <p:nvPr/>
            </p:nvSpPr>
            <p:spPr>
              <a:xfrm>
                <a:off x="4139952" y="5303116"/>
                <a:ext cx="101081" cy="124701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ourier New" pitchFamily="49" charset="0"/>
                  <a:ea typeface="나눔고딕" pitchFamily="50" charset="-127"/>
                  <a:cs typeface="Courier New" pitchFamily="49" charset="0"/>
                </a:endParaRPr>
              </a:p>
            </p:txBody>
          </p:sp>
          <p:sp>
            <p:nvSpPr>
              <p:cNvPr id="223" name="순서도: 연결자 222"/>
              <p:cNvSpPr/>
              <p:nvPr/>
            </p:nvSpPr>
            <p:spPr>
              <a:xfrm>
                <a:off x="4372647" y="5303116"/>
                <a:ext cx="101081" cy="124701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ourier New" pitchFamily="49" charset="0"/>
                  <a:ea typeface="나눔고딕" pitchFamily="50" charset="-127"/>
                  <a:cs typeface="Courier New" pitchFamily="49" charset="0"/>
                </a:endParaRPr>
              </a:p>
            </p:txBody>
          </p:sp>
          <p:sp>
            <p:nvSpPr>
              <p:cNvPr id="224" name="순서도: 연결자 223"/>
              <p:cNvSpPr/>
              <p:nvPr/>
            </p:nvSpPr>
            <p:spPr>
              <a:xfrm>
                <a:off x="4614935" y="5303116"/>
                <a:ext cx="101081" cy="124701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ourier New" pitchFamily="49" charset="0"/>
                  <a:ea typeface="나눔고딕" pitchFamily="50" charset="-127"/>
                  <a:cs typeface="Courier New" pitchFamily="49" charset="0"/>
                </a:endParaRPr>
              </a:p>
            </p:txBody>
          </p:sp>
        </p:grpSp>
        <p:pic>
          <p:nvPicPr>
            <p:cNvPr id="217" name="Picture 49" descr="E:\업무\NHN\표준 양식\05.아이콘세트\purple\01_19.png"/>
            <p:cNvPicPr>
              <a:picLocks noChangeAspect="1" noChangeArrowheads="1"/>
            </p:cNvPicPr>
            <p:nvPr/>
          </p:nvPicPr>
          <p:blipFill>
            <a:blip r:embed="rId3" cstate="print"/>
            <a:srcRect l="18750" t="15624" r="12297" b="8536"/>
            <a:stretch>
              <a:fillRect/>
            </a:stretch>
          </p:blipFill>
          <p:spPr bwMode="auto">
            <a:xfrm>
              <a:off x="971600" y="3288497"/>
              <a:ext cx="511141" cy="657931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218" name="Picture 55" descr="E:\업무\NHN\표준 양식\05.아이콘세트\purple\01_22.png"/>
            <p:cNvPicPr>
              <a:picLocks noChangeAspect="1" noChangeArrowheads="1"/>
            </p:cNvPicPr>
            <p:nvPr/>
          </p:nvPicPr>
          <p:blipFill>
            <a:blip r:embed="rId4" cstate="print"/>
            <a:srcRect l="7644" t="28336" r="3644" b="20130"/>
            <a:stretch>
              <a:fillRect/>
            </a:stretch>
          </p:blipFill>
          <p:spPr bwMode="auto">
            <a:xfrm>
              <a:off x="971600" y="3933056"/>
              <a:ext cx="527822" cy="358836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219" name="모서리가 둥근 직사각형 218"/>
            <p:cNvSpPr/>
            <p:nvPr/>
          </p:nvSpPr>
          <p:spPr>
            <a:xfrm>
              <a:off x="683568" y="3212976"/>
              <a:ext cx="1080120" cy="1196752"/>
            </a:xfrm>
            <a:prstGeom prst="round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sp>
          <p:nvSpPr>
            <p:cNvPr id="220" name="순서도: 자기 디스크 219"/>
            <p:cNvSpPr/>
            <p:nvPr/>
          </p:nvSpPr>
          <p:spPr>
            <a:xfrm>
              <a:off x="1115616" y="4030464"/>
              <a:ext cx="113111" cy="140589"/>
            </a:xfrm>
            <a:prstGeom prst="flowChartMagneticDisk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sp>
          <p:nvSpPr>
            <p:cNvPr id="221" name="순서도: 자기 디스크 220"/>
            <p:cNvSpPr/>
            <p:nvPr/>
          </p:nvSpPr>
          <p:spPr>
            <a:xfrm>
              <a:off x="1172171" y="4062899"/>
              <a:ext cx="113111" cy="140589"/>
            </a:xfrm>
            <a:prstGeom prst="flowChartMagneticDisk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</p:grpSp>
      <p:grpSp>
        <p:nvGrpSpPr>
          <p:cNvPr id="15" name="그룹 224"/>
          <p:cNvGrpSpPr/>
          <p:nvPr/>
        </p:nvGrpSpPr>
        <p:grpSpPr>
          <a:xfrm>
            <a:off x="6300192" y="3212976"/>
            <a:ext cx="1080120" cy="1196752"/>
            <a:chOff x="683568" y="3212976"/>
            <a:chExt cx="1080120" cy="1196752"/>
          </a:xfrm>
        </p:grpSpPr>
        <p:grpSp>
          <p:nvGrpSpPr>
            <p:cNvPr id="16" name="그룹 70"/>
            <p:cNvGrpSpPr/>
            <p:nvPr/>
          </p:nvGrpSpPr>
          <p:grpSpPr>
            <a:xfrm>
              <a:off x="827584" y="3573016"/>
              <a:ext cx="576064" cy="124701"/>
              <a:chOff x="4139952" y="5303116"/>
              <a:chExt cx="576064" cy="124701"/>
            </a:xfrm>
            <a:solidFill>
              <a:schemeClr val="bg1"/>
            </a:solidFill>
          </p:grpSpPr>
          <p:sp>
            <p:nvSpPr>
              <p:cNvPr id="232" name="순서도: 연결자 231"/>
              <p:cNvSpPr/>
              <p:nvPr/>
            </p:nvSpPr>
            <p:spPr>
              <a:xfrm>
                <a:off x="4139952" y="5303116"/>
                <a:ext cx="101081" cy="124701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ourier New" pitchFamily="49" charset="0"/>
                  <a:ea typeface="나눔고딕" pitchFamily="50" charset="-127"/>
                  <a:cs typeface="Courier New" pitchFamily="49" charset="0"/>
                </a:endParaRPr>
              </a:p>
            </p:txBody>
          </p:sp>
          <p:sp>
            <p:nvSpPr>
              <p:cNvPr id="233" name="순서도: 연결자 232"/>
              <p:cNvSpPr/>
              <p:nvPr/>
            </p:nvSpPr>
            <p:spPr>
              <a:xfrm>
                <a:off x="4372647" y="5303116"/>
                <a:ext cx="101081" cy="124701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ourier New" pitchFamily="49" charset="0"/>
                  <a:ea typeface="나눔고딕" pitchFamily="50" charset="-127"/>
                  <a:cs typeface="Courier New" pitchFamily="49" charset="0"/>
                </a:endParaRPr>
              </a:p>
            </p:txBody>
          </p:sp>
          <p:sp>
            <p:nvSpPr>
              <p:cNvPr id="234" name="순서도: 연결자 233"/>
              <p:cNvSpPr/>
              <p:nvPr/>
            </p:nvSpPr>
            <p:spPr>
              <a:xfrm>
                <a:off x="4614935" y="5303116"/>
                <a:ext cx="101081" cy="124701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ourier New" pitchFamily="49" charset="0"/>
                  <a:ea typeface="나눔고딕" pitchFamily="50" charset="-127"/>
                  <a:cs typeface="Courier New" pitchFamily="49" charset="0"/>
                </a:endParaRPr>
              </a:p>
            </p:txBody>
          </p:sp>
        </p:grpSp>
        <p:pic>
          <p:nvPicPr>
            <p:cNvPr id="227" name="Picture 49" descr="E:\업무\NHN\표준 양식\05.아이콘세트\purple\01_19.png"/>
            <p:cNvPicPr>
              <a:picLocks noChangeAspect="1" noChangeArrowheads="1"/>
            </p:cNvPicPr>
            <p:nvPr/>
          </p:nvPicPr>
          <p:blipFill>
            <a:blip r:embed="rId3" cstate="print"/>
            <a:srcRect l="18750" t="15624" r="12297" b="8536"/>
            <a:stretch>
              <a:fillRect/>
            </a:stretch>
          </p:blipFill>
          <p:spPr bwMode="auto">
            <a:xfrm>
              <a:off x="971600" y="3288497"/>
              <a:ext cx="511141" cy="657931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228" name="Picture 55" descr="E:\업무\NHN\표준 양식\05.아이콘세트\purple\01_22.png"/>
            <p:cNvPicPr>
              <a:picLocks noChangeAspect="1" noChangeArrowheads="1"/>
            </p:cNvPicPr>
            <p:nvPr/>
          </p:nvPicPr>
          <p:blipFill>
            <a:blip r:embed="rId4" cstate="print"/>
            <a:srcRect l="7644" t="28336" r="3644" b="20130"/>
            <a:stretch>
              <a:fillRect/>
            </a:stretch>
          </p:blipFill>
          <p:spPr bwMode="auto">
            <a:xfrm>
              <a:off x="971600" y="3933056"/>
              <a:ext cx="527822" cy="358836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229" name="모서리가 둥근 직사각형 228"/>
            <p:cNvSpPr/>
            <p:nvPr/>
          </p:nvSpPr>
          <p:spPr>
            <a:xfrm>
              <a:off x="683568" y="3212976"/>
              <a:ext cx="1080120" cy="1196752"/>
            </a:xfrm>
            <a:prstGeom prst="round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sp>
          <p:nvSpPr>
            <p:cNvPr id="230" name="순서도: 자기 디스크 229"/>
            <p:cNvSpPr/>
            <p:nvPr/>
          </p:nvSpPr>
          <p:spPr>
            <a:xfrm>
              <a:off x="1115616" y="4030464"/>
              <a:ext cx="113111" cy="140589"/>
            </a:xfrm>
            <a:prstGeom prst="flowChartMagneticDisk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sp>
          <p:nvSpPr>
            <p:cNvPr id="231" name="순서도: 자기 디스크 230"/>
            <p:cNvSpPr/>
            <p:nvPr/>
          </p:nvSpPr>
          <p:spPr>
            <a:xfrm>
              <a:off x="1172171" y="4062899"/>
              <a:ext cx="113111" cy="140589"/>
            </a:xfrm>
            <a:prstGeom prst="flowChartMagneticDisk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</p:grpSp>
      <p:grpSp>
        <p:nvGrpSpPr>
          <p:cNvPr id="17" name="그룹 234"/>
          <p:cNvGrpSpPr/>
          <p:nvPr/>
        </p:nvGrpSpPr>
        <p:grpSpPr>
          <a:xfrm>
            <a:off x="7812360" y="3212976"/>
            <a:ext cx="1080120" cy="1196752"/>
            <a:chOff x="683568" y="3212976"/>
            <a:chExt cx="1080120" cy="1196752"/>
          </a:xfrm>
        </p:grpSpPr>
        <p:grpSp>
          <p:nvGrpSpPr>
            <p:cNvPr id="18" name="그룹 70"/>
            <p:cNvGrpSpPr/>
            <p:nvPr/>
          </p:nvGrpSpPr>
          <p:grpSpPr>
            <a:xfrm>
              <a:off x="827584" y="3573016"/>
              <a:ext cx="576064" cy="124701"/>
              <a:chOff x="4139952" y="5303116"/>
              <a:chExt cx="576064" cy="124701"/>
            </a:xfrm>
            <a:solidFill>
              <a:schemeClr val="bg1"/>
            </a:solidFill>
          </p:grpSpPr>
          <p:sp>
            <p:nvSpPr>
              <p:cNvPr id="242" name="순서도: 연결자 241"/>
              <p:cNvSpPr/>
              <p:nvPr/>
            </p:nvSpPr>
            <p:spPr>
              <a:xfrm>
                <a:off x="4139952" y="5303116"/>
                <a:ext cx="101081" cy="124701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ourier New" pitchFamily="49" charset="0"/>
                  <a:ea typeface="나눔고딕" pitchFamily="50" charset="-127"/>
                  <a:cs typeface="Courier New" pitchFamily="49" charset="0"/>
                </a:endParaRPr>
              </a:p>
            </p:txBody>
          </p:sp>
          <p:sp>
            <p:nvSpPr>
              <p:cNvPr id="243" name="순서도: 연결자 242"/>
              <p:cNvSpPr/>
              <p:nvPr/>
            </p:nvSpPr>
            <p:spPr>
              <a:xfrm>
                <a:off x="4372647" y="5303116"/>
                <a:ext cx="101081" cy="124701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ourier New" pitchFamily="49" charset="0"/>
                  <a:ea typeface="나눔고딕" pitchFamily="50" charset="-127"/>
                  <a:cs typeface="Courier New" pitchFamily="49" charset="0"/>
                </a:endParaRPr>
              </a:p>
            </p:txBody>
          </p:sp>
          <p:sp>
            <p:nvSpPr>
              <p:cNvPr id="244" name="순서도: 연결자 243"/>
              <p:cNvSpPr/>
              <p:nvPr/>
            </p:nvSpPr>
            <p:spPr>
              <a:xfrm>
                <a:off x="4614935" y="5303116"/>
                <a:ext cx="101081" cy="124701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ourier New" pitchFamily="49" charset="0"/>
                  <a:ea typeface="나눔고딕" pitchFamily="50" charset="-127"/>
                  <a:cs typeface="Courier New" pitchFamily="49" charset="0"/>
                </a:endParaRPr>
              </a:p>
            </p:txBody>
          </p:sp>
        </p:grpSp>
        <p:pic>
          <p:nvPicPr>
            <p:cNvPr id="237" name="Picture 49" descr="E:\업무\NHN\표준 양식\05.아이콘세트\purple\01_19.png"/>
            <p:cNvPicPr>
              <a:picLocks noChangeAspect="1" noChangeArrowheads="1"/>
            </p:cNvPicPr>
            <p:nvPr/>
          </p:nvPicPr>
          <p:blipFill>
            <a:blip r:embed="rId3" cstate="print"/>
            <a:srcRect l="18750" t="15624" r="12297" b="8536"/>
            <a:stretch>
              <a:fillRect/>
            </a:stretch>
          </p:blipFill>
          <p:spPr bwMode="auto">
            <a:xfrm>
              <a:off x="971600" y="3288497"/>
              <a:ext cx="511141" cy="657931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238" name="Picture 55" descr="E:\업무\NHN\표준 양식\05.아이콘세트\purple\01_22.png"/>
            <p:cNvPicPr>
              <a:picLocks noChangeAspect="1" noChangeArrowheads="1"/>
            </p:cNvPicPr>
            <p:nvPr/>
          </p:nvPicPr>
          <p:blipFill>
            <a:blip r:embed="rId4" cstate="print"/>
            <a:srcRect l="7644" t="28336" r="3644" b="20130"/>
            <a:stretch>
              <a:fillRect/>
            </a:stretch>
          </p:blipFill>
          <p:spPr bwMode="auto">
            <a:xfrm>
              <a:off x="971600" y="3933056"/>
              <a:ext cx="527822" cy="358836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239" name="모서리가 둥근 직사각형 238"/>
            <p:cNvSpPr/>
            <p:nvPr/>
          </p:nvSpPr>
          <p:spPr>
            <a:xfrm>
              <a:off x="683568" y="3212976"/>
              <a:ext cx="1080120" cy="1196752"/>
            </a:xfrm>
            <a:prstGeom prst="round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sp>
          <p:nvSpPr>
            <p:cNvPr id="240" name="순서도: 자기 디스크 239"/>
            <p:cNvSpPr/>
            <p:nvPr/>
          </p:nvSpPr>
          <p:spPr>
            <a:xfrm>
              <a:off x="1115616" y="4030464"/>
              <a:ext cx="113111" cy="140589"/>
            </a:xfrm>
            <a:prstGeom prst="flowChartMagneticDisk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sp>
          <p:nvSpPr>
            <p:cNvPr id="241" name="순서도: 자기 디스크 240"/>
            <p:cNvSpPr/>
            <p:nvPr/>
          </p:nvSpPr>
          <p:spPr>
            <a:xfrm>
              <a:off x="1172171" y="4062899"/>
              <a:ext cx="113111" cy="140589"/>
            </a:xfrm>
            <a:prstGeom prst="flowChartMagneticDisk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</p:grpSp>
      <p:pic>
        <p:nvPicPr>
          <p:cNvPr id="246" name="Picture 5" descr="E:\업무\NHN\표준 양식\05.아이콘세트\brown\01_19.png"/>
          <p:cNvPicPr>
            <a:picLocks noChangeAspect="1" noChangeArrowheads="1"/>
          </p:cNvPicPr>
          <p:nvPr/>
        </p:nvPicPr>
        <p:blipFill>
          <a:blip r:embed="rId5" cstate="print"/>
          <a:srcRect l="18748" t="15250" r="12252" b="7750"/>
          <a:stretch>
            <a:fillRect/>
          </a:stretch>
        </p:blipFill>
        <p:spPr bwMode="auto">
          <a:xfrm>
            <a:off x="1309152" y="5087272"/>
            <a:ext cx="529063" cy="59040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47" name="Picture 6" descr="E:\업무\NHN\표준 양식\05.아이콘세트\brown\01_22.png"/>
          <p:cNvPicPr>
            <a:picLocks noChangeAspect="1" noChangeArrowheads="1"/>
          </p:cNvPicPr>
          <p:nvPr/>
        </p:nvPicPr>
        <p:blipFill>
          <a:blip r:embed="rId6" cstate="print"/>
          <a:srcRect l="8123" t="27749" r="3877" b="19751"/>
          <a:stretch>
            <a:fillRect/>
          </a:stretch>
        </p:blipFill>
        <p:spPr bwMode="auto">
          <a:xfrm>
            <a:off x="1309152" y="5701332"/>
            <a:ext cx="549861" cy="32804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48" name="순서도: 자기 디스크 247"/>
          <p:cNvSpPr/>
          <p:nvPr/>
        </p:nvSpPr>
        <p:spPr>
          <a:xfrm>
            <a:off x="1408208" y="5806108"/>
            <a:ext cx="112191" cy="117159"/>
          </a:xfrm>
          <a:prstGeom prst="flowChartMagneticDisk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bg1"/>
              </a:solidFill>
              <a:latin typeface="Courier New" pitchFamily="49" charset="0"/>
              <a:ea typeface="나눔고딕" pitchFamily="50" charset="-127"/>
              <a:cs typeface="Courier New" pitchFamily="49" charset="0"/>
            </a:endParaRPr>
          </a:p>
        </p:txBody>
      </p:sp>
      <p:sp>
        <p:nvSpPr>
          <p:cNvPr id="249" name="순서도: 자기 디스크 248"/>
          <p:cNvSpPr/>
          <p:nvPr/>
        </p:nvSpPr>
        <p:spPr>
          <a:xfrm>
            <a:off x="1479646" y="5839070"/>
            <a:ext cx="112191" cy="117159"/>
          </a:xfrm>
          <a:prstGeom prst="flowChartMagneticDisk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bg1"/>
              </a:solidFill>
              <a:latin typeface="Courier New" pitchFamily="49" charset="0"/>
              <a:ea typeface="나눔고딕" pitchFamily="50" charset="-127"/>
              <a:cs typeface="Courier New" pitchFamily="49" charset="0"/>
            </a:endParaRPr>
          </a:p>
        </p:txBody>
      </p:sp>
      <p:sp>
        <p:nvSpPr>
          <p:cNvPr id="250" name="모서리가 둥근 직사각형 249"/>
          <p:cNvSpPr/>
          <p:nvPr/>
        </p:nvSpPr>
        <p:spPr>
          <a:xfrm>
            <a:off x="1043608" y="4968552"/>
            <a:ext cx="1080120" cy="1196752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>
              <a:latin typeface="Courier New" pitchFamily="49" charset="0"/>
              <a:ea typeface="나눔고딕" pitchFamily="50" charset="-127"/>
              <a:cs typeface="Courier New" pitchFamily="49" charset="0"/>
            </a:endParaRPr>
          </a:p>
        </p:txBody>
      </p:sp>
      <p:grpSp>
        <p:nvGrpSpPr>
          <p:cNvPr id="20" name="그룹 250"/>
          <p:cNvGrpSpPr/>
          <p:nvPr/>
        </p:nvGrpSpPr>
        <p:grpSpPr>
          <a:xfrm>
            <a:off x="2411760" y="4968552"/>
            <a:ext cx="1080120" cy="1196752"/>
            <a:chOff x="683568" y="4797152"/>
            <a:chExt cx="1080120" cy="1196752"/>
          </a:xfrm>
        </p:grpSpPr>
        <p:pic>
          <p:nvPicPr>
            <p:cNvPr id="252" name="Picture 5" descr="E:\업무\NHN\표준 양식\05.아이콘세트\brown\01_19.png"/>
            <p:cNvPicPr>
              <a:picLocks noChangeAspect="1" noChangeArrowheads="1"/>
            </p:cNvPicPr>
            <p:nvPr/>
          </p:nvPicPr>
          <p:blipFill>
            <a:blip r:embed="rId5" cstate="print"/>
            <a:srcRect l="18748" t="15250" r="12252" b="7750"/>
            <a:stretch>
              <a:fillRect/>
            </a:stretch>
          </p:blipFill>
          <p:spPr bwMode="auto">
            <a:xfrm>
              <a:off x="949112" y="4915872"/>
              <a:ext cx="529063" cy="590402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253" name="Picture 6" descr="E:\업무\NHN\표준 양식\05.아이콘세트\brown\01_22.png"/>
            <p:cNvPicPr>
              <a:picLocks noChangeAspect="1" noChangeArrowheads="1"/>
            </p:cNvPicPr>
            <p:nvPr/>
          </p:nvPicPr>
          <p:blipFill>
            <a:blip r:embed="rId6" cstate="print"/>
            <a:srcRect l="8123" t="27749" r="3877" b="19751"/>
            <a:stretch>
              <a:fillRect/>
            </a:stretch>
          </p:blipFill>
          <p:spPr bwMode="auto">
            <a:xfrm>
              <a:off x="949112" y="5529932"/>
              <a:ext cx="549861" cy="328042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254" name="순서도: 자기 디스크 253"/>
            <p:cNvSpPr/>
            <p:nvPr/>
          </p:nvSpPr>
          <p:spPr>
            <a:xfrm>
              <a:off x="1048168" y="5634708"/>
              <a:ext cx="112191" cy="117159"/>
            </a:xfrm>
            <a:prstGeom prst="flowChartMagneticDisk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sp>
          <p:nvSpPr>
            <p:cNvPr id="255" name="순서도: 자기 디스크 254"/>
            <p:cNvSpPr/>
            <p:nvPr/>
          </p:nvSpPr>
          <p:spPr>
            <a:xfrm>
              <a:off x="1119606" y="5667670"/>
              <a:ext cx="112191" cy="117159"/>
            </a:xfrm>
            <a:prstGeom prst="flowChartMagneticDisk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sp>
          <p:nvSpPr>
            <p:cNvPr id="256" name="모서리가 둥근 직사각형 255"/>
            <p:cNvSpPr/>
            <p:nvPr/>
          </p:nvSpPr>
          <p:spPr>
            <a:xfrm>
              <a:off x="683568" y="4797152"/>
              <a:ext cx="1080120" cy="1196752"/>
            </a:xfrm>
            <a:prstGeom prst="round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</p:grpSp>
      <p:grpSp>
        <p:nvGrpSpPr>
          <p:cNvPr id="21" name="그룹 256"/>
          <p:cNvGrpSpPr/>
          <p:nvPr/>
        </p:nvGrpSpPr>
        <p:grpSpPr>
          <a:xfrm>
            <a:off x="3707904" y="4968552"/>
            <a:ext cx="1080120" cy="1196752"/>
            <a:chOff x="683568" y="4797152"/>
            <a:chExt cx="1080120" cy="1196752"/>
          </a:xfrm>
        </p:grpSpPr>
        <p:pic>
          <p:nvPicPr>
            <p:cNvPr id="258" name="Picture 5" descr="E:\업무\NHN\표준 양식\05.아이콘세트\brown\01_19.png"/>
            <p:cNvPicPr>
              <a:picLocks noChangeAspect="1" noChangeArrowheads="1"/>
            </p:cNvPicPr>
            <p:nvPr/>
          </p:nvPicPr>
          <p:blipFill>
            <a:blip r:embed="rId5" cstate="print"/>
            <a:srcRect l="18748" t="15250" r="12252" b="7750"/>
            <a:stretch>
              <a:fillRect/>
            </a:stretch>
          </p:blipFill>
          <p:spPr bwMode="auto">
            <a:xfrm>
              <a:off x="949112" y="4915872"/>
              <a:ext cx="529063" cy="590402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259" name="Picture 6" descr="E:\업무\NHN\표준 양식\05.아이콘세트\brown\01_22.png"/>
            <p:cNvPicPr>
              <a:picLocks noChangeAspect="1" noChangeArrowheads="1"/>
            </p:cNvPicPr>
            <p:nvPr/>
          </p:nvPicPr>
          <p:blipFill>
            <a:blip r:embed="rId6" cstate="print"/>
            <a:srcRect l="8123" t="27749" r="3877" b="19751"/>
            <a:stretch>
              <a:fillRect/>
            </a:stretch>
          </p:blipFill>
          <p:spPr bwMode="auto">
            <a:xfrm>
              <a:off x="949112" y="5529932"/>
              <a:ext cx="549861" cy="328042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260" name="순서도: 자기 디스크 259"/>
            <p:cNvSpPr/>
            <p:nvPr/>
          </p:nvSpPr>
          <p:spPr>
            <a:xfrm>
              <a:off x="1048168" y="5634708"/>
              <a:ext cx="112191" cy="117159"/>
            </a:xfrm>
            <a:prstGeom prst="flowChartMagneticDisk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sp>
          <p:nvSpPr>
            <p:cNvPr id="261" name="순서도: 자기 디스크 260"/>
            <p:cNvSpPr/>
            <p:nvPr/>
          </p:nvSpPr>
          <p:spPr>
            <a:xfrm>
              <a:off x="1119606" y="5667670"/>
              <a:ext cx="112191" cy="117159"/>
            </a:xfrm>
            <a:prstGeom prst="flowChartMagneticDisk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sp>
          <p:nvSpPr>
            <p:cNvPr id="262" name="모서리가 둥근 직사각형 261"/>
            <p:cNvSpPr/>
            <p:nvPr/>
          </p:nvSpPr>
          <p:spPr>
            <a:xfrm>
              <a:off x="683568" y="4797152"/>
              <a:ext cx="1080120" cy="1196752"/>
            </a:xfrm>
            <a:prstGeom prst="round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</p:grpSp>
      <p:grpSp>
        <p:nvGrpSpPr>
          <p:cNvPr id="22" name="그룹 262"/>
          <p:cNvGrpSpPr/>
          <p:nvPr/>
        </p:nvGrpSpPr>
        <p:grpSpPr>
          <a:xfrm>
            <a:off x="6372200" y="4968552"/>
            <a:ext cx="1080120" cy="1196752"/>
            <a:chOff x="683568" y="4797152"/>
            <a:chExt cx="1080120" cy="1196752"/>
          </a:xfrm>
        </p:grpSpPr>
        <p:pic>
          <p:nvPicPr>
            <p:cNvPr id="264" name="Picture 5" descr="E:\업무\NHN\표준 양식\05.아이콘세트\brown\01_19.png"/>
            <p:cNvPicPr>
              <a:picLocks noChangeAspect="1" noChangeArrowheads="1"/>
            </p:cNvPicPr>
            <p:nvPr/>
          </p:nvPicPr>
          <p:blipFill>
            <a:blip r:embed="rId5" cstate="print"/>
            <a:srcRect l="18748" t="15250" r="12252" b="7750"/>
            <a:stretch>
              <a:fillRect/>
            </a:stretch>
          </p:blipFill>
          <p:spPr bwMode="auto">
            <a:xfrm>
              <a:off x="949112" y="4915872"/>
              <a:ext cx="529063" cy="590402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265" name="Picture 6" descr="E:\업무\NHN\표준 양식\05.아이콘세트\brown\01_22.png"/>
            <p:cNvPicPr>
              <a:picLocks noChangeAspect="1" noChangeArrowheads="1"/>
            </p:cNvPicPr>
            <p:nvPr/>
          </p:nvPicPr>
          <p:blipFill>
            <a:blip r:embed="rId6" cstate="print"/>
            <a:srcRect l="8123" t="27749" r="3877" b="19751"/>
            <a:stretch>
              <a:fillRect/>
            </a:stretch>
          </p:blipFill>
          <p:spPr bwMode="auto">
            <a:xfrm>
              <a:off x="949112" y="5529932"/>
              <a:ext cx="549861" cy="328042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266" name="순서도: 자기 디스크 265"/>
            <p:cNvSpPr/>
            <p:nvPr/>
          </p:nvSpPr>
          <p:spPr>
            <a:xfrm>
              <a:off x="1048168" y="5634708"/>
              <a:ext cx="112191" cy="117159"/>
            </a:xfrm>
            <a:prstGeom prst="flowChartMagneticDisk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sp>
          <p:nvSpPr>
            <p:cNvPr id="267" name="순서도: 자기 디스크 266"/>
            <p:cNvSpPr/>
            <p:nvPr/>
          </p:nvSpPr>
          <p:spPr>
            <a:xfrm>
              <a:off x="1119606" y="5667670"/>
              <a:ext cx="112191" cy="117159"/>
            </a:xfrm>
            <a:prstGeom prst="flowChartMagneticDisk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sp>
          <p:nvSpPr>
            <p:cNvPr id="268" name="모서리가 둥근 직사각형 267"/>
            <p:cNvSpPr/>
            <p:nvPr/>
          </p:nvSpPr>
          <p:spPr>
            <a:xfrm>
              <a:off x="683568" y="4797152"/>
              <a:ext cx="1080120" cy="1196752"/>
            </a:xfrm>
            <a:prstGeom prst="round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</p:grpSp>
      <p:grpSp>
        <p:nvGrpSpPr>
          <p:cNvPr id="23" name="그룹 268"/>
          <p:cNvGrpSpPr/>
          <p:nvPr/>
        </p:nvGrpSpPr>
        <p:grpSpPr>
          <a:xfrm>
            <a:off x="7812360" y="4968552"/>
            <a:ext cx="1080120" cy="1196752"/>
            <a:chOff x="683568" y="4797152"/>
            <a:chExt cx="1080120" cy="1196752"/>
          </a:xfrm>
        </p:grpSpPr>
        <p:pic>
          <p:nvPicPr>
            <p:cNvPr id="270" name="Picture 5" descr="E:\업무\NHN\표준 양식\05.아이콘세트\brown\01_19.png"/>
            <p:cNvPicPr>
              <a:picLocks noChangeAspect="1" noChangeArrowheads="1"/>
            </p:cNvPicPr>
            <p:nvPr/>
          </p:nvPicPr>
          <p:blipFill>
            <a:blip r:embed="rId5" cstate="print"/>
            <a:srcRect l="18748" t="15250" r="12252" b="7750"/>
            <a:stretch>
              <a:fillRect/>
            </a:stretch>
          </p:blipFill>
          <p:spPr bwMode="auto">
            <a:xfrm>
              <a:off x="949112" y="4915872"/>
              <a:ext cx="529063" cy="590402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271" name="Picture 6" descr="E:\업무\NHN\표준 양식\05.아이콘세트\brown\01_22.png"/>
            <p:cNvPicPr>
              <a:picLocks noChangeAspect="1" noChangeArrowheads="1"/>
            </p:cNvPicPr>
            <p:nvPr/>
          </p:nvPicPr>
          <p:blipFill>
            <a:blip r:embed="rId6" cstate="print"/>
            <a:srcRect l="8123" t="27749" r="3877" b="19751"/>
            <a:stretch>
              <a:fillRect/>
            </a:stretch>
          </p:blipFill>
          <p:spPr bwMode="auto">
            <a:xfrm>
              <a:off x="949112" y="5529932"/>
              <a:ext cx="549861" cy="328042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272" name="순서도: 자기 디스크 271"/>
            <p:cNvSpPr/>
            <p:nvPr/>
          </p:nvSpPr>
          <p:spPr>
            <a:xfrm>
              <a:off x="1048168" y="5634708"/>
              <a:ext cx="112191" cy="117159"/>
            </a:xfrm>
            <a:prstGeom prst="flowChartMagneticDisk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sp>
          <p:nvSpPr>
            <p:cNvPr id="273" name="순서도: 자기 디스크 272"/>
            <p:cNvSpPr/>
            <p:nvPr/>
          </p:nvSpPr>
          <p:spPr>
            <a:xfrm>
              <a:off x="1119606" y="5667670"/>
              <a:ext cx="112191" cy="117159"/>
            </a:xfrm>
            <a:prstGeom prst="flowChartMagneticDisk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  <p:sp>
          <p:nvSpPr>
            <p:cNvPr id="274" name="모서리가 둥근 직사각형 273"/>
            <p:cNvSpPr/>
            <p:nvPr/>
          </p:nvSpPr>
          <p:spPr>
            <a:xfrm>
              <a:off x="683568" y="4797152"/>
              <a:ext cx="1080120" cy="1196752"/>
            </a:xfrm>
            <a:prstGeom prst="roundRect">
              <a:avLst/>
            </a:prstGeom>
            <a:noFill/>
            <a:ln>
              <a:solidFill>
                <a:schemeClr val="bg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latin typeface="Courier New" pitchFamily="49" charset="0"/>
                <a:ea typeface="나눔고딕" pitchFamily="50" charset="-127"/>
                <a:cs typeface="Courier New" pitchFamily="49" charset="0"/>
              </a:endParaRPr>
            </a:p>
          </p:txBody>
        </p:sp>
      </p:grpSp>
      <p:sp>
        <p:nvSpPr>
          <p:cNvPr id="275" name="등호 274"/>
          <p:cNvSpPr/>
          <p:nvPr/>
        </p:nvSpPr>
        <p:spPr>
          <a:xfrm rot="5400000">
            <a:off x="1381562" y="4427724"/>
            <a:ext cx="432046" cy="476223"/>
          </a:xfrm>
          <a:prstGeom prst="mathEqual">
            <a:avLst>
              <a:gd name="adj1" fmla="val 23521"/>
              <a:gd name="adj2" fmla="val 11760"/>
            </a:avLst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Courier New" pitchFamily="49" charset="0"/>
              <a:ea typeface="나눔고딕" pitchFamily="50" charset="-127"/>
              <a:cs typeface="Courier New" pitchFamily="49" charset="0"/>
            </a:endParaRPr>
          </a:p>
        </p:txBody>
      </p:sp>
      <p:sp>
        <p:nvSpPr>
          <p:cNvPr id="276" name="등호 275"/>
          <p:cNvSpPr/>
          <p:nvPr/>
        </p:nvSpPr>
        <p:spPr>
          <a:xfrm rot="5400000">
            <a:off x="2677706" y="4427724"/>
            <a:ext cx="432046" cy="476223"/>
          </a:xfrm>
          <a:prstGeom prst="mathEqual">
            <a:avLst>
              <a:gd name="adj1" fmla="val 23521"/>
              <a:gd name="adj2" fmla="val 11760"/>
            </a:avLst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Courier New" pitchFamily="49" charset="0"/>
              <a:ea typeface="나눔고딕" pitchFamily="50" charset="-127"/>
              <a:cs typeface="Courier New" pitchFamily="49" charset="0"/>
            </a:endParaRPr>
          </a:p>
        </p:txBody>
      </p:sp>
      <p:sp>
        <p:nvSpPr>
          <p:cNvPr id="277" name="등호 276"/>
          <p:cNvSpPr/>
          <p:nvPr/>
        </p:nvSpPr>
        <p:spPr>
          <a:xfrm rot="5400000">
            <a:off x="4077333" y="4415024"/>
            <a:ext cx="432046" cy="476223"/>
          </a:xfrm>
          <a:prstGeom prst="mathEqual">
            <a:avLst>
              <a:gd name="adj1" fmla="val 23521"/>
              <a:gd name="adj2" fmla="val 11760"/>
            </a:avLst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Courier New" pitchFamily="49" charset="0"/>
              <a:ea typeface="나눔고딕" pitchFamily="50" charset="-127"/>
              <a:cs typeface="Courier New" pitchFamily="49" charset="0"/>
            </a:endParaRPr>
          </a:p>
        </p:txBody>
      </p:sp>
      <p:sp>
        <p:nvSpPr>
          <p:cNvPr id="278" name="TextBox 277"/>
          <p:cNvSpPr txBox="1"/>
          <p:nvPr/>
        </p:nvSpPr>
        <p:spPr>
          <a:xfrm>
            <a:off x="95666" y="5229201"/>
            <a:ext cx="873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>
                <a:ln w="12700">
                  <a:solidFill>
                    <a:schemeClr val="bg2"/>
                  </a:solidFill>
                  <a:prstDash val="solid"/>
                </a:ln>
                <a:solidFill>
                  <a:schemeClr val="bg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urier New" pitchFamily="49" charset="0"/>
                <a:ea typeface="나눔고딕" pitchFamily="50" charset="-127"/>
                <a:cs typeface="Courier New" pitchFamily="49" charset="0"/>
              </a:rPr>
              <a:t>Slave</a:t>
            </a:r>
          </a:p>
          <a:p>
            <a:pPr algn="ctr"/>
            <a:r>
              <a:rPr lang="en-US" altLang="ko-KR" dirty="0" smtClean="0">
                <a:ln w="12700">
                  <a:solidFill>
                    <a:schemeClr val="bg2"/>
                  </a:solidFill>
                  <a:prstDash val="solid"/>
                </a:ln>
                <a:solidFill>
                  <a:schemeClr val="bg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urier New" pitchFamily="49" charset="0"/>
                <a:ea typeface="나눔고딕" pitchFamily="50" charset="-127"/>
                <a:cs typeface="Courier New" pitchFamily="49" charset="0"/>
              </a:rPr>
              <a:t>DB</a:t>
            </a:r>
          </a:p>
        </p:txBody>
      </p:sp>
      <p:sp>
        <p:nvSpPr>
          <p:cNvPr id="279" name="등호 278"/>
          <p:cNvSpPr/>
          <p:nvPr/>
        </p:nvSpPr>
        <p:spPr>
          <a:xfrm rot="5400000">
            <a:off x="6678680" y="4427724"/>
            <a:ext cx="432046" cy="476223"/>
          </a:xfrm>
          <a:prstGeom prst="mathEqual">
            <a:avLst>
              <a:gd name="adj1" fmla="val 23521"/>
              <a:gd name="adj2" fmla="val 11760"/>
            </a:avLst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Courier New" pitchFamily="49" charset="0"/>
              <a:ea typeface="나눔고딕" pitchFamily="50" charset="-127"/>
              <a:cs typeface="Courier New" pitchFamily="49" charset="0"/>
            </a:endParaRPr>
          </a:p>
        </p:txBody>
      </p:sp>
      <p:sp>
        <p:nvSpPr>
          <p:cNvPr id="280" name="등호 279"/>
          <p:cNvSpPr/>
          <p:nvPr/>
        </p:nvSpPr>
        <p:spPr>
          <a:xfrm rot="5400000">
            <a:off x="8150314" y="4415024"/>
            <a:ext cx="432046" cy="476223"/>
          </a:xfrm>
          <a:prstGeom prst="mathEqual">
            <a:avLst>
              <a:gd name="adj1" fmla="val 23521"/>
              <a:gd name="adj2" fmla="val 11760"/>
            </a:avLst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solidFill>
                <a:schemeClr val="bg1"/>
              </a:solidFill>
              <a:latin typeface="Courier New" pitchFamily="49" charset="0"/>
              <a:ea typeface="나눔고딕" pitchFamily="50" charset="-127"/>
              <a:cs typeface="Courier New" pitchFamily="49" charset="0"/>
            </a:endParaRPr>
          </a:p>
        </p:txBody>
      </p:sp>
      <p:sp>
        <p:nvSpPr>
          <p:cNvPr id="281" name="TextBox 280"/>
          <p:cNvSpPr txBox="1"/>
          <p:nvPr/>
        </p:nvSpPr>
        <p:spPr>
          <a:xfrm>
            <a:off x="116220" y="1628800"/>
            <a:ext cx="9252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cap="all" dirty="0" smtClean="0">
                <a:ln w="9000" cmpd="sng">
                  <a:solidFill>
                    <a:schemeClr val="accent6"/>
                  </a:solidFill>
                  <a:prstDash val="solid"/>
                </a:ln>
                <a:solidFill>
                  <a:schemeClr val="accent6"/>
                </a:solidFill>
                <a:effectLst>
                  <a:reflection blurRad="12700" stA="28000" endPos="45000" dist="1000" dir="5400000" sy="-100000" algn="bl" rotWithShape="0"/>
                </a:effectLst>
                <a:latin typeface="Courier New" pitchFamily="49" charset="0"/>
                <a:ea typeface="나눔고딕" pitchFamily="50" charset="-127"/>
                <a:cs typeface="Courier New" pitchFamily="49" charset="0"/>
              </a:rPr>
              <a:t>Broker</a:t>
            </a:r>
            <a:endParaRPr lang="ko-KR" altLang="en-US" sz="1600" cap="all" dirty="0">
              <a:ln w="9000" cmpd="sng">
                <a:solidFill>
                  <a:schemeClr val="accent6"/>
                </a:solidFill>
                <a:prstDash val="solid"/>
              </a:ln>
              <a:solidFill>
                <a:schemeClr val="accent6"/>
              </a:solidFill>
              <a:effectLst>
                <a:reflection blurRad="12700" stA="28000" endPos="45000" dist="1000" dir="5400000" sy="-100000" algn="bl" rotWithShape="0"/>
              </a:effectLst>
              <a:latin typeface="Courier New" pitchFamily="49" charset="0"/>
              <a:ea typeface="나눔고딕" pitchFamily="50" charset="-127"/>
              <a:cs typeface="Courier New" pitchFamily="49" charset="0"/>
            </a:endParaRPr>
          </a:p>
        </p:txBody>
      </p:sp>
      <p:cxnSp>
        <p:nvCxnSpPr>
          <p:cNvPr id="119" name="직선 연결선 118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9446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제목 1"/>
          <p:cNvSpPr txBox="1">
            <a:spLocks/>
          </p:cNvSpPr>
          <p:nvPr/>
        </p:nvSpPr>
        <p:spPr>
          <a:xfrm>
            <a:off x="323528" y="251937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SHARD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81289" y="1124744"/>
            <a:ext cx="875520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물리적으로 다른 데이터베이스에 데이터를 </a:t>
            </a:r>
            <a:r>
              <a:rPr lang="ko-KR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수평 </a:t>
            </a:r>
            <a:r>
              <a:rPr lang="ko-KR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분할</a:t>
            </a: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방식으로 저장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한 </a:t>
            </a: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DB </a:t>
            </a:r>
            <a:r>
              <a:rPr lang="ko-KR" alt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인스턴스</a:t>
            </a:r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 자체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원통 4"/>
          <p:cNvSpPr/>
          <p:nvPr/>
        </p:nvSpPr>
        <p:spPr>
          <a:xfrm>
            <a:off x="1259632" y="2348880"/>
            <a:ext cx="2051944" cy="2592288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rtlCol="0" anchor="ctr" anchorCtr="0"/>
          <a:lstStyle/>
          <a:p>
            <a:pPr algn="ctr"/>
            <a:endParaRPr lang="en-US" altLang="ko-KR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98271" y="2427362"/>
            <a:ext cx="557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DB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</p:txBody>
      </p:sp>
      <p:graphicFrame>
        <p:nvGraphicFramePr>
          <p:cNvPr id="7" name="Table 16"/>
          <p:cNvGraphicFramePr>
            <a:graphicFrameLocks noGrp="1"/>
          </p:cNvGraphicFramePr>
          <p:nvPr>
            <p:extLst/>
          </p:nvPr>
        </p:nvGraphicFramePr>
        <p:xfrm>
          <a:off x="1413988" y="2948002"/>
          <a:ext cx="1789859" cy="18288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514684"/>
                <a:gridCol w="752659"/>
                <a:gridCol w="522516"/>
              </a:tblGrid>
              <a:tr h="287383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“User” Table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8738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id</a:t>
                      </a:r>
                      <a:endParaRPr lang="en-US" sz="1400" b="1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name</a:t>
                      </a:r>
                      <a:endParaRPr lang="en-US" sz="1400" b="1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age</a:t>
                      </a:r>
                      <a:endParaRPr lang="en-US" sz="1400" b="1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28738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Jackie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10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8738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Bruce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12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8738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3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Chuck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13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8738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4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Billy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14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9" name="그룹 18"/>
          <p:cNvGrpSpPr/>
          <p:nvPr/>
        </p:nvGrpSpPr>
        <p:grpSpPr>
          <a:xfrm>
            <a:off x="3923928" y="3284984"/>
            <a:ext cx="1536743" cy="855128"/>
            <a:chOff x="3923928" y="3284984"/>
            <a:chExt cx="1536743" cy="855128"/>
          </a:xfrm>
        </p:grpSpPr>
        <p:sp>
          <p:nvSpPr>
            <p:cNvPr id="8" name="TextBox 7"/>
            <p:cNvSpPr txBox="1"/>
            <p:nvPr/>
          </p:nvSpPr>
          <p:spPr>
            <a:xfrm>
              <a:off x="3923928" y="3284984"/>
              <a:ext cx="15367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DB Shar</a:t>
              </a:r>
              <a:r>
                <a:rPr lang="en-US" b="1" dirty="0">
                  <a:latin typeface="Courier New" pitchFamily="49" charset="0"/>
                  <a:cs typeface="Courier New" pitchFamily="49" charset="0"/>
                </a:rPr>
                <a:t>d</a:t>
              </a:r>
            </a:p>
          </p:txBody>
        </p:sp>
        <p:sp>
          <p:nvSpPr>
            <p:cNvPr id="9" name="Right Arrow 22"/>
            <p:cNvSpPr/>
            <p:nvPr/>
          </p:nvSpPr>
          <p:spPr>
            <a:xfrm>
              <a:off x="4080747" y="3607304"/>
              <a:ext cx="1271768" cy="532808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ourier New" pitchFamily="49" charset="0"/>
                <a:cs typeface="Courier New" pitchFamily="49" charset="0"/>
              </a:endParaRPr>
            </a:p>
          </p:txBody>
        </p:sp>
      </p:grpSp>
      <p:cxnSp>
        <p:nvCxnSpPr>
          <p:cNvPr id="10" name="직선 연결선 9"/>
          <p:cNvCxnSpPr/>
          <p:nvPr/>
        </p:nvCxnSpPr>
        <p:spPr>
          <a:xfrm>
            <a:off x="2028575" y="908720"/>
            <a:ext cx="664788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6084168" y="1884225"/>
            <a:ext cx="2051944" cy="1976823"/>
            <a:chOff x="6084168" y="1884225"/>
            <a:chExt cx="2051944" cy="1976823"/>
          </a:xfrm>
        </p:grpSpPr>
        <p:sp>
          <p:nvSpPr>
            <p:cNvPr id="11" name="원통 3"/>
            <p:cNvSpPr/>
            <p:nvPr/>
          </p:nvSpPr>
          <p:spPr>
            <a:xfrm>
              <a:off x="6084168" y="1884225"/>
              <a:ext cx="2051944" cy="1976823"/>
            </a:xfrm>
            <a:prstGeom prst="can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tIns="0" rtlCol="0" anchor="ctr" anchorCtr="0"/>
            <a:lstStyle/>
            <a:p>
              <a:pPr algn="ctr"/>
              <a:endParaRPr lang="en-US" altLang="ko-KR" dirty="0" smtClean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03732" y="1907540"/>
              <a:ext cx="1402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Shard #1</a:t>
              </a:r>
              <a:endParaRPr lang="en-US" b="1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graphicFrame>
        <p:nvGraphicFramePr>
          <p:cNvPr id="13" name="Table 20"/>
          <p:cNvGraphicFramePr>
            <a:graphicFrameLocks noGrp="1"/>
          </p:cNvGraphicFramePr>
          <p:nvPr>
            <p:extLst/>
          </p:nvPr>
        </p:nvGraphicFramePr>
        <p:xfrm>
          <a:off x="6238524" y="2456043"/>
          <a:ext cx="1789859" cy="12192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514684"/>
                <a:gridCol w="752659"/>
                <a:gridCol w="522516"/>
              </a:tblGrid>
              <a:tr h="287383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“User” Table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8738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id</a:t>
                      </a:r>
                      <a:endParaRPr lang="en-US" sz="1400" b="1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name</a:t>
                      </a:r>
                      <a:endParaRPr lang="en-US" sz="1400" b="1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age</a:t>
                      </a:r>
                      <a:endParaRPr lang="en-US" sz="1400" b="1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28738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Jackie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10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8738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2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Bruce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12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21" name="그룹 20"/>
          <p:cNvGrpSpPr/>
          <p:nvPr/>
        </p:nvGrpSpPr>
        <p:grpSpPr>
          <a:xfrm>
            <a:off x="6084168" y="4221088"/>
            <a:ext cx="2051944" cy="1944216"/>
            <a:chOff x="6084168" y="4221088"/>
            <a:chExt cx="2051944" cy="1944216"/>
          </a:xfrm>
        </p:grpSpPr>
        <p:sp>
          <p:nvSpPr>
            <p:cNvPr id="14" name="원통 3"/>
            <p:cNvSpPr/>
            <p:nvPr/>
          </p:nvSpPr>
          <p:spPr>
            <a:xfrm>
              <a:off x="6084168" y="4221088"/>
              <a:ext cx="2051944" cy="1944216"/>
            </a:xfrm>
            <a:prstGeom prst="can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tIns="0" rtlCol="0" anchor="ctr" anchorCtr="0"/>
            <a:lstStyle/>
            <a:p>
              <a:pPr algn="ctr"/>
              <a:endParaRPr lang="en-US" altLang="ko-KR" dirty="0" smtClean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44208" y="4244404"/>
              <a:ext cx="1330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Shard #2</a:t>
              </a:r>
              <a:endParaRPr lang="en-US" b="1" dirty="0">
                <a:latin typeface="Courier New" pitchFamily="49" charset="0"/>
                <a:cs typeface="Courier New" pitchFamily="49" charset="0"/>
              </a:endParaRPr>
            </a:p>
          </p:txBody>
        </p:sp>
      </p:grpSp>
      <p:graphicFrame>
        <p:nvGraphicFramePr>
          <p:cNvPr id="16" name="Table 25"/>
          <p:cNvGraphicFramePr>
            <a:graphicFrameLocks noGrp="1"/>
          </p:cNvGraphicFramePr>
          <p:nvPr>
            <p:extLst/>
          </p:nvPr>
        </p:nvGraphicFramePr>
        <p:xfrm>
          <a:off x="6254290" y="4787878"/>
          <a:ext cx="1717852" cy="12192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493978"/>
                <a:gridCol w="722379"/>
                <a:gridCol w="501495"/>
              </a:tblGrid>
              <a:tr h="287383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“User” Table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87383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id</a:t>
                      </a:r>
                      <a:endParaRPr lang="en-US" sz="1400" b="1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name</a:t>
                      </a:r>
                      <a:endParaRPr lang="en-US" sz="1400" b="1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age</a:t>
                      </a:r>
                      <a:endParaRPr lang="en-US" sz="1400" b="1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rgbClr val="A6A6A6"/>
                    </a:solidFill>
                  </a:tcPr>
                </a:tc>
              </a:tr>
              <a:tr h="28738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3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Chuck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13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8738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4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Billy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Unicode MS" pitchFamily="50" charset="-127"/>
                          <a:ea typeface="Arial Unicode MS" pitchFamily="50" charset="-127"/>
                          <a:cs typeface="Arial Unicode MS" pitchFamily="50" charset="-127"/>
                        </a:rPr>
                        <a:t>14</a:t>
                      </a:r>
                      <a:endParaRPr lang="en-US" sz="1400" dirty="0">
                        <a:latin typeface="Arial Unicode MS" pitchFamily="50" charset="-127"/>
                        <a:ea typeface="Arial Unicode MS" pitchFamily="50" charset="-127"/>
                        <a:cs typeface="Arial Unicode MS" pitchFamily="50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673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직선 연결선 12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제목 1"/>
          <p:cNvSpPr txBox="1">
            <a:spLocks/>
          </p:cNvSpPr>
          <p:nvPr/>
        </p:nvSpPr>
        <p:spPr>
          <a:xfrm>
            <a:off x="323528" y="251937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Sharding</a:t>
            </a: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Solutions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graphicFrame>
        <p:nvGraphicFramePr>
          <p:cNvPr id="15" name="Content Placeholder 3"/>
          <p:cNvGraphicFramePr>
            <a:graphicFrameLocks/>
          </p:cNvGraphicFramePr>
          <p:nvPr>
            <p:extLst/>
          </p:nvPr>
        </p:nvGraphicFramePr>
        <p:xfrm>
          <a:off x="428389" y="1196752"/>
          <a:ext cx="8305800" cy="5040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8480"/>
                <a:gridCol w="1800158"/>
                <a:gridCol w="1440160"/>
                <a:gridCol w="1512168"/>
                <a:gridCol w="1744834"/>
              </a:tblGrid>
              <a:tr h="383692"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Name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Type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Requirements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Interface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/>
                </a:tc>
              </a:tr>
              <a:tr h="38369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DB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ETC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56872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Hibernate shards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AS framework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DBMS w/</a:t>
                      </a:r>
                    </a:p>
                    <a:p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Hibernate</a:t>
                      </a:r>
                    </a:p>
                    <a:p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support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Hibernate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JVM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Java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/>
                </a:tc>
              </a:tr>
              <a:tr h="536118"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HiveDB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AS framework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MySQL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Hibernate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JVM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Java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/>
                </a:tc>
              </a:tr>
              <a:tr h="536118"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dbShards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AS &amp; Middleware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MySQL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Java, C, PHP, Python, Ruby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/>
                </a:tc>
              </a:tr>
              <a:tr h="383692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Gizzard (Twitter)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Middleware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Any storage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JVM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Java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/>
                </a:tc>
              </a:tr>
              <a:tr h="53611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Spider for MySQL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Middleware &amp;</a:t>
                      </a:r>
                    </a:p>
                    <a:p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Storage</a:t>
                      </a:r>
                      <a:r>
                        <a:rPr lang="en-US" sz="1400" baseline="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 Engine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MySQL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Any</a:t>
                      </a:r>
                    </a:p>
                  </a:txBody>
                  <a:tcPr anchor="ctr"/>
                </a:tc>
              </a:tr>
              <a:tr h="383692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Spock</a:t>
                      </a:r>
                      <a:r>
                        <a:rPr lang="en-US" sz="1400" baseline="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 Proxy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Middleware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MySQL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Any</a:t>
                      </a:r>
                      <a:endParaRPr lang="en-US" sz="140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83692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  <a:cs typeface="+mn-cs"/>
                        </a:rPr>
                        <a:t>Shard-Query</a:t>
                      </a:r>
                      <a:endParaRPr lang="en-US" sz="1400" b="1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Middleware</a:t>
                      </a:r>
                      <a:endParaRPr lang="en-US" sz="1400" b="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400" b="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MySQL</a:t>
                      </a:r>
                      <a:endParaRPr lang="en-US" sz="1400" b="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PHP, </a:t>
                      </a:r>
                      <a:r>
                        <a:rPr lang="en-US" sz="1400" b="0" dirty="0" err="1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RESTful</a:t>
                      </a:r>
                      <a:r>
                        <a:rPr lang="en-US" sz="1400" b="0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 API</a:t>
                      </a:r>
                      <a:endParaRPr lang="en-US" sz="1400" b="0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56872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CUBRID SHARD</a:t>
                      </a:r>
                      <a:endParaRPr lang="en-US" sz="1400" b="1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>
                    <a:solidFill>
                      <a:srgbClr val="FDD68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Middleware</a:t>
                      </a:r>
                      <a:endParaRPr lang="en-US" sz="1400" b="1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>
                    <a:solidFill>
                      <a:srgbClr val="FDD68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b="1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CUBRID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b="1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MySQL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4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Oracle</a:t>
                      </a:r>
                      <a:endParaRPr lang="en-US" sz="14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>
                    <a:solidFill>
                      <a:srgbClr val="FDD68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>
                    <a:solidFill>
                      <a:srgbClr val="FDD68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Any</a:t>
                      </a:r>
                      <a:endParaRPr lang="en-US" sz="1400" b="1" dirty="0"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anchor="ctr">
                    <a:solidFill>
                      <a:srgbClr val="FDD68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126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818917" y="1240217"/>
            <a:ext cx="1607357" cy="892639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4774A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0000" rtlCol="0" anchor="t" anchorCtr="0"/>
          <a:lstStyle/>
          <a:p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user apps.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612623" y="1616935"/>
            <a:ext cx="809624" cy="515921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4774A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0000" rtlCol="0" anchor="t" anchorCtr="0"/>
          <a:lstStyle/>
          <a:p>
            <a:pPr algn="ctr"/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JDBC</a:t>
            </a:r>
            <a:endParaRPr lang="ko-KR" alt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/>
          </p:nvPr>
        </p:nvGraphicFramePr>
        <p:xfrm>
          <a:off x="3653395" y="2662320"/>
          <a:ext cx="4411519" cy="2086190"/>
        </p:xfrm>
        <a:graphic>
          <a:graphicData uri="http://schemas.openxmlformats.org/drawingml/2006/table">
            <a:tbl>
              <a:tblPr firstRow="1" bandRow="1"/>
              <a:tblGrid>
                <a:gridCol w="1470505"/>
                <a:gridCol w="871411"/>
                <a:gridCol w="871411"/>
                <a:gridCol w="1198192"/>
              </a:tblGrid>
              <a:tr h="564675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key_column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range</a:t>
                      </a:r>
                      <a:br>
                        <a:rPr lang="en-US" altLang="ko-KR" sz="160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</a:br>
                      <a:r>
                        <a:rPr lang="en-US" altLang="ko-KR" sz="160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(hash result)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shard_id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30430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min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max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T="18000" marB="1800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43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student_no</a:t>
                      </a:r>
                      <a:endParaRPr lang="ko-KR" altLang="en-US" sz="1600" b="1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0</a:t>
                      </a:r>
                      <a:endParaRPr lang="ko-KR" altLang="en-US" sz="1600" b="1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63</a:t>
                      </a:r>
                      <a:endParaRPr lang="ko-KR" altLang="en-US" sz="1600" b="1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0</a:t>
                      </a:r>
                      <a:endParaRPr lang="ko-KR" altLang="en-US" sz="1600" b="1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3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kern="120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student_no</a:t>
                      </a:r>
                      <a:endParaRPr lang="ko-KR" altLang="en-US" sz="1600" b="1" kern="120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36F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600" b="1" kern="120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64</a:t>
                      </a:r>
                      <a:endParaRPr lang="ko-KR" altLang="en-US" sz="1600" b="1" kern="120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36F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600" b="1" kern="120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127</a:t>
                      </a:r>
                      <a:endParaRPr lang="ko-KR" altLang="en-US" sz="1600" b="1" kern="120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36F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600" b="1" kern="1200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</a:t>
                      </a:r>
                      <a:endParaRPr lang="ko-KR" altLang="en-US" sz="1600" b="1" kern="1200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36F8"/>
                    </a:solidFill>
                  </a:tcPr>
                </a:tc>
              </a:tr>
              <a:tr h="3043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student_no</a:t>
                      </a:r>
                      <a:endParaRPr lang="ko-KR" altLang="en-US" sz="1600" b="1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128</a:t>
                      </a:r>
                      <a:endParaRPr lang="ko-KR" altLang="en-US" sz="1600" b="1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191</a:t>
                      </a:r>
                      <a:endParaRPr lang="ko-KR" altLang="en-US" sz="1600" b="1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</a:t>
                      </a:r>
                      <a:endParaRPr lang="ko-KR" altLang="en-US" sz="1600" b="1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3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student_no</a:t>
                      </a:r>
                      <a:endParaRPr lang="ko-KR" altLang="en-US" sz="1600" b="1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192</a:t>
                      </a:r>
                      <a:endParaRPr lang="ko-KR" altLang="en-US" sz="1600" b="1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255</a:t>
                      </a:r>
                      <a:endParaRPr lang="ko-KR" altLang="en-US" sz="1600" b="1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600" b="1" kern="1200" dirty="0" smtClean="0">
                          <a:solidFill>
                            <a:schemeClr val="tx1"/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3</a:t>
                      </a:r>
                      <a:endParaRPr lang="ko-KR" altLang="en-US" sz="1600" b="1" kern="120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T="18000" marB="18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타원 7"/>
          <p:cNvSpPr/>
          <p:nvPr/>
        </p:nvSpPr>
        <p:spPr>
          <a:xfrm>
            <a:off x="3590893" y="3971050"/>
            <a:ext cx="108012" cy="73861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9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.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3675793"/>
            <a:ext cx="2426746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2) analyze SQL</a:t>
            </a:r>
            <a:r>
              <a:rPr lang="ko-KR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Hint</a:t>
            </a:r>
          </a:p>
          <a:p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    &amp; select shard</a:t>
            </a:r>
          </a:p>
        </p:txBody>
      </p:sp>
      <p:cxnSp>
        <p:nvCxnSpPr>
          <p:cNvPr id="10" name="꺾인 연결선 9"/>
          <p:cNvCxnSpPr>
            <a:stCxn id="9" idx="3"/>
            <a:endCxn id="8" idx="2"/>
          </p:cNvCxnSpPr>
          <p:nvPr/>
        </p:nvCxnSpPr>
        <p:spPr>
          <a:xfrm>
            <a:off x="3398346" y="3998959"/>
            <a:ext cx="192547" cy="9022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sysDash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아래쪽 화살표 10"/>
          <p:cNvSpPr/>
          <p:nvPr/>
        </p:nvSpPr>
        <p:spPr>
          <a:xfrm>
            <a:off x="3384394" y="4928838"/>
            <a:ext cx="355240" cy="489841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1101102" y="2780262"/>
            <a:ext cx="2376264" cy="605758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tIns="10800" rtlCol="0" anchor="ctr" anchorCtr="0"/>
          <a:lstStyle/>
          <a:p>
            <a:pPr algn="ctr"/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DB shard middleware</a:t>
            </a:r>
            <a:endParaRPr lang="ko-KR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35160" y="4941045"/>
            <a:ext cx="3509673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en-US" altLang="ko-KR" sz="1800" dirty="0"/>
              <a:t>3) query with selected shard</a:t>
            </a:r>
          </a:p>
        </p:txBody>
      </p:sp>
      <p:sp>
        <p:nvSpPr>
          <p:cNvPr id="15" name="원통 14"/>
          <p:cNvSpPr/>
          <p:nvPr/>
        </p:nvSpPr>
        <p:spPr>
          <a:xfrm>
            <a:off x="1233748" y="5543193"/>
            <a:ext cx="792088" cy="925055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rtlCol="0" anchor="ctr" anchorCtr="0"/>
          <a:lstStyle/>
          <a:p>
            <a:pPr algn="ctr"/>
            <a:endParaRPr lang="ko-KR" altLang="en-US" dirty="0">
              <a:solidFill>
                <a:schemeClr val="dk1"/>
              </a:solidFill>
              <a:latin typeface="Courier New" pitchFamily="49" charset="0"/>
              <a:ea typeface="나눔고딕" pitchFamily="50" charset="-127"/>
              <a:cs typeface="Courier New" pitchFamily="49" charset="0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957086" y="5877272"/>
            <a:ext cx="1422181" cy="395269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tIns="10800" rtlCol="0" anchor="ctr" anchorCtr="0"/>
          <a:lstStyle/>
          <a:p>
            <a:pPr algn="ctr"/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rPr>
              <a:t>shard #0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itchFamily="49" charset="0"/>
              <a:ea typeface="나눔고딕" pitchFamily="50" charset="-127"/>
              <a:cs typeface="Courier New" pitchFamily="49" charset="0"/>
            </a:endParaRPr>
          </a:p>
        </p:txBody>
      </p:sp>
      <p:sp>
        <p:nvSpPr>
          <p:cNvPr id="17" name="원통 16"/>
          <p:cNvSpPr/>
          <p:nvPr/>
        </p:nvSpPr>
        <p:spPr>
          <a:xfrm>
            <a:off x="3195463" y="5519287"/>
            <a:ext cx="792088" cy="925055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rtlCol="0" anchor="ctr" anchorCtr="0"/>
          <a:lstStyle/>
          <a:p>
            <a:pPr algn="ctr"/>
            <a:endParaRPr lang="ko-KR" altLang="en-US" dirty="0">
              <a:solidFill>
                <a:schemeClr val="dk1"/>
              </a:solidFill>
              <a:latin typeface="Courier New" pitchFamily="49" charset="0"/>
              <a:ea typeface="나눔고딕" pitchFamily="50" charset="-127"/>
              <a:cs typeface="Courier New" pitchFamily="49" charset="0"/>
            </a:endParaRPr>
          </a:p>
        </p:txBody>
      </p:sp>
      <p:sp>
        <p:nvSpPr>
          <p:cNvPr id="19" name="원통 18"/>
          <p:cNvSpPr/>
          <p:nvPr/>
        </p:nvSpPr>
        <p:spPr>
          <a:xfrm>
            <a:off x="5266196" y="5519287"/>
            <a:ext cx="792088" cy="925055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rtlCol="0" anchor="ctr" anchorCtr="0"/>
          <a:lstStyle/>
          <a:p>
            <a:pPr algn="ctr"/>
            <a:endParaRPr lang="ko-KR" altLang="en-US" dirty="0">
              <a:solidFill>
                <a:schemeClr val="dk1"/>
              </a:solidFill>
              <a:latin typeface="Courier New" pitchFamily="49" charset="0"/>
              <a:ea typeface="나눔고딕" pitchFamily="50" charset="-127"/>
              <a:cs typeface="Courier New" pitchFamily="49" charset="0"/>
            </a:endParaRPr>
          </a:p>
        </p:txBody>
      </p:sp>
      <p:sp>
        <p:nvSpPr>
          <p:cNvPr id="21" name="원통 20"/>
          <p:cNvSpPr/>
          <p:nvPr/>
        </p:nvSpPr>
        <p:spPr>
          <a:xfrm>
            <a:off x="7155903" y="5519287"/>
            <a:ext cx="792088" cy="925055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0" rtlCol="0" anchor="ctr" anchorCtr="0"/>
          <a:lstStyle/>
          <a:p>
            <a:pPr algn="ctr"/>
            <a:endParaRPr lang="ko-KR" altLang="en-US" dirty="0">
              <a:solidFill>
                <a:schemeClr val="dk1"/>
              </a:solidFill>
              <a:latin typeface="Courier New" pitchFamily="49" charset="0"/>
              <a:ea typeface="나눔고딕" pitchFamily="50" charset="-127"/>
              <a:cs typeface="Courier New" pitchFamily="49" charset="0"/>
            </a:endParaRPr>
          </a:p>
        </p:txBody>
      </p:sp>
      <p:sp>
        <p:nvSpPr>
          <p:cNvPr id="24" name="아래쪽 화살표 23"/>
          <p:cNvSpPr/>
          <p:nvPr/>
        </p:nvSpPr>
        <p:spPr>
          <a:xfrm>
            <a:off x="1843707" y="2132856"/>
            <a:ext cx="432049" cy="457320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501254" y="1538321"/>
            <a:ext cx="5599138" cy="738551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defPPr>
              <a:defRPr lang="ko-KR"/>
            </a:defPPr>
            <a:lvl1pPr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en-US" altLang="ko-KR" sz="1800" b="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SELECT </a:t>
            </a:r>
            <a:r>
              <a:rPr lang="en-US" altLang="ko-KR" sz="18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name FROM student WHERE </a:t>
            </a:r>
            <a:r>
              <a:rPr lang="en-US" altLang="ko-KR" sz="1800" b="0" dirty="0" err="1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student_no</a:t>
            </a:r>
            <a:r>
              <a:rPr lang="en-US" altLang="ko-KR" sz="1800" b="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ko-KR" sz="1800" b="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/*+ </a:t>
            </a:r>
            <a:r>
              <a:rPr lang="en-US" altLang="ko-KR" sz="1800" b="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shard_key</a:t>
            </a:r>
            <a:r>
              <a:rPr lang="en-US" altLang="ko-KR" sz="1800" b="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*/ </a:t>
            </a:r>
            <a:r>
              <a:rPr lang="en-US" altLang="ko-KR" sz="1800" b="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?</a:t>
            </a:r>
            <a:endParaRPr lang="ko-KR" altLang="ko-KR" sz="1800" b="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827584" y="2636912"/>
            <a:ext cx="7272808" cy="2094745"/>
          </a:xfrm>
          <a:prstGeom prst="roundRect">
            <a:avLst/>
          </a:prstGeom>
          <a:noFill/>
          <a:ln w="762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360000" rtlCol="0" anchor="t" anchorCtr="0"/>
          <a:lstStyle/>
          <a:p>
            <a:endParaRPr lang="ko-KR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2919843" y="5892348"/>
            <a:ext cx="1422181" cy="395269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tIns="10800" rtlCol="0" anchor="ctr" anchorCtr="0"/>
          <a:lstStyle/>
          <a:p>
            <a:pPr algn="ctr"/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rPr>
              <a:t>shard #1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itchFamily="49" charset="0"/>
              <a:ea typeface="나눔고딕" pitchFamily="50" charset="-127"/>
              <a:cs typeface="Courier New" pitchFamily="49" charset="0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4979047" y="5892348"/>
            <a:ext cx="1422181" cy="395269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tIns="10800" rtlCol="0" anchor="ctr" anchorCtr="0"/>
          <a:lstStyle/>
          <a:p>
            <a:pPr algn="ctr"/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rPr>
              <a:t>shard #2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itchFamily="49" charset="0"/>
              <a:ea typeface="나눔고딕" pitchFamily="50" charset="-127"/>
              <a:cs typeface="Courier New" pitchFamily="49" charset="0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6862304" y="5892348"/>
            <a:ext cx="1422181" cy="395269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tIns="10800" rtlCol="0" anchor="ctr" anchorCtr="0"/>
          <a:lstStyle/>
          <a:p>
            <a:pPr algn="ctr"/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itchFamily="49" charset="0"/>
                <a:ea typeface="나눔고딕" pitchFamily="50" charset="-127"/>
                <a:cs typeface="Courier New" pitchFamily="49" charset="0"/>
              </a:rPr>
              <a:t>shard #3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Courier New" pitchFamily="49" charset="0"/>
              <a:ea typeface="나눔고딕" pitchFamily="50" charset="-127"/>
              <a:cs typeface="Courier New" pitchFamily="49" charset="0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574008" y="1052736"/>
            <a:ext cx="3366144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itchFamily="50" charset="-127"/>
                <a:ea typeface="나눔고딕" pitchFamily="50" charset="-127"/>
              </a:rPr>
              <a:t>1) Query Execution using Hint</a:t>
            </a:r>
          </a:p>
        </p:txBody>
      </p:sp>
      <p:sp>
        <p:nvSpPr>
          <p:cNvPr id="31" name="제목 1"/>
          <p:cNvSpPr txBox="1">
            <a:spLocks/>
          </p:cNvSpPr>
          <p:nvPr/>
        </p:nvSpPr>
        <p:spPr>
          <a:xfrm>
            <a:off x="323528" y="251937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CUBRID SHARD Process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5566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539553" y="908721"/>
            <a:ext cx="7943521" cy="3071834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ko-KR" sz="3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3.4 Ease</a:t>
            </a:r>
            <a:r>
              <a:rPr lang="ko-KR" altLang="en-US" sz="3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</a:t>
            </a:r>
            <a:r>
              <a:rPr lang="en-US" altLang="ko-KR" sz="3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of Use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endParaRPr lang="ko-KR" altLang="en-US" sz="36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1168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1"/>
          <p:cNvSpPr txBox="1">
            <a:spLocks/>
          </p:cNvSpPr>
          <p:nvPr/>
        </p:nvSpPr>
        <p:spPr>
          <a:xfrm>
            <a:off x="323528" y="260648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SQL</a:t>
            </a: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</a:t>
            </a: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Compatibility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graphicFrame>
        <p:nvGraphicFramePr>
          <p:cNvPr id="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7305880"/>
              </p:ext>
            </p:extLst>
          </p:nvPr>
        </p:nvGraphicFramePr>
        <p:xfrm>
          <a:off x="469205" y="1124744"/>
          <a:ext cx="8207375" cy="5112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1480"/>
                <a:gridCol w="2023801"/>
                <a:gridCol w="2085127"/>
                <a:gridCol w="1866967"/>
              </a:tblGrid>
              <a:tr h="660722"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Phase</a:t>
                      </a:r>
                      <a:r>
                        <a:rPr lang="en-US" sz="1500" b="0" baseline="0" dirty="0" smtClean="0"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 1</a:t>
                      </a:r>
                    </a:p>
                    <a:p>
                      <a:pPr algn="ctr"/>
                      <a:r>
                        <a:rPr lang="en-US" sz="1500" b="0" dirty="0" smtClean="0"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v.8.2.x</a:t>
                      </a:r>
                      <a:endParaRPr lang="en-US" sz="1500" b="0" dirty="0"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Phase</a:t>
                      </a:r>
                      <a:r>
                        <a:rPr lang="en-US" sz="1500" b="0" baseline="0" dirty="0" smtClean="0"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 2</a:t>
                      </a:r>
                    </a:p>
                    <a:p>
                      <a:pPr algn="ctr"/>
                      <a:r>
                        <a:rPr lang="en-US" sz="1500" b="0" dirty="0" smtClean="0"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v.8.3.x</a:t>
                      </a:r>
                      <a:endParaRPr lang="en-US" sz="1500" b="0" dirty="0"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Phase</a:t>
                      </a:r>
                      <a:r>
                        <a:rPr lang="en-US" sz="1500" b="0" baseline="0" dirty="0" smtClean="0"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 4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v8.4.x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Phase</a:t>
                      </a:r>
                      <a:r>
                        <a:rPr lang="en-US" sz="1500" b="0" baseline="0" dirty="0" smtClean="0"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 6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v9.0</a:t>
                      </a:r>
                    </a:p>
                  </a:txBody>
                  <a:tcPr/>
                </a:tc>
              </a:tr>
              <a:tr h="528106"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MySQL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MySQL</a:t>
                      </a:r>
                      <a:endParaRPr lang="en-US" sz="15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MySQL,</a:t>
                      </a:r>
                    </a:p>
                    <a:p>
                      <a:pPr algn="ctr"/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Oracle</a:t>
                      </a:r>
                      <a:endParaRPr lang="en-US" sz="15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/>
                </a:tc>
              </a:tr>
              <a:tr h="524123"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Hierarchical</a:t>
                      </a:r>
                    </a:p>
                    <a:p>
                      <a:pPr algn="ctr"/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Query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SQL: 60+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PHP: 20+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SQL: 70+</a:t>
                      </a:r>
                    </a:p>
                    <a:p>
                      <a:pPr algn="ctr"/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PHP: 20+</a:t>
                      </a:r>
                      <a:endParaRPr lang="en-US" sz="15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Currency</a:t>
                      </a:r>
                    </a:p>
                    <a:p>
                      <a:pPr algn="ctr"/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SQL</a:t>
                      </a:r>
                      <a:endParaRPr lang="en-US" sz="15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/>
                </a:tc>
              </a:tr>
              <a:tr h="875119">
                <a:tc>
                  <a:txBody>
                    <a:bodyPr/>
                    <a:lstStyle/>
                    <a:p>
                      <a:pPr algn="ctr"/>
                      <a:endParaRPr lang="en-US" sz="15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LOB,</a:t>
                      </a:r>
                      <a:b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</a:br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API++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Implicit Type</a:t>
                      </a:r>
                    </a:p>
                    <a:p>
                      <a:pPr algn="ctr"/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Conversion+</a:t>
                      </a:r>
                      <a:endParaRPr lang="en-US" sz="15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5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/>
                </a:tc>
              </a:tr>
              <a:tr h="477338">
                <a:tc>
                  <a:txBody>
                    <a:bodyPr/>
                    <a:lstStyle/>
                    <a:p>
                      <a:pPr algn="ctr"/>
                      <a:endParaRPr lang="en-US" sz="15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Usability+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Usability+++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5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/>
                </a:tc>
              </a:tr>
              <a:tr h="305966">
                <a:tc>
                  <a:txBody>
                    <a:bodyPr/>
                    <a:lstStyle/>
                    <a:p>
                      <a:pPr algn="ctr"/>
                      <a:endParaRPr lang="en-US" sz="15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RegExpr</a:t>
                      </a:r>
                      <a:endParaRPr lang="en-US" sz="15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 Bold" pitchFamily="50" charset="-127"/>
                        <a:ea typeface="나눔고딕 Bold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5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/>
                </a:tc>
              </a:tr>
              <a:tr h="676229"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MSSQL</a:t>
                      </a:r>
                      <a:r>
                        <a:rPr lang="en-US" sz="15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 win-back</a:t>
                      </a:r>
                      <a:endParaRPr lang="en-US" sz="15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MySQL, </a:t>
                      </a:r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Oracle win-back: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  <a:hlinkClick r:id="" action="ppaction://noaction"/>
                        </a:rPr>
                        <a:t>Monitoring system</a:t>
                      </a:r>
                      <a:endParaRPr lang="en-US" sz="15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Myriad Pro"/>
                        <a:cs typeface="Myriad 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Oracle: Ads,</a:t>
                      </a:r>
                    </a:p>
                    <a:p>
                      <a:pPr algn="ctr"/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Shopping</a:t>
                      </a:r>
                      <a:endParaRPr lang="en-US" sz="15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 Bold" pitchFamily="50" charset="-127"/>
                        <a:ea typeface="나눔고딕 Bold" pitchFamily="50" charset="-127"/>
                        <a:cs typeface="Myriad Pro"/>
                      </a:endParaRPr>
                    </a:p>
                  </a:txBody>
                  <a:tcPr/>
                </a:tc>
              </a:tr>
              <a:tr h="973906"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CM, CQB, CMT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CUNITOR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Web manager</a:t>
                      </a:r>
                    </a:p>
                    <a:p>
                      <a:pPr algn="ctr"/>
                      <a:r>
                        <a:rPr lang="en-US" altLang="ko-KR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CM</a:t>
                      </a:r>
                    </a:p>
                    <a:p>
                      <a:pPr algn="ctr"/>
                      <a:r>
                        <a:rPr lang="en-US" altLang="ko-KR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Monitoring</a:t>
                      </a:r>
                    </a:p>
                    <a:p>
                      <a:pPr algn="ctr"/>
                      <a:r>
                        <a:rPr lang="en-US" altLang="ko-KR" sz="15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 Bold" pitchFamily="50" charset="-127"/>
                          <a:ea typeface="나눔고딕 Bold" pitchFamily="50" charset="-127"/>
                          <a:cs typeface="Myriad Pro"/>
                        </a:rPr>
                        <a:t>++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921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cm2_pcraf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61676" y="1240279"/>
            <a:ext cx="3542577" cy="2379833"/>
          </a:xfrm>
          <a:prstGeom prst="rect">
            <a:avLst/>
          </a:prstGeom>
        </p:spPr>
      </p:pic>
      <p:pic>
        <p:nvPicPr>
          <p:cNvPr id="9" name="그림 8" descr="cm3_pcraf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1673" y="3736976"/>
            <a:ext cx="3528712" cy="2571751"/>
          </a:xfrm>
          <a:prstGeom prst="rect">
            <a:avLst/>
          </a:prstGeom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323528" y="251432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나눔고딕 Bold" pitchFamily="50" charset="-127"/>
                <a:ea typeface="나눔고딕 Bold" pitchFamily="50" charset="-127"/>
                <a:cs typeface="+mn-cs"/>
              </a:rPr>
              <a:t>CUBRID Tools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나눔고딕 Bold" pitchFamily="50" charset="-127"/>
              <a:ea typeface="나눔고딕 Bold" pitchFamily="50" charset="-127"/>
              <a:cs typeface="+mn-cs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38" y="1273365"/>
            <a:ext cx="615194" cy="61519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83" y="3801778"/>
            <a:ext cx="499355" cy="484526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07" y="2149472"/>
            <a:ext cx="484525" cy="461452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843112"/>
            <a:ext cx="615194" cy="615194"/>
          </a:xfrm>
          <a:prstGeom prst="rect">
            <a:avLst/>
          </a:prstGeom>
        </p:spPr>
      </p:pic>
      <p:sp>
        <p:nvSpPr>
          <p:cNvPr id="16" name="내용 개체 틀 2"/>
          <p:cNvSpPr txBox="1">
            <a:spLocks/>
          </p:cNvSpPr>
          <p:nvPr/>
        </p:nvSpPr>
        <p:spPr>
          <a:xfrm>
            <a:off x="1124234" y="1196752"/>
            <a:ext cx="3935648" cy="650083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spcBef>
                <a:spcPct val="20000"/>
              </a:spcBef>
            </a:pP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CUBRID</a:t>
            </a:r>
            <a:r>
              <a:rPr lang="ko-KR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Manager </a:t>
            </a:r>
            <a:b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  - DBA</a:t>
            </a:r>
          </a:p>
        </p:txBody>
      </p:sp>
      <p:sp>
        <p:nvSpPr>
          <p:cNvPr id="17" name="내용 개체 틀 2"/>
          <p:cNvSpPr txBox="1">
            <a:spLocks/>
          </p:cNvSpPr>
          <p:nvPr/>
        </p:nvSpPr>
        <p:spPr>
          <a:xfrm>
            <a:off x="1124234" y="1986829"/>
            <a:ext cx="3935648" cy="650083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spcBef>
                <a:spcPct val="20000"/>
              </a:spcBef>
            </a:pP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CUBRID</a:t>
            </a:r>
            <a:r>
              <a:rPr lang="ko-KR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Query Browser </a:t>
            </a:r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/>
            </a:r>
            <a:b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 - </a:t>
            </a:r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응용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개발자</a:t>
            </a:r>
            <a:endParaRPr lang="en-US" altLang="ko-KR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내용 개체 틀 2"/>
          <p:cNvSpPr txBox="1">
            <a:spLocks/>
          </p:cNvSpPr>
          <p:nvPr/>
        </p:nvSpPr>
        <p:spPr>
          <a:xfrm>
            <a:off x="1124234" y="2778917"/>
            <a:ext cx="3935648" cy="650083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spcBef>
                <a:spcPct val="20000"/>
              </a:spcBef>
            </a:pP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CUBRID</a:t>
            </a:r>
            <a:r>
              <a:rPr lang="ko-KR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Web Manager </a:t>
            </a:r>
            <a:b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  - </a:t>
            </a:r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웹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기반 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DB</a:t>
            </a:r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관리도구</a:t>
            </a:r>
            <a:endParaRPr lang="en-US" altLang="ko-KR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9" name="내용 개체 틀 2"/>
          <p:cNvSpPr txBox="1">
            <a:spLocks/>
          </p:cNvSpPr>
          <p:nvPr/>
        </p:nvSpPr>
        <p:spPr>
          <a:xfrm>
            <a:off x="1124234" y="3643013"/>
            <a:ext cx="3935648" cy="650083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spcBef>
                <a:spcPct val="20000"/>
              </a:spcBef>
            </a:pP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CUBRID</a:t>
            </a:r>
            <a:r>
              <a:rPr lang="ko-KR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Migration</a:t>
            </a:r>
            <a:r>
              <a:rPr lang="ko-KR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Toolkit </a:t>
            </a:r>
            <a:b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</a:b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  - </a:t>
            </a:r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이기종</a:t>
            </a:r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DBMS </a:t>
            </a:r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이관</a:t>
            </a:r>
            <a:endParaRPr lang="en-US" altLang="ko-KR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04056" y="455837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모델링 도구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    - DA# 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Architecture</a:t>
            </a:r>
          </a:p>
          <a:p>
            <a:pPr>
              <a:buFont typeface="Arial" pitchFamily="34" charset="0"/>
              <a:buChar char="•"/>
            </a:pPr>
            <a:r>
              <a:rPr lang="ko-KR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데이터</a:t>
            </a: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암호화</a:t>
            </a:r>
            <a:endParaRPr lang="en-US" altLang="ko-KR" b="1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   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en-US" altLang="ko-K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KSignSecureDB</a:t>
            </a:r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DB </a:t>
            </a:r>
            <a:r>
              <a:rPr lang="ko-KR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접근제어</a:t>
            </a:r>
            <a:endParaRPr lang="en-US" altLang="ko-KR" b="1" dirty="0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    - Chakra Max  </a:t>
            </a:r>
          </a:p>
        </p:txBody>
      </p:sp>
    </p:spTree>
    <p:extLst>
      <p:ext uri="{BB962C8B-B14F-4D97-AF65-F5344CB8AC3E}">
        <p14:creationId xmlns:p14="http://schemas.microsoft.com/office/powerpoint/2010/main" val="27317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5313847"/>
            <a:ext cx="9144000" cy="1544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그림 9" descr="cubrid-logo-bi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06776" y="6202532"/>
            <a:ext cx="1584000" cy="493116"/>
          </a:xfrm>
          <a:prstGeom prst="rect">
            <a:avLst/>
          </a:prstGeom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539554" y="908722"/>
            <a:ext cx="7943521" cy="3071834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ko-KR" sz="3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3.5 DBMS Migration</a:t>
            </a:r>
          </a:p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endParaRPr lang="ko-KR" altLang="en-US" sz="36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84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직선 연결선 23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23528" y="260648"/>
            <a:ext cx="8209285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CUBRID DBMS </a:t>
            </a:r>
            <a:r>
              <a:rPr lang="ko-KR" altLang="en-US" sz="320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전환 </a:t>
            </a:r>
            <a:r>
              <a:rPr lang="en-US" altLang="ko-K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Workflow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495983" y="1067912"/>
            <a:ext cx="8180674" cy="5218887"/>
            <a:chOff x="495983" y="1067912"/>
            <a:chExt cx="8180674" cy="5218887"/>
          </a:xfrm>
        </p:grpSpPr>
        <p:sp>
          <p:nvSpPr>
            <p:cNvPr id="17" name="직사각형 16"/>
            <p:cNvSpPr/>
            <p:nvPr/>
          </p:nvSpPr>
          <p:spPr>
            <a:xfrm>
              <a:off x="585959" y="1160748"/>
              <a:ext cx="1695132" cy="664375"/>
            </a:xfrm>
            <a:prstGeom prst="rect">
              <a:avLst/>
            </a:prstGeom>
            <a:solidFill>
              <a:srgbClr val="30ADB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기존환경 분석</a:t>
              </a:r>
              <a:endParaRPr lang="ko-KR" altLang="en-US" sz="14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2707562" y="1160748"/>
              <a:ext cx="5968894" cy="664375"/>
            </a:xfrm>
            <a:prstGeom prst="rect">
              <a:avLst/>
            </a:prstGeom>
            <a:solidFill>
              <a:sysClr val="window" lastClr="FFFFFF"/>
            </a:solidFill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lIns="36000" tIns="46800" rIns="36000" anchor="ctr" anchorCtr="0"/>
            <a:lstStyle/>
            <a:p>
              <a:pPr marL="360363" lvl="1" indent="-179388">
                <a:spcBef>
                  <a:spcPts val="5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기존 시스템 분석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전환 범위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, HW, SW, DBMS 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종속성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개발환경 분석</a:t>
              </a:r>
              <a:endParaRPr lang="en-US" altLang="ko-KR" sz="12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marL="360363" lvl="1" indent="-179388">
                <a:spcBef>
                  <a:spcPts val="5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전환 가능성 분석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비용절감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전환업무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/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유지보수 수행 인력 검토</a:t>
              </a:r>
              <a:endParaRPr lang="en-US" altLang="ko-KR" sz="1200" b="1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585959" y="1880880"/>
              <a:ext cx="1695132" cy="664375"/>
            </a:xfrm>
            <a:prstGeom prst="rect">
              <a:avLst/>
            </a:prstGeom>
            <a:solidFill>
              <a:srgbClr val="30ADB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전환일정 수립</a:t>
              </a:r>
              <a:endParaRPr lang="ko-KR" altLang="en-US" sz="14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0" name="Rectangle 11"/>
            <p:cNvSpPr>
              <a:spLocks noChangeArrowheads="1"/>
            </p:cNvSpPr>
            <p:nvPr/>
          </p:nvSpPr>
          <p:spPr bwMode="auto">
            <a:xfrm>
              <a:off x="2707562" y="1880880"/>
              <a:ext cx="5968894" cy="664375"/>
            </a:xfrm>
            <a:prstGeom prst="rect">
              <a:avLst/>
            </a:prstGeom>
            <a:solidFill>
              <a:sysClr val="window" lastClr="FFFFFF"/>
            </a:solidFill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lIns="36000" tIns="46800" rIns="36000" anchor="ctr" anchorCtr="0"/>
            <a:lstStyle/>
            <a:p>
              <a:pPr marL="360363" lvl="1" indent="-179388">
                <a:lnSpc>
                  <a:spcPct val="90000"/>
                </a:lnSpc>
                <a:spcBef>
                  <a:spcPts val="50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서비스 연속성 유지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전환 실패 시 원 시스템 전환 고려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endParaRPr lang="ko-KR" altLang="en-US" sz="1200" b="1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585959" y="4149080"/>
              <a:ext cx="1695132" cy="664375"/>
            </a:xfrm>
            <a:prstGeom prst="rect">
              <a:avLst/>
            </a:prstGeom>
            <a:solidFill>
              <a:srgbClr val="30ADB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검증 및 최적화</a:t>
              </a:r>
              <a:endParaRPr lang="ko-KR" altLang="en-US" sz="14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2" name="Rectangle 11"/>
            <p:cNvSpPr>
              <a:spLocks noChangeArrowheads="1"/>
            </p:cNvSpPr>
            <p:nvPr/>
          </p:nvSpPr>
          <p:spPr bwMode="auto">
            <a:xfrm>
              <a:off x="2707562" y="4149080"/>
              <a:ext cx="5968894" cy="664375"/>
            </a:xfrm>
            <a:prstGeom prst="rect">
              <a:avLst/>
            </a:prstGeom>
            <a:solidFill>
              <a:sysClr val="window" lastClr="FFFFFF"/>
            </a:solidFill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lIns="36000" tIns="46800" rIns="36000" anchor="ctr" anchorCtr="0"/>
            <a:lstStyle/>
            <a:p>
              <a:pPr marL="360363" lvl="1" indent="-179388">
                <a:lnSpc>
                  <a:spcPct val="90000"/>
                </a:lnSpc>
                <a:spcBef>
                  <a:spcPts val="50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기능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테스트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단위 업무별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/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시나리오 기반 테스트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, WAS/DBMS 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에러로그 확인 </a:t>
              </a:r>
              <a:endParaRPr lang="en-US" altLang="ko-KR" sz="1200" b="1" dirty="0">
                <a:latin typeface="나눔고딕" pitchFamily="50" charset="-127"/>
                <a:ea typeface="나눔고딕" pitchFamily="50" charset="-127"/>
              </a:endParaRPr>
            </a:p>
            <a:p>
              <a:pPr marL="360363" lvl="1" indent="-179388">
                <a:lnSpc>
                  <a:spcPct val="90000"/>
                </a:lnSpc>
                <a:spcBef>
                  <a:spcPts val="50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ko-KR" altLang="en-US" sz="1200" b="1" dirty="0">
                  <a:latin typeface="나눔고딕" pitchFamily="50" charset="-127"/>
                  <a:ea typeface="나눔고딕" pitchFamily="50" charset="-127"/>
                </a:rPr>
                <a:t>성능 </a:t>
              </a: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테스트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동시 사용자 예측 시나리오 테스트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, 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지연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 Query 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개선</a:t>
              </a:r>
              <a:endParaRPr lang="en-US" altLang="ko-KR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26" name="직선 연결선 25"/>
            <p:cNvCxnSpPr>
              <a:stCxn id="17" idx="3"/>
              <a:endCxn id="18" idx="1"/>
            </p:cNvCxnSpPr>
            <p:nvPr/>
          </p:nvCxnSpPr>
          <p:spPr>
            <a:xfrm>
              <a:off x="2281091" y="1492936"/>
              <a:ext cx="4264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>
              <a:stCxn id="19" idx="3"/>
              <a:endCxn id="20" idx="1"/>
            </p:cNvCxnSpPr>
            <p:nvPr/>
          </p:nvCxnSpPr>
          <p:spPr>
            <a:xfrm>
              <a:off x="2281091" y="2213068"/>
              <a:ext cx="4264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>
              <a:stCxn id="21" idx="3"/>
              <a:endCxn id="22" idx="1"/>
            </p:cNvCxnSpPr>
            <p:nvPr/>
          </p:nvCxnSpPr>
          <p:spPr>
            <a:xfrm>
              <a:off x="2281091" y="4481268"/>
              <a:ext cx="4264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직사각형 35"/>
            <p:cNvSpPr/>
            <p:nvPr/>
          </p:nvSpPr>
          <p:spPr>
            <a:xfrm>
              <a:off x="585959" y="4890197"/>
              <a:ext cx="1695132" cy="664375"/>
            </a:xfrm>
            <a:prstGeom prst="rect">
              <a:avLst/>
            </a:prstGeom>
            <a:solidFill>
              <a:srgbClr val="30ADB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전환오픈</a:t>
              </a:r>
              <a:endParaRPr lang="ko-KR" altLang="en-US" sz="14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7" name="Rectangle 11"/>
            <p:cNvSpPr>
              <a:spLocks noChangeArrowheads="1"/>
            </p:cNvSpPr>
            <p:nvPr/>
          </p:nvSpPr>
          <p:spPr bwMode="auto">
            <a:xfrm>
              <a:off x="2707562" y="4890197"/>
              <a:ext cx="5968894" cy="664375"/>
            </a:xfrm>
            <a:prstGeom prst="rect">
              <a:avLst/>
            </a:prstGeom>
            <a:solidFill>
              <a:sysClr val="window" lastClr="FFFFFF"/>
            </a:solidFill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lIns="36000" tIns="46800" rIns="36000" anchor="ctr" anchorCtr="0"/>
            <a:lstStyle/>
            <a:p>
              <a:pPr marL="360363" lvl="1" indent="-179388">
                <a:spcBef>
                  <a:spcPts val="5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업무 전환 일정 및 전환 시간 확정</a:t>
              </a:r>
              <a:endParaRPr lang="en-US" altLang="ko-KR" sz="12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marL="360363" lvl="1" indent="-179388">
                <a:spcBef>
                  <a:spcPts val="5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서비스 중단 일정 공고</a:t>
              </a:r>
              <a:endParaRPr lang="en-US" altLang="ko-KR" sz="1200" b="1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8" name="직선 연결선 37"/>
            <p:cNvCxnSpPr>
              <a:stCxn id="36" idx="3"/>
              <a:endCxn id="37" idx="1"/>
            </p:cNvCxnSpPr>
            <p:nvPr/>
          </p:nvCxnSpPr>
          <p:spPr>
            <a:xfrm>
              <a:off x="2281091" y="5222384"/>
              <a:ext cx="4264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직사각형 38"/>
            <p:cNvSpPr/>
            <p:nvPr/>
          </p:nvSpPr>
          <p:spPr>
            <a:xfrm>
              <a:off x="585959" y="2599397"/>
              <a:ext cx="1695132" cy="1472941"/>
            </a:xfrm>
            <a:prstGeom prst="rect">
              <a:avLst/>
            </a:prstGeom>
            <a:solidFill>
              <a:srgbClr val="30ADB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이관</a:t>
              </a:r>
              <a:endParaRPr lang="ko-KR" altLang="en-US" sz="14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0" name="Rectangle 11"/>
            <p:cNvSpPr>
              <a:spLocks noChangeArrowheads="1"/>
            </p:cNvSpPr>
            <p:nvPr/>
          </p:nvSpPr>
          <p:spPr bwMode="auto">
            <a:xfrm>
              <a:off x="2707562" y="2599397"/>
              <a:ext cx="5968894" cy="1472941"/>
            </a:xfrm>
            <a:prstGeom prst="rect">
              <a:avLst/>
            </a:prstGeom>
            <a:solidFill>
              <a:sysClr val="window" lastClr="FFFFFF"/>
            </a:solidFill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lIns="36000" tIns="46800" rIns="36000" anchor="ctr" anchorCtr="0"/>
            <a:lstStyle/>
            <a:p>
              <a:pPr marL="360363" lvl="1" indent="-179388">
                <a:lnSpc>
                  <a:spcPct val="90000"/>
                </a:lnSpc>
                <a:spcBef>
                  <a:spcPts val="50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전환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DBMS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환경 구성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: OS, WEB, WAS, DBMS, 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응용 및 솔루션 설치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 </a:t>
              </a:r>
              <a:endParaRPr lang="en-US" altLang="ko-KR" sz="1200" b="1" dirty="0">
                <a:latin typeface="나눔고딕" pitchFamily="50" charset="-127"/>
                <a:ea typeface="나눔고딕" pitchFamily="50" charset="-127"/>
              </a:endParaRPr>
            </a:p>
            <a:p>
              <a:pPr marL="360363" lvl="1" indent="-179388">
                <a:lnSpc>
                  <a:spcPct val="90000"/>
                </a:lnSpc>
                <a:spcBef>
                  <a:spcPts val="50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DB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스키마 이관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: CMT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(CUBRID Migration Toolkit) 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활용 자동 이관</a:t>
              </a:r>
              <a:endParaRPr lang="en-US" altLang="ko-KR" sz="1200" b="1" dirty="0">
                <a:latin typeface="나눔고딕" pitchFamily="50" charset="-127"/>
                <a:ea typeface="나눔고딕" pitchFamily="50" charset="-127"/>
              </a:endParaRPr>
            </a:p>
            <a:p>
              <a:pPr marL="360363" lvl="1" indent="-179388">
                <a:lnSpc>
                  <a:spcPct val="90000"/>
                </a:lnSpc>
                <a:spcBef>
                  <a:spcPts val="50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DB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데이터 이관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: CMT 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활용 자동 이관</a:t>
              </a:r>
              <a:endParaRPr lang="en-US" altLang="ko-KR" sz="1200" b="1" dirty="0">
                <a:latin typeface="나눔고딕" pitchFamily="50" charset="-127"/>
                <a:ea typeface="나눔고딕" pitchFamily="50" charset="-127"/>
              </a:endParaRPr>
            </a:p>
            <a:p>
              <a:pPr marL="360363" lvl="1" indent="-179388">
                <a:lnSpc>
                  <a:spcPct val="90000"/>
                </a:lnSpc>
                <a:spcBef>
                  <a:spcPts val="50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Stored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Procedure 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이관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: PL/SQL, T-SQL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  <a:sym typeface="Wingdings" panose="05000000000000000000" pitchFamily="2" charset="2"/>
                </a:rPr>
                <a:t> JAVA Stored Procedure 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  <a:sym typeface="Wingdings" panose="05000000000000000000" pitchFamily="2" charset="2"/>
                </a:rPr>
                <a:t>변환</a:t>
              </a:r>
              <a:endParaRPr lang="en-US" altLang="ko-KR" sz="1200" b="1" dirty="0" smtClean="0">
                <a:latin typeface="나눔고딕" pitchFamily="50" charset="-127"/>
                <a:ea typeface="나눔고딕" pitchFamily="50" charset="-127"/>
              </a:endParaRPr>
            </a:p>
            <a:p>
              <a:pPr marL="360363" lvl="1" indent="-179388">
                <a:lnSpc>
                  <a:spcPct val="90000"/>
                </a:lnSpc>
                <a:spcBef>
                  <a:spcPts val="50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응용 이관 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: 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비표준</a:t>
              </a:r>
              <a:r>
                <a:rPr lang="en-US" altLang="ko-KR" sz="1200" b="1" dirty="0" smtClean="0">
                  <a:latin typeface="나눔고딕" pitchFamily="50" charset="-127"/>
                  <a:ea typeface="나눔고딕" pitchFamily="50" charset="-127"/>
                </a:rPr>
                <a:t> SQL </a:t>
              </a:r>
              <a:r>
                <a:rPr lang="ko-KR" altLang="en-US" sz="1200" b="1" smtClean="0">
                  <a:latin typeface="나눔고딕" pitchFamily="50" charset="-127"/>
                  <a:ea typeface="나눔고딕" pitchFamily="50" charset="-127"/>
                </a:rPr>
                <a:t>변환</a:t>
              </a:r>
              <a:endParaRPr lang="en-US" altLang="ko-KR" sz="1200" b="1" dirty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41" name="직선 연결선 40"/>
            <p:cNvCxnSpPr>
              <a:stCxn id="39" idx="3"/>
              <a:endCxn id="40" idx="1"/>
            </p:cNvCxnSpPr>
            <p:nvPr/>
          </p:nvCxnSpPr>
          <p:spPr>
            <a:xfrm>
              <a:off x="2281091" y="3335868"/>
              <a:ext cx="4264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직사각형 22"/>
            <p:cNvSpPr/>
            <p:nvPr/>
          </p:nvSpPr>
          <p:spPr>
            <a:xfrm>
              <a:off x="586160" y="5622424"/>
              <a:ext cx="1695132" cy="664375"/>
            </a:xfrm>
            <a:prstGeom prst="rect">
              <a:avLst/>
            </a:prstGeom>
            <a:solidFill>
              <a:srgbClr val="30ADBE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안정화</a:t>
              </a:r>
              <a:endParaRPr lang="ko-KR" altLang="en-US" sz="14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29" name="Rectangle 11"/>
            <p:cNvSpPr>
              <a:spLocks noChangeArrowheads="1"/>
            </p:cNvSpPr>
            <p:nvPr/>
          </p:nvSpPr>
          <p:spPr bwMode="auto">
            <a:xfrm>
              <a:off x="2707763" y="5622424"/>
              <a:ext cx="5968894" cy="664375"/>
            </a:xfrm>
            <a:prstGeom prst="rect">
              <a:avLst/>
            </a:prstGeom>
            <a:solidFill>
              <a:sysClr val="window" lastClr="FFFFFF"/>
            </a:solidFill>
            <a:ln w="952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lIns="36000" tIns="46800" rIns="36000" anchor="ctr" anchorCtr="0"/>
            <a:lstStyle/>
            <a:p>
              <a:pPr marL="360363" lvl="1" indent="-179388">
                <a:spcBef>
                  <a:spcPts val="5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b="1" dirty="0" smtClean="0">
                  <a:latin typeface="나눔고딕" pitchFamily="50" charset="-127"/>
                  <a:ea typeface="나눔고딕" pitchFamily="50" charset="-127"/>
                </a:rPr>
                <a:t>정상 작동여부 일정기간 모니터링</a:t>
              </a:r>
              <a:endParaRPr lang="en-US" altLang="ko-KR" sz="1200" b="1" dirty="0" smtClean="0">
                <a:latin typeface="나눔고딕" pitchFamily="50" charset="-127"/>
                <a:ea typeface="나눔고딕" pitchFamily="50" charset="-127"/>
              </a:endParaRPr>
            </a:p>
          </p:txBody>
        </p:sp>
        <p:cxnSp>
          <p:nvCxnSpPr>
            <p:cNvPr id="30" name="직선 연결선 29"/>
            <p:cNvCxnSpPr>
              <a:stCxn id="23" idx="3"/>
              <a:endCxn id="29" idx="1"/>
            </p:cNvCxnSpPr>
            <p:nvPr/>
          </p:nvCxnSpPr>
          <p:spPr>
            <a:xfrm>
              <a:off x="2281292" y="5954611"/>
              <a:ext cx="4264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타원 30"/>
            <p:cNvSpPr/>
            <p:nvPr/>
          </p:nvSpPr>
          <p:spPr>
            <a:xfrm>
              <a:off x="499046" y="1067912"/>
              <a:ext cx="197759" cy="20410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fontAlgn="t" latinLnBrk="0" hangingPunct="0">
                <a:spcBef>
                  <a:spcPct val="50000"/>
                </a:spcBef>
                <a:defRPr/>
              </a:pPr>
              <a:r>
                <a:rPr lang="en-US" altLang="ko-KR" sz="12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1</a:t>
              </a:r>
              <a:endParaRPr lang="ko-KR" altLang="en-US" sz="1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2" name="타원 31"/>
            <p:cNvSpPr/>
            <p:nvPr/>
          </p:nvSpPr>
          <p:spPr>
            <a:xfrm>
              <a:off x="499045" y="1790227"/>
              <a:ext cx="197759" cy="20410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fontAlgn="t" latinLnBrk="0" hangingPunct="0">
                <a:spcBef>
                  <a:spcPct val="50000"/>
                </a:spcBef>
                <a:defRPr/>
              </a:pPr>
              <a:r>
                <a:rPr lang="en-US" altLang="ko-KR" sz="12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2</a:t>
              </a:r>
              <a:endParaRPr lang="ko-KR" altLang="en-US" sz="1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3" name="타원 32"/>
            <p:cNvSpPr/>
            <p:nvPr/>
          </p:nvSpPr>
          <p:spPr>
            <a:xfrm>
              <a:off x="499384" y="2500657"/>
              <a:ext cx="197759" cy="20410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fontAlgn="t" latinLnBrk="0" hangingPunct="0">
                <a:spcBef>
                  <a:spcPct val="50000"/>
                </a:spcBef>
                <a:defRPr/>
              </a:pPr>
              <a:r>
                <a:rPr lang="en-US" altLang="ko-KR" sz="12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3</a:t>
              </a:r>
              <a:endParaRPr lang="ko-KR" altLang="en-US" sz="1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4" name="타원 33"/>
            <p:cNvSpPr/>
            <p:nvPr/>
          </p:nvSpPr>
          <p:spPr>
            <a:xfrm>
              <a:off x="495983" y="4811939"/>
              <a:ext cx="197759" cy="20410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fontAlgn="t" latinLnBrk="0" hangingPunct="0">
                <a:spcBef>
                  <a:spcPct val="50000"/>
                </a:spcBef>
                <a:defRPr/>
              </a:pPr>
              <a:r>
                <a:rPr lang="en-US" altLang="ko-KR" sz="12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5</a:t>
              </a:r>
              <a:endParaRPr lang="ko-KR" altLang="en-US" sz="1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35" name="타원 34"/>
            <p:cNvSpPr/>
            <p:nvPr/>
          </p:nvSpPr>
          <p:spPr>
            <a:xfrm>
              <a:off x="495983" y="4094824"/>
              <a:ext cx="197759" cy="20410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fontAlgn="t" latinLnBrk="0" hangingPunct="0">
                <a:spcBef>
                  <a:spcPct val="50000"/>
                </a:spcBef>
                <a:defRPr/>
              </a:pPr>
              <a:r>
                <a:rPr lang="en-US" altLang="ko-KR" sz="12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4</a:t>
              </a:r>
              <a:endParaRPr lang="ko-KR" altLang="en-US" sz="1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42" name="타원 41"/>
            <p:cNvSpPr/>
            <p:nvPr/>
          </p:nvSpPr>
          <p:spPr>
            <a:xfrm>
              <a:off x="495983" y="5586936"/>
              <a:ext cx="197759" cy="20410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fontAlgn="t" latinLnBrk="0" hangingPunct="0">
                <a:spcBef>
                  <a:spcPct val="50000"/>
                </a:spcBef>
                <a:defRPr/>
              </a:pPr>
              <a:r>
                <a:rPr lang="en-US" altLang="ko-KR" sz="12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나눔고딕" pitchFamily="50" charset="-127"/>
                  <a:ea typeface="나눔고딕" pitchFamily="50" charset="-127"/>
                </a:rPr>
                <a:t>6</a:t>
              </a:r>
              <a:endParaRPr lang="ko-KR" altLang="en-US" sz="1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나눔고딕" pitchFamily="50" charset="-127"/>
                <a:ea typeface="나눔고딕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318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모서리가 둥근 직사각형 89"/>
          <p:cNvSpPr/>
          <p:nvPr/>
        </p:nvSpPr>
        <p:spPr>
          <a:xfrm>
            <a:off x="3533927" y="3356992"/>
            <a:ext cx="1830161" cy="1487699"/>
          </a:xfrm>
          <a:prstGeom prst="roundRect">
            <a:avLst>
              <a:gd name="adj" fmla="val 12214"/>
            </a:avLst>
          </a:prstGeom>
          <a:solidFill>
            <a:srgbClr val="FF99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CUBRID</a:t>
            </a:r>
          </a:p>
          <a:p>
            <a:pPr algn="ctr"/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Migration</a:t>
            </a:r>
          </a:p>
          <a:p>
            <a:pPr algn="ctr"/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Toolkit</a:t>
            </a:r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ko-KR" altLang="en-US" sz="16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24" name="직선 연결선 23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23528" y="260648"/>
            <a:ext cx="8209285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CMT </a:t>
            </a:r>
            <a:r>
              <a:rPr lang="en-US" altLang="ko-KR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(CUBRID</a:t>
            </a:r>
            <a:r>
              <a:rPr lang="ko-KR" altLang="en-US" sz="280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</a:t>
            </a:r>
            <a:r>
              <a:rPr lang="en-US" altLang="ko-KR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Migration </a:t>
            </a:r>
            <a:r>
              <a:rPr lang="en-US" altLang="ko-KR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Tookit</a:t>
            </a:r>
            <a:r>
              <a:rPr lang="en-US" altLang="ko-KR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)</a:t>
            </a:r>
            <a:endParaRPr lang="ko-KR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425376" y="1054471"/>
            <a:ext cx="82510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Oracle, MySQL </a:t>
            </a:r>
            <a:r>
              <a:rPr lang="ko-KR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의</a:t>
            </a:r>
            <a:r>
              <a: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 DB Object </a:t>
            </a:r>
            <a:r>
              <a:rPr lang="ko-KR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및 </a:t>
            </a:r>
            <a:r>
              <a: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Data</a:t>
            </a:r>
            <a:r>
              <a:rPr lang="ko-KR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를 </a:t>
            </a:r>
            <a:r>
              <a: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CUBRID</a:t>
            </a:r>
            <a:r>
              <a:rPr lang="ko-KR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로 마이그레이션을 수행하는 </a:t>
            </a:r>
            <a:r>
              <a: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GUI </a:t>
            </a:r>
            <a:r>
              <a:rPr lang="ko-KR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기반 도구</a:t>
            </a:r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799" y="3576157"/>
            <a:ext cx="499355" cy="484526"/>
          </a:xfrm>
          <a:prstGeom prst="rect">
            <a:avLst/>
          </a:prstGeom>
        </p:spPr>
      </p:pic>
      <p:sp>
        <p:nvSpPr>
          <p:cNvPr id="45" name="제목 1"/>
          <p:cNvSpPr txBox="1">
            <a:spLocks/>
          </p:cNvSpPr>
          <p:nvPr/>
        </p:nvSpPr>
        <p:spPr>
          <a:xfrm>
            <a:off x="4170145" y="3610429"/>
            <a:ext cx="966065" cy="40011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 anchorCtr="0" compatLnSpc="1"/>
          <a:lstStyle>
            <a:defPPr lvl="0">
              <a:buNone/>
              <a:defRPr/>
            </a:defPPr>
            <a:lvl1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57200" algn="l"/>
                <a:tab pos="914400" algn="l"/>
                <a:tab pos="1371599" algn="l"/>
                <a:tab pos="1828800" algn="l"/>
                <a:tab pos="2286000" algn="l"/>
                <a:tab pos="2743199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399" algn="l"/>
                <a:tab pos="5943600" algn="l"/>
                <a:tab pos="6400799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lang="en-US" altLang="ko-KR" sz="4800" b="1" i="0" u="none" strike="noStrike" baseline="0">
                <a:ln>
                  <a:noFill/>
                </a:ln>
                <a:solidFill>
                  <a:srgbClr val="000000"/>
                </a:solidFill>
                <a:latin typeface="Interstate" pitchFamily="18"/>
                <a:ea typeface="ＭＳ Ｐゴシック" pitchFamily="2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 latinLnBrk="0"/>
            <a:r>
              <a:rPr lang="en-US" sz="2800" b="0" kern="0" dirty="0" smtClean="0">
                <a:latin typeface="Arial Black" panose="020B0A04020102020204" pitchFamily="34" charset="0"/>
              </a:rPr>
              <a:t>CMT</a:t>
            </a:r>
            <a:endParaRPr lang="en-US" sz="2800" b="0" kern="0" dirty="0">
              <a:latin typeface="Arial Black" panose="020B0A04020102020204" pitchFamily="34" charset="0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1043608" y="2062632"/>
            <a:ext cx="1830161" cy="3768032"/>
          </a:xfrm>
          <a:prstGeom prst="roundRect">
            <a:avLst>
              <a:gd name="adj" fmla="val 122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ORACLE/</a:t>
            </a:r>
          </a:p>
          <a:p>
            <a:pPr algn="ctr"/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MySQL </a:t>
            </a:r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등</a:t>
            </a:r>
            <a:endParaRPr lang="ko-KR" altLang="en-US" sz="16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1289594" y="3268609"/>
            <a:ext cx="1309286" cy="3612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Sequence</a:t>
            </a:r>
            <a:endParaRPr lang="ko-KR" altLang="en-US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6" name="모서리가 둥근 직사각형 75"/>
          <p:cNvSpPr/>
          <p:nvPr/>
        </p:nvSpPr>
        <p:spPr>
          <a:xfrm>
            <a:off x="1289594" y="2851533"/>
            <a:ext cx="1309286" cy="3612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Schema</a:t>
            </a:r>
            <a:endParaRPr lang="ko-KR" altLang="en-US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7" name="모서리가 둥근 직사각형 76"/>
          <p:cNvSpPr/>
          <p:nvPr/>
        </p:nvSpPr>
        <p:spPr>
          <a:xfrm>
            <a:off x="1289594" y="4102761"/>
            <a:ext cx="1309286" cy="3612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Index</a:t>
            </a:r>
            <a:endParaRPr lang="ko-KR" altLang="en-US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8" name="모서리가 둥근 직사각형 77"/>
          <p:cNvSpPr/>
          <p:nvPr/>
        </p:nvSpPr>
        <p:spPr>
          <a:xfrm>
            <a:off x="1289594" y="3685685"/>
            <a:ext cx="1309286" cy="3612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Table</a:t>
            </a:r>
            <a:endParaRPr lang="ko-KR" altLang="en-US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9" name="모서리가 둥근 직사각형 78"/>
          <p:cNvSpPr/>
          <p:nvPr/>
        </p:nvSpPr>
        <p:spPr>
          <a:xfrm>
            <a:off x="1289594" y="4519837"/>
            <a:ext cx="1309286" cy="3612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Constraint</a:t>
            </a:r>
            <a:endParaRPr lang="ko-KR" altLang="en-US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0" name="모서리가 둥근 직사각형 79"/>
          <p:cNvSpPr/>
          <p:nvPr/>
        </p:nvSpPr>
        <p:spPr>
          <a:xfrm>
            <a:off x="1289594" y="4936913"/>
            <a:ext cx="1309286" cy="3612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View</a:t>
            </a:r>
            <a:endParaRPr lang="ko-KR" altLang="en-US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1" name="모서리가 둥근 직사각형 80"/>
          <p:cNvSpPr/>
          <p:nvPr/>
        </p:nvSpPr>
        <p:spPr>
          <a:xfrm>
            <a:off x="1289594" y="5353991"/>
            <a:ext cx="1309286" cy="36121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endParaRPr lang="ko-KR" altLang="en-US" sz="14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2" name="모서리가 둥근 직사각형 81"/>
          <p:cNvSpPr/>
          <p:nvPr/>
        </p:nvSpPr>
        <p:spPr>
          <a:xfrm>
            <a:off x="5940152" y="2060848"/>
            <a:ext cx="1830161" cy="3768032"/>
          </a:xfrm>
          <a:prstGeom prst="roundRect">
            <a:avLst>
              <a:gd name="adj" fmla="val 12214"/>
            </a:avLst>
          </a:prstGeom>
          <a:solidFill>
            <a:srgbClr val="00B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ko-KR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CUBRID</a:t>
            </a:r>
            <a:r>
              <a:rPr lang="ko-KR" altLang="en-US" sz="16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ko-KR" altLang="en-US" sz="16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3" name="모서리가 둥근 직사각형 82"/>
          <p:cNvSpPr/>
          <p:nvPr/>
        </p:nvSpPr>
        <p:spPr>
          <a:xfrm>
            <a:off x="6186138" y="3266825"/>
            <a:ext cx="1309286" cy="361211"/>
          </a:xfrm>
          <a:prstGeom prst="roundRect">
            <a:avLst/>
          </a:prstGeom>
          <a:solidFill>
            <a:srgbClr val="92D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Sequence</a:t>
            </a:r>
            <a:endParaRPr lang="ko-KR" altLang="en-US" sz="140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4" name="모서리가 둥근 직사각형 83"/>
          <p:cNvSpPr/>
          <p:nvPr/>
        </p:nvSpPr>
        <p:spPr>
          <a:xfrm>
            <a:off x="6186138" y="2849749"/>
            <a:ext cx="1309286" cy="361211"/>
          </a:xfrm>
          <a:prstGeom prst="roundRect">
            <a:avLst/>
          </a:prstGeom>
          <a:solidFill>
            <a:srgbClr val="92D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Schema</a:t>
            </a:r>
            <a:endParaRPr lang="ko-KR" altLang="en-US" sz="140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5" name="모서리가 둥근 직사각형 84"/>
          <p:cNvSpPr/>
          <p:nvPr/>
        </p:nvSpPr>
        <p:spPr>
          <a:xfrm>
            <a:off x="6186138" y="4100977"/>
            <a:ext cx="1309286" cy="361211"/>
          </a:xfrm>
          <a:prstGeom prst="roundRect">
            <a:avLst/>
          </a:prstGeom>
          <a:solidFill>
            <a:srgbClr val="92D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</a:t>
            </a:r>
            <a:endParaRPr lang="ko-KR" altLang="en-US" sz="140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6" name="모서리가 둥근 직사각형 85"/>
          <p:cNvSpPr/>
          <p:nvPr/>
        </p:nvSpPr>
        <p:spPr>
          <a:xfrm>
            <a:off x="6186138" y="3683901"/>
            <a:ext cx="1309286" cy="361211"/>
          </a:xfrm>
          <a:prstGeom prst="roundRect">
            <a:avLst/>
          </a:prstGeom>
          <a:solidFill>
            <a:srgbClr val="92D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Table</a:t>
            </a:r>
            <a:endParaRPr lang="ko-KR" altLang="en-US" sz="140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7" name="모서리가 둥근 직사각형 86"/>
          <p:cNvSpPr/>
          <p:nvPr/>
        </p:nvSpPr>
        <p:spPr>
          <a:xfrm>
            <a:off x="6186138" y="4518053"/>
            <a:ext cx="1309286" cy="361211"/>
          </a:xfrm>
          <a:prstGeom prst="roundRect">
            <a:avLst/>
          </a:prstGeom>
          <a:solidFill>
            <a:srgbClr val="92D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Constraint</a:t>
            </a:r>
            <a:endParaRPr lang="ko-KR" altLang="en-US" sz="140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8" name="모서리가 둥근 직사각형 87"/>
          <p:cNvSpPr/>
          <p:nvPr/>
        </p:nvSpPr>
        <p:spPr>
          <a:xfrm>
            <a:off x="6186138" y="4935129"/>
            <a:ext cx="1309286" cy="361211"/>
          </a:xfrm>
          <a:prstGeom prst="roundRect">
            <a:avLst/>
          </a:prstGeom>
          <a:solidFill>
            <a:srgbClr val="92D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View</a:t>
            </a:r>
            <a:endParaRPr lang="ko-KR" altLang="en-US" sz="140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9" name="모서리가 둥근 직사각형 88"/>
          <p:cNvSpPr/>
          <p:nvPr/>
        </p:nvSpPr>
        <p:spPr>
          <a:xfrm>
            <a:off x="6186138" y="5352207"/>
            <a:ext cx="1309286" cy="361211"/>
          </a:xfrm>
          <a:prstGeom prst="roundRect">
            <a:avLst/>
          </a:prstGeom>
          <a:solidFill>
            <a:srgbClr val="92D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Data</a:t>
            </a:r>
            <a:endParaRPr lang="ko-KR" altLang="en-US" sz="140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8" name="구부러진 연결선 7"/>
          <p:cNvCxnSpPr>
            <a:stCxn id="76" idx="3"/>
            <a:endCxn id="90" idx="1"/>
          </p:cNvCxnSpPr>
          <p:nvPr/>
        </p:nvCxnSpPr>
        <p:spPr>
          <a:xfrm>
            <a:off x="2598880" y="3032139"/>
            <a:ext cx="935047" cy="1068703"/>
          </a:xfrm>
          <a:prstGeom prst="curvedConnector3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구부러진 연결선 90"/>
          <p:cNvCxnSpPr>
            <a:stCxn id="5" idx="3"/>
            <a:endCxn id="90" idx="1"/>
          </p:cNvCxnSpPr>
          <p:nvPr/>
        </p:nvCxnSpPr>
        <p:spPr>
          <a:xfrm>
            <a:off x="2598880" y="3449215"/>
            <a:ext cx="935047" cy="651627"/>
          </a:xfrm>
          <a:prstGeom prst="curvedConnector3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구부러진 연결선 91"/>
          <p:cNvCxnSpPr>
            <a:stCxn id="78" idx="3"/>
            <a:endCxn id="90" idx="1"/>
          </p:cNvCxnSpPr>
          <p:nvPr/>
        </p:nvCxnSpPr>
        <p:spPr>
          <a:xfrm>
            <a:off x="2598880" y="3866291"/>
            <a:ext cx="935047" cy="234551"/>
          </a:xfrm>
          <a:prstGeom prst="curvedConnector3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구부러진 연결선 92"/>
          <p:cNvCxnSpPr>
            <a:stCxn id="77" idx="3"/>
            <a:endCxn id="90" idx="1"/>
          </p:cNvCxnSpPr>
          <p:nvPr/>
        </p:nvCxnSpPr>
        <p:spPr>
          <a:xfrm flipV="1">
            <a:off x="2598880" y="4100842"/>
            <a:ext cx="935047" cy="182525"/>
          </a:xfrm>
          <a:prstGeom prst="curvedConnector3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구부러진 연결선 93"/>
          <p:cNvCxnSpPr>
            <a:stCxn id="79" idx="3"/>
            <a:endCxn id="90" idx="1"/>
          </p:cNvCxnSpPr>
          <p:nvPr/>
        </p:nvCxnSpPr>
        <p:spPr>
          <a:xfrm flipV="1">
            <a:off x="2598880" y="4100842"/>
            <a:ext cx="935047" cy="599601"/>
          </a:xfrm>
          <a:prstGeom prst="curvedConnector3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구부러진 연결선 96"/>
          <p:cNvCxnSpPr>
            <a:stCxn id="80" idx="3"/>
            <a:endCxn id="90" idx="1"/>
          </p:cNvCxnSpPr>
          <p:nvPr/>
        </p:nvCxnSpPr>
        <p:spPr>
          <a:xfrm flipV="1">
            <a:off x="2598880" y="4100842"/>
            <a:ext cx="935047" cy="1016677"/>
          </a:xfrm>
          <a:prstGeom prst="curvedConnector3">
            <a:avLst>
              <a:gd name="adj1" fmla="val 50000"/>
            </a:avLst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구부러진 연결선 99"/>
          <p:cNvCxnSpPr>
            <a:stCxn id="81" idx="3"/>
            <a:endCxn id="90" idx="1"/>
          </p:cNvCxnSpPr>
          <p:nvPr/>
        </p:nvCxnSpPr>
        <p:spPr>
          <a:xfrm flipV="1">
            <a:off x="2598880" y="4100842"/>
            <a:ext cx="935047" cy="1433755"/>
          </a:xfrm>
          <a:prstGeom prst="curvedConnector3">
            <a:avLst>
              <a:gd name="adj1" fmla="val 50000"/>
            </a:avLst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9" name="구부러진 연결선 2058"/>
          <p:cNvCxnSpPr>
            <a:stCxn id="90" idx="3"/>
            <a:endCxn id="84" idx="1"/>
          </p:cNvCxnSpPr>
          <p:nvPr/>
        </p:nvCxnSpPr>
        <p:spPr>
          <a:xfrm flipV="1">
            <a:off x="5364088" y="3030355"/>
            <a:ext cx="822050" cy="1070487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1" name="구부러진 연결선 2060"/>
          <p:cNvCxnSpPr>
            <a:stCxn id="90" idx="3"/>
            <a:endCxn id="83" idx="1"/>
          </p:cNvCxnSpPr>
          <p:nvPr/>
        </p:nvCxnSpPr>
        <p:spPr>
          <a:xfrm flipV="1">
            <a:off x="5364088" y="3447431"/>
            <a:ext cx="822050" cy="653411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3" name="구부러진 연결선 2062"/>
          <p:cNvCxnSpPr>
            <a:stCxn id="90" idx="3"/>
            <a:endCxn id="86" idx="1"/>
          </p:cNvCxnSpPr>
          <p:nvPr/>
        </p:nvCxnSpPr>
        <p:spPr>
          <a:xfrm flipV="1">
            <a:off x="5364088" y="3864507"/>
            <a:ext cx="822050" cy="236335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5" name="구부러진 연결선 2064"/>
          <p:cNvCxnSpPr>
            <a:stCxn id="90" idx="3"/>
            <a:endCxn id="85" idx="1"/>
          </p:cNvCxnSpPr>
          <p:nvPr/>
        </p:nvCxnSpPr>
        <p:spPr>
          <a:xfrm>
            <a:off x="5364088" y="4100842"/>
            <a:ext cx="822050" cy="180741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7" name="구부러진 연결선 2066"/>
          <p:cNvCxnSpPr>
            <a:stCxn id="90" idx="3"/>
            <a:endCxn id="87" idx="1"/>
          </p:cNvCxnSpPr>
          <p:nvPr/>
        </p:nvCxnSpPr>
        <p:spPr>
          <a:xfrm>
            <a:off x="5364088" y="4100842"/>
            <a:ext cx="822050" cy="597817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9" name="구부러진 연결선 2068"/>
          <p:cNvCxnSpPr>
            <a:stCxn id="90" idx="3"/>
            <a:endCxn id="88" idx="1"/>
          </p:cNvCxnSpPr>
          <p:nvPr/>
        </p:nvCxnSpPr>
        <p:spPr>
          <a:xfrm>
            <a:off x="5364088" y="4100842"/>
            <a:ext cx="822050" cy="1014893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1" name="구부러진 연결선 2070"/>
          <p:cNvCxnSpPr>
            <a:stCxn id="90" idx="3"/>
            <a:endCxn id="89" idx="1"/>
          </p:cNvCxnSpPr>
          <p:nvPr/>
        </p:nvCxnSpPr>
        <p:spPr>
          <a:xfrm>
            <a:off x="5364088" y="4100842"/>
            <a:ext cx="822050" cy="1431971"/>
          </a:xfrm>
          <a:prstGeom prst="curved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77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kr.gobizkorea.com/att/corp/saltware/logo_img_1311333606265.JPG"/>
          <p:cNvPicPr>
            <a:picLocks noChangeAspect="1" noChangeArrowheads="1"/>
          </p:cNvPicPr>
          <p:nvPr/>
        </p:nvPicPr>
        <p:blipFill>
          <a:blip r:embed="rId2" cstate="print"/>
          <a:srcRect l="8426"/>
          <a:stretch>
            <a:fillRect/>
          </a:stretch>
        </p:blipFill>
        <p:spPr bwMode="auto">
          <a:xfrm>
            <a:off x="2497818" y="1739450"/>
            <a:ext cx="1451913" cy="576104"/>
          </a:xfrm>
          <a:prstGeom prst="rect">
            <a:avLst/>
          </a:prstGeom>
          <a:noFill/>
        </p:spPr>
      </p:pic>
      <p:sp>
        <p:nvSpPr>
          <p:cNvPr id="3" name="모서리가 둥근 직사각형 2"/>
          <p:cNvSpPr/>
          <p:nvPr/>
        </p:nvSpPr>
        <p:spPr>
          <a:xfrm>
            <a:off x="359680" y="1601045"/>
            <a:ext cx="1332000" cy="36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600" b="0" dirty="0">
                <a:solidFill>
                  <a:schemeClr val="bg1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개념도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214784" y="1628800"/>
            <a:ext cx="8820249" cy="5013994"/>
            <a:chOff x="777330" y="1628800"/>
            <a:chExt cx="8535482" cy="5400374"/>
          </a:xfrm>
        </p:grpSpPr>
        <p:pic>
          <p:nvPicPr>
            <p:cNvPr id="5" name="Picture 4" descr="http://www.deviantart.com/download/296482416/pc_user_icon_by_ornorm-d4winao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49338" y="2996952"/>
              <a:ext cx="1440160" cy="1440160"/>
            </a:xfrm>
            <a:prstGeom prst="rect">
              <a:avLst/>
            </a:prstGeom>
            <a:noFill/>
          </p:spPr>
        </p:pic>
        <p:pic>
          <p:nvPicPr>
            <p:cNvPr id="6" name="Picture 6" descr="http://icons.iconarchive.com/icons/icojam/blue-bits/256/application-icon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59686" y="2852936"/>
              <a:ext cx="1872208" cy="187220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직사각형 6"/>
            <p:cNvSpPr/>
            <p:nvPr/>
          </p:nvSpPr>
          <p:spPr>
            <a:xfrm>
              <a:off x="3005383" y="3403599"/>
              <a:ext cx="1404000" cy="1044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030785" y="3429001"/>
              <a:ext cx="94769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ko-KR" sz="1000" dirty="0">
                  <a:solidFill>
                    <a:schemeClr val="bg1"/>
                  </a:solidFill>
                  <a:ea typeface="나눔고딕 ExtraBold" panose="020D0904000000000000" pitchFamily="50" charset="-127"/>
                </a:rPr>
                <a:t>Java</a:t>
              </a:r>
            </a:p>
            <a:p>
              <a:pPr>
                <a:defRPr/>
              </a:pPr>
              <a:r>
                <a:rPr lang="en-US" altLang="ko-KR" sz="1000" dirty="0">
                  <a:solidFill>
                    <a:schemeClr val="bg1"/>
                  </a:solidFill>
                  <a:ea typeface="나눔고딕 ExtraBold" panose="020D0904000000000000" pitchFamily="50" charset="-127"/>
                </a:rPr>
                <a:t>C/C++</a:t>
              </a:r>
            </a:p>
            <a:p>
              <a:pPr>
                <a:defRPr/>
              </a:pPr>
              <a:r>
                <a:rPr lang="en-US" altLang="ko-KR" sz="1000" dirty="0">
                  <a:solidFill>
                    <a:schemeClr val="bg1"/>
                  </a:solidFill>
                  <a:ea typeface="나눔고딕 ExtraBold" panose="020D0904000000000000" pitchFamily="50" charset="-127"/>
                </a:rPr>
                <a:t>C#</a:t>
              </a:r>
            </a:p>
            <a:p>
              <a:pPr>
                <a:defRPr/>
              </a:pPr>
              <a:r>
                <a:rPr lang="en-US" altLang="ko-KR" sz="1000" dirty="0">
                  <a:solidFill>
                    <a:schemeClr val="bg1"/>
                  </a:solidFill>
                  <a:ea typeface="나눔고딕 ExtraBold" panose="020D0904000000000000" pitchFamily="50" charset="-127"/>
                </a:rPr>
                <a:t>Android Java</a:t>
              </a:r>
            </a:p>
            <a:p>
              <a:pPr>
                <a:defRPr/>
              </a:pPr>
              <a:r>
                <a:rPr lang="en-US" altLang="ko-KR" sz="1000" dirty="0">
                  <a:solidFill>
                    <a:schemeClr val="bg1"/>
                  </a:solidFill>
                  <a:ea typeface="나눔고딕 ExtraBold" panose="020D0904000000000000" pitchFamily="50" charset="-127"/>
                </a:rPr>
                <a:t>Objective C</a:t>
              </a:r>
            </a:p>
            <a:p>
              <a:pPr>
                <a:defRPr/>
              </a:pPr>
              <a:r>
                <a:rPr lang="en-US" altLang="ko-KR" sz="1000" dirty="0">
                  <a:solidFill>
                    <a:schemeClr val="bg1"/>
                  </a:solidFill>
                  <a:ea typeface="나눔고딕 ExtraBold" panose="020D0904000000000000" pitchFamily="50" charset="-127"/>
                </a:rPr>
                <a:t>HTML5</a:t>
              </a:r>
              <a:endParaRPr lang="ko-KR" altLang="en-US" sz="1000" dirty="0">
                <a:solidFill>
                  <a:schemeClr val="bg1"/>
                </a:solidFill>
                <a:ea typeface="나눔고딕 ExtraBold" panose="020D0904000000000000" pitchFamily="50" charset="-127"/>
              </a:endParaRPr>
            </a:p>
          </p:txBody>
        </p:sp>
        <p:pic>
          <p:nvPicPr>
            <p:cNvPr id="9" name="Picture 10" descr="http://www.graphicsfuel.com/wp-content/uploads/2012/03/folder-icon-512x512.png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5135950" y="1772816"/>
              <a:ext cx="1656184" cy="1656184"/>
            </a:xfrm>
            <a:prstGeom prst="rect">
              <a:avLst/>
            </a:prstGeom>
            <a:noFill/>
          </p:spPr>
        </p:pic>
        <p:pic>
          <p:nvPicPr>
            <p:cNvPr id="10" name="Picture 10" descr="http://www.graphicsfuel.com/wp-content/uploads/2012/03/folder-icon-512x512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135950" y="4191431"/>
              <a:ext cx="1656184" cy="1656184"/>
            </a:xfrm>
            <a:prstGeom prst="rect">
              <a:avLst/>
            </a:prstGeom>
            <a:noFill/>
          </p:spPr>
        </p:pic>
        <p:pic>
          <p:nvPicPr>
            <p:cNvPr id="11" name="Picture 4" descr="http://www.dct-software.com/oracle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D01F22"/>
                </a:clrFrom>
                <a:clrTo>
                  <a:srgbClr val="D01F22">
                    <a:alpha val="0"/>
                  </a:srgbClr>
                </a:clrTo>
              </a:clrChange>
            </a:blip>
            <a:srcRect l="11656" t="19527" r="8970" b="21890"/>
            <a:stretch>
              <a:fillRect/>
            </a:stretch>
          </p:blipFill>
          <p:spPr bwMode="auto">
            <a:xfrm>
              <a:off x="5279966" y="2348881"/>
              <a:ext cx="1152128" cy="169194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5224893" y="2526764"/>
              <a:ext cx="10294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chemeClr val="accent2">
                      <a:lumMod val="50000"/>
                    </a:schemeClr>
                  </a:solidFill>
                  <a:ea typeface="나눔고딕 ExtraBold" panose="020D0904000000000000" pitchFamily="50" charset="-127"/>
                </a:rPr>
                <a:t>Stored</a:t>
              </a:r>
            </a:p>
            <a:p>
              <a:r>
                <a:rPr lang="en-US" altLang="ko-KR" dirty="0">
                  <a:solidFill>
                    <a:schemeClr val="accent2">
                      <a:lumMod val="50000"/>
                    </a:schemeClr>
                  </a:solidFill>
                  <a:ea typeface="나눔고딕 ExtraBold" panose="020D0904000000000000" pitchFamily="50" charset="-127"/>
                </a:rPr>
                <a:t>Procedure</a:t>
              </a:r>
              <a:endParaRPr lang="ko-KR" altLang="en-US" dirty="0">
                <a:solidFill>
                  <a:schemeClr val="accent2">
                    <a:lumMod val="50000"/>
                  </a:schemeClr>
                </a:solidFill>
                <a:ea typeface="나눔고딕 ExtraBold" panose="020D0904000000000000" pitchFamily="50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224893" y="4953846"/>
              <a:ext cx="10294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chemeClr val="accent6">
                      <a:lumMod val="50000"/>
                    </a:schemeClr>
                  </a:solidFill>
                  <a:ea typeface="나눔고딕 ExtraBold" panose="020D0904000000000000" pitchFamily="50" charset="-127"/>
                </a:rPr>
                <a:t>Stored</a:t>
              </a:r>
            </a:p>
            <a:p>
              <a:r>
                <a:rPr lang="en-US" altLang="ko-KR" dirty="0">
                  <a:solidFill>
                    <a:schemeClr val="accent6">
                      <a:lumMod val="50000"/>
                    </a:schemeClr>
                  </a:solidFill>
                  <a:ea typeface="나눔고딕 ExtraBold" panose="020D0904000000000000" pitchFamily="50" charset="-127"/>
                </a:rPr>
                <a:t>Procedure</a:t>
              </a:r>
              <a:endParaRPr lang="ko-KR" altLang="en-US" dirty="0">
                <a:solidFill>
                  <a:schemeClr val="accent6">
                    <a:lumMod val="50000"/>
                  </a:schemeClr>
                </a:solidFill>
                <a:ea typeface="나눔고딕 ExtraBold" panose="020D0904000000000000" pitchFamily="50" charset="-127"/>
              </a:endParaRPr>
            </a:p>
          </p:txBody>
        </p:sp>
        <p:pic>
          <p:nvPicPr>
            <p:cNvPr id="14" name="Picture 12" descr="http://upload.wikimedia.org/wikipedia/he/0/05/Java_Logo.svg.png"/>
            <p:cNvPicPr>
              <a:picLocks noChangeAspect="1" noChangeArrowheads="1"/>
            </p:cNvPicPr>
            <p:nvPr/>
          </p:nvPicPr>
          <p:blipFill>
            <a:blip r:embed="rId7" cstate="print"/>
            <a:srcRect t="70909"/>
            <a:stretch>
              <a:fillRect/>
            </a:stretch>
          </p:blipFill>
          <p:spPr bwMode="auto">
            <a:xfrm>
              <a:off x="5551064" y="4742017"/>
              <a:ext cx="468000" cy="253264"/>
            </a:xfrm>
            <a:prstGeom prst="rect">
              <a:avLst/>
            </a:prstGeom>
            <a:noFill/>
          </p:spPr>
        </p:pic>
        <p:pic>
          <p:nvPicPr>
            <p:cNvPr id="15" name="Picture 12" descr="http://upload.wikimedia.org/wikipedia/he/0/05/Java_Logo.svg.png"/>
            <p:cNvPicPr>
              <a:picLocks noChangeAspect="1" noChangeArrowheads="1"/>
            </p:cNvPicPr>
            <p:nvPr/>
          </p:nvPicPr>
          <p:blipFill>
            <a:blip r:embed="rId8" cstate="print"/>
            <a:srcRect b="29091"/>
            <a:stretch>
              <a:fillRect/>
            </a:stretch>
          </p:blipFill>
          <p:spPr bwMode="auto">
            <a:xfrm>
              <a:off x="5279966" y="4705185"/>
              <a:ext cx="216000" cy="284923"/>
            </a:xfrm>
            <a:prstGeom prst="rect">
              <a:avLst/>
            </a:prstGeom>
            <a:noFill/>
          </p:spPr>
        </p:pic>
        <p:pic>
          <p:nvPicPr>
            <p:cNvPr id="16" name="Picture 14" descr="http://wcdn4.dataknet.com/static/resources/icons/set30/fb316e2c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440206" y="1899898"/>
              <a:ext cx="1440160" cy="1440160"/>
            </a:xfrm>
            <a:prstGeom prst="rect">
              <a:avLst/>
            </a:prstGeom>
            <a:noFill/>
          </p:spPr>
        </p:pic>
        <p:pic>
          <p:nvPicPr>
            <p:cNvPr id="17" name="Picture 14" descr="http://wcdn4.dataknet.com/static/resources/icons/set30/fb316e2c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440206" y="4335447"/>
              <a:ext cx="1440160" cy="1440160"/>
            </a:xfrm>
            <a:prstGeom prst="rect">
              <a:avLst/>
            </a:prstGeom>
            <a:noFill/>
          </p:spPr>
        </p:pic>
        <p:pic>
          <p:nvPicPr>
            <p:cNvPr id="18" name="Picture 16" descr="http://img.docstoccdn.com/thumb/orig/49240020.png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7380" t="44118" r="16711" b="44117"/>
            <a:stretch>
              <a:fillRect/>
            </a:stretch>
          </p:blipFill>
          <p:spPr bwMode="auto">
            <a:xfrm>
              <a:off x="7719771" y="1797646"/>
              <a:ext cx="864096" cy="119186"/>
            </a:xfrm>
            <a:prstGeom prst="rect">
              <a:avLst/>
            </a:prstGeom>
            <a:noFill/>
          </p:spPr>
        </p:pic>
        <p:pic>
          <p:nvPicPr>
            <p:cNvPr id="19" name="Picture 2" descr="http://ftp.cubrid.org/CUBRID_Docs/Brochure/BI_Images/CUBRID%20RDBMS%20Logo.pn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7630829" y="5703599"/>
              <a:ext cx="925224" cy="288032"/>
            </a:xfrm>
            <a:prstGeom prst="rect">
              <a:avLst/>
            </a:prstGeom>
            <a:noFill/>
            <a:effectLst/>
          </p:spPr>
        </p:pic>
        <p:sp>
          <p:nvSpPr>
            <p:cNvPr id="20" name="모서리가 둥근 직사각형 19"/>
            <p:cNvSpPr/>
            <p:nvPr/>
          </p:nvSpPr>
          <p:spPr>
            <a:xfrm>
              <a:off x="7863787" y="5949296"/>
              <a:ext cx="756000" cy="14400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800" dirty="0">
                  <a:solidFill>
                    <a:srgbClr val="FFC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표준 </a:t>
              </a:r>
              <a:r>
                <a:rPr lang="en-US" altLang="ko-KR" sz="800" dirty="0">
                  <a:solidFill>
                    <a:srgbClr val="FFC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SQL DB</a:t>
              </a:r>
              <a:endParaRPr lang="ko-KR" altLang="en-US" sz="800" dirty="0">
                <a:solidFill>
                  <a:srgbClr val="FFC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pic>
          <p:nvPicPr>
            <p:cNvPr id="21" name="Picture 4" descr="http://www.veryicon.com/icon/png/Transport/Gear/Bevel%20gear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584932" y="3429000"/>
              <a:ext cx="720080" cy="720080"/>
            </a:xfrm>
            <a:prstGeom prst="rect">
              <a:avLst/>
            </a:prstGeom>
            <a:noFill/>
          </p:spPr>
        </p:pic>
        <p:pic>
          <p:nvPicPr>
            <p:cNvPr id="22" name="Picture 4" descr="http://www.veryicon.com/icon/png/Transport/Gear/Bevel%20gear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7800246" y="3420533"/>
              <a:ext cx="720080" cy="720080"/>
            </a:xfrm>
            <a:prstGeom prst="rect">
              <a:avLst/>
            </a:prstGeom>
            <a:noFill/>
          </p:spPr>
        </p:pic>
        <p:sp>
          <p:nvSpPr>
            <p:cNvPr id="23" name="모서리가 둥근 직사각형 22"/>
            <p:cNvSpPr/>
            <p:nvPr/>
          </p:nvSpPr>
          <p:spPr>
            <a:xfrm>
              <a:off x="6421639" y="3619663"/>
              <a:ext cx="1332000" cy="36000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20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자동전환</a:t>
              </a:r>
            </a:p>
          </p:txBody>
        </p:sp>
        <p:sp>
          <p:nvSpPr>
            <p:cNvPr id="24" name="이등변 삼각형 23"/>
            <p:cNvSpPr/>
            <p:nvPr/>
          </p:nvSpPr>
          <p:spPr>
            <a:xfrm flipV="1">
              <a:off x="5856030" y="3310385"/>
              <a:ext cx="144016" cy="144016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5" name="이등변 삼각형 24"/>
            <p:cNvSpPr/>
            <p:nvPr/>
          </p:nvSpPr>
          <p:spPr>
            <a:xfrm flipV="1">
              <a:off x="5856030" y="4115212"/>
              <a:ext cx="144016" cy="144016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6" name="이등변 삼각형 25"/>
            <p:cNvSpPr/>
            <p:nvPr/>
          </p:nvSpPr>
          <p:spPr>
            <a:xfrm flipV="1">
              <a:off x="8088278" y="3310385"/>
              <a:ext cx="144016" cy="144016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7" name="이등변 삼각형 26"/>
            <p:cNvSpPr/>
            <p:nvPr/>
          </p:nvSpPr>
          <p:spPr>
            <a:xfrm flipV="1">
              <a:off x="8088278" y="4115212"/>
              <a:ext cx="144016" cy="144016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cxnSp>
          <p:nvCxnSpPr>
            <p:cNvPr id="28" name="직선 화살표 연결선 27"/>
            <p:cNvCxnSpPr/>
            <p:nvPr/>
          </p:nvCxnSpPr>
          <p:spPr>
            <a:xfrm>
              <a:off x="6864142" y="2632640"/>
              <a:ext cx="648072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화살표 연결선 28"/>
            <p:cNvCxnSpPr/>
            <p:nvPr/>
          </p:nvCxnSpPr>
          <p:spPr>
            <a:xfrm>
              <a:off x="6864142" y="5085184"/>
              <a:ext cx="648072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/>
            <p:nvPr/>
          </p:nvCxnSpPr>
          <p:spPr>
            <a:xfrm flipV="1">
              <a:off x="4559886" y="2636912"/>
              <a:ext cx="576064" cy="360040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화살표 연결선 30"/>
            <p:cNvCxnSpPr/>
            <p:nvPr/>
          </p:nvCxnSpPr>
          <p:spPr>
            <a:xfrm>
              <a:off x="4559886" y="4653136"/>
              <a:ext cx="576064" cy="360040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화살표 연결선 31"/>
            <p:cNvCxnSpPr/>
            <p:nvPr/>
          </p:nvCxnSpPr>
          <p:spPr>
            <a:xfrm>
              <a:off x="2327638" y="3861048"/>
              <a:ext cx="504056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6305012" y="3797507"/>
              <a:ext cx="19909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7660502" y="3797507"/>
              <a:ext cx="19909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타원 34"/>
            <p:cNvSpPr/>
            <p:nvPr/>
          </p:nvSpPr>
          <p:spPr>
            <a:xfrm>
              <a:off x="4670034" y="2645379"/>
              <a:ext cx="360000" cy="36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36" name="십자형 35"/>
            <p:cNvSpPr/>
            <p:nvPr/>
          </p:nvSpPr>
          <p:spPr>
            <a:xfrm rot="2700000">
              <a:off x="4708498" y="2683820"/>
              <a:ext cx="288000" cy="288000"/>
            </a:xfrm>
            <a:prstGeom prst="plus">
              <a:avLst>
                <a:gd name="adj" fmla="val 4263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37" name="양쪽 모서리가 둥근 사각형 36"/>
            <p:cNvSpPr/>
            <p:nvPr/>
          </p:nvSpPr>
          <p:spPr>
            <a:xfrm rot="10800000">
              <a:off x="777330" y="6381327"/>
              <a:ext cx="1728192" cy="28803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38" name="양쪽 모서리가 둥근 사각형 37"/>
            <p:cNvSpPr/>
            <p:nvPr/>
          </p:nvSpPr>
          <p:spPr>
            <a:xfrm rot="10800000">
              <a:off x="2649538" y="6381327"/>
              <a:ext cx="2088232" cy="28803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39" name="양쪽 모서리가 둥근 사각형 38"/>
            <p:cNvSpPr/>
            <p:nvPr/>
          </p:nvSpPr>
          <p:spPr>
            <a:xfrm rot="10800000">
              <a:off x="4881787" y="6381327"/>
              <a:ext cx="2232249" cy="28803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0" name="양쪽 모서리가 둥근 사각형 39"/>
            <p:cNvSpPr/>
            <p:nvPr/>
          </p:nvSpPr>
          <p:spPr>
            <a:xfrm rot="10800000">
              <a:off x="7258050" y="6381327"/>
              <a:ext cx="1872208" cy="28803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951931" y="6333037"/>
              <a:ext cx="1368152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ea typeface="나눔고딕 ExtraBold" panose="020D0904000000000000" pitchFamily="50" charset="-127"/>
                </a:rPr>
                <a:t>사용자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831694" y="6333037"/>
              <a:ext cx="1728192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ea typeface="나눔고딕 ExtraBold" panose="020D0904000000000000" pitchFamily="50" charset="-127"/>
                </a:rPr>
                <a:t>애플리케이션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067224" y="6333037"/>
              <a:ext cx="1917821" cy="696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ea typeface="나눔고딕 ExtraBold" panose="020D0904000000000000" pitchFamily="50" charset="-127"/>
                </a:rPr>
                <a:t>데이터베이스 </a:t>
              </a:r>
              <a:r>
                <a:rPr lang="en-US" altLang="ko-KR" dirty="0" smtClean="0">
                  <a:solidFill>
                    <a:schemeClr val="bg1"/>
                  </a:solidFill>
                  <a:ea typeface="나눔고딕 ExtraBold" panose="020D0904000000000000" pitchFamily="50" charset="-127"/>
                </a:rPr>
                <a:t>SP</a:t>
              </a:r>
              <a:r>
                <a:rPr lang="ko-KR" altLang="en-US" smtClean="0">
                  <a:solidFill>
                    <a:schemeClr val="bg1"/>
                  </a:solidFill>
                  <a:ea typeface="나눔고딕 ExtraBold" panose="020D0904000000000000" pitchFamily="50" charset="-127"/>
                </a:rPr>
                <a:t>직</a:t>
              </a:r>
              <a:endParaRPr lang="ko-KR" altLang="en-US" dirty="0">
                <a:solidFill>
                  <a:schemeClr val="bg1"/>
                </a:solidFill>
                <a:ea typeface="나눔고딕 ExtraBold" panose="020D0904000000000000" pitchFamily="50" charset="-127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330058" y="6333037"/>
              <a:ext cx="1728192" cy="307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ea typeface="나눔고딕 ExtraBold" panose="020D0904000000000000" pitchFamily="50" charset="-127"/>
                </a:rPr>
                <a:t>데이터베이스</a:t>
              </a:r>
            </a:p>
          </p:txBody>
        </p:sp>
        <p:cxnSp>
          <p:nvCxnSpPr>
            <p:cNvPr id="45" name="직선 연결선 44"/>
            <p:cNvCxnSpPr/>
            <p:nvPr/>
          </p:nvCxnSpPr>
          <p:spPr>
            <a:xfrm>
              <a:off x="2577530" y="4221088"/>
              <a:ext cx="0" cy="208823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4801311" y="5229200"/>
              <a:ext cx="0" cy="108012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>
              <a:off x="7186042" y="5445224"/>
              <a:ext cx="0" cy="864096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모서리가 둥근 직사각형 47"/>
            <p:cNvSpPr/>
            <p:nvPr/>
          </p:nvSpPr>
          <p:spPr>
            <a:xfrm>
              <a:off x="4881785" y="1628800"/>
              <a:ext cx="2205854" cy="4392496"/>
            </a:xfrm>
            <a:prstGeom prst="roundRect">
              <a:avLst>
                <a:gd name="adj" fmla="val 8310"/>
              </a:avLst>
            </a:prstGeom>
            <a:noFill/>
            <a:ln w="6350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9" name="모서리가 둥근 직사각형 48"/>
            <p:cNvSpPr/>
            <p:nvPr/>
          </p:nvSpPr>
          <p:spPr>
            <a:xfrm>
              <a:off x="8556812" y="3573032"/>
              <a:ext cx="756000" cy="352567"/>
            </a:xfrm>
            <a:prstGeom prst="roundRect">
              <a:avLst>
                <a:gd name="adj" fmla="val 17581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800" dirty="0">
                  <a:solidFill>
                    <a:srgbClr val="0070C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데이터베이스</a:t>
              </a:r>
              <a:endParaRPr lang="en-US" altLang="ko-KR" sz="800" dirty="0">
                <a:solidFill>
                  <a:srgbClr val="0070C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ko-KR" altLang="en-US" sz="800" dirty="0">
                  <a:solidFill>
                    <a:srgbClr val="0070C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유틸리티</a:t>
              </a:r>
            </a:p>
          </p:txBody>
        </p:sp>
      </p:grpSp>
      <p:cxnSp>
        <p:nvCxnSpPr>
          <p:cNvPr id="50" name="직선 연결선 49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323528" y="260648"/>
            <a:ext cx="8209285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ko-KR"/>
            </a:defPPr>
            <a:lvl1pPr lvl="0">
              <a:spcBef>
                <a:spcPct val="0"/>
              </a:spcBef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defRPr>
            </a:lvl1pPr>
          </a:lstStyle>
          <a:p>
            <a:r>
              <a:rPr lang="en-US" altLang="ko-KR" dirty="0" err="1" smtClean="0"/>
              <a:t>enCub</a:t>
            </a:r>
            <a:r>
              <a:rPr lang="en-US" altLang="ko-KR" dirty="0" smtClean="0"/>
              <a:t> (DBMS </a:t>
            </a:r>
            <a:r>
              <a:rPr lang="ko-KR" altLang="en-US"/>
              <a:t>전환 자동화 </a:t>
            </a:r>
            <a:r>
              <a:rPr lang="en-US" altLang="ko-KR" dirty="0" smtClean="0"/>
              <a:t>Tool)</a:t>
            </a:r>
            <a:endParaRPr lang="en-US" altLang="ko-KR" dirty="0"/>
          </a:p>
        </p:txBody>
      </p:sp>
      <p:sp>
        <p:nvSpPr>
          <p:cNvPr id="52" name="직사각형 51"/>
          <p:cNvSpPr/>
          <p:nvPr/>
        </p:nvSpPr>
        <p:spPr>
          <a:xfrm>
            <a:off x="425376" y="1054471"/>
            <a:ext cx="82510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Oracle</a:t>
            </a:r>
            <a:r>
              <a:rPr lang="ko-KR" altLang="en-US" sz="16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의</a:t>
            </a:r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 PL/SQL</a:t>
            </a:r>
            <a:r>
              <a:rPr lang="ko-KR" altLang="en-US" sz="16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을 </a:t>
            </a:r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Java Stored Procedure</a:t>
            </a:r>
            <a:r>
              <a:rPr lang="ko-KR" altLang="en-US" sz="16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로</a:t>
            </a:r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변환해주는 자동화</a:t>
            </a:r>
            <a:r>
              <a:rPr lang="en-US" altLang="ko-K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6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도구</a:t>
            </a:r>
            <a:endParaRPr lang="ko-KR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824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5313847"/>
            <a:ext cx="9144000" cy="1544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그림 9" descr="cubrid-logo-bi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06776" y="6202532"/>
            <a:ext cx="1584000" cy="493116"/>
          </a:xfrm>
          <a:prstGeom prst="rect">
            <a:avLst/>
          </a:prstGeom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539554" y="908722"/>
            <a:ext cx="7943521" cy="3071834"/>
          </a:xfrm>
          <a:prstGeom prst="rect">
            <a:avLst/>
          </a:prstGeom>
          <a:noFill/>
        </p:spPr>
        <p:txBody>
          <a:bodyPr vert="horz" lIns="0" tIns="0" rIns="0" bIns="0" rtlCol="0" anchor="ctr" anchorCtr="0">
            <a:noAutofit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ko-KR" sz="3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4. CUBRID</a:t>
            </a:r>
            <a:r>
              <a:rPr lang="ko-KR" altLang="en-US" sz="36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구축사례</a:t>
            </a:r>
            <a:endParaRPr lang="en-US" altLang="ko-KR" sz="36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  <a:p>
            <a:pPr lvl="0">
              <a:lnSpc>
                <a:spcPct val="90000"/>
              </a:lnSpc>
              <a:spcBef>
                <a:spcPct val="0"/>
              </a:spcBef>
              <a:defRPr/>
            </a:pPr>
            <a:endParaRPr lang="ko-KR" altLang="en-US" sz="3600" spc="-150" dirty="0" smtClean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433809"/>
              </p:ext>
            </p:extLst>
          </p:nvPr>
        </p:nvGraphicFramePr>
        <p:xfrm>
          <a:off x="4572000" y="1052734"/>
          <a:ext cx="3960440" cy="54006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656184"/>
                <a:gridCol w="2304256"/>
              </a:tblGrid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민수</a:t>
                      </a:r>
                      <a:endParaRPr lang="ko-KR" alt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시스템</a:t>
                      </a:r>
                      <a:endParaRPr lang="ko-KR" alt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rgbClr val="2F75B5"/>
                    </a:solidFill>
                  </a:tcPr>
                </a:tc>
              </a:tr>
              <a:tr h="216024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네이버</a:t>
                      </a:r>
                      <a:endParaRPr lang="en-US" altLang="ko-KR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fontAlgn="ctr"/>
                      <a:endParaRPr lang="en-US" altLang="ko-KR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algn="ct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(163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개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서비스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altLang="ko-KR" sz="800" b="0" i="0" u="none" strike="noStrike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1,500 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copy)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네이버 메일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16024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네이버 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me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16024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블로그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까페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16024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N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드라이브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/OwFS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16024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공통덧글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쪽지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16024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포토앨범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사전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캘린더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16024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서버모니터링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컨텐츠 구독 시스템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160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KBS</a:t>
                      </a:r>
                      <a:r>
                        <a:rPr lang="ko-KR" altLang="en-US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미디어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시청자참여서비스시스템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16024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뉴스서비스 플랫폼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SKP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1" hangingPunct="1"/>
                      <a:r>
                        <a:rPr lang="en-US" altLang="ko-KR" sz="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USIM Mobile Token Service</a:t>
                      </a:r>
                      <a:endParaRPr lang="ko-KR" altLang="en-U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온세텔레콤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MVNO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포탈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S-OIL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커뮤니케이션 포탈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KT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800" b="0" i="0" u="none" strike="noStrike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통합보안솔루션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하나투어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HCEI/</a:t>
                      </a:r>
                      <a:r>
                        <a:rPr lang="en-US" altLang="ko-KR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K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nowledge</a:t>
                      </a:r>
                      <a:r>
                        <a:rPr lang="en-US" altLang="ko-KR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management System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한국전력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한전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KDN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Open</a:t>
                      </a:r>
                      <a:r>
                        <a:rPr lang="en-US" altLang="ko-KR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Innovation/IT</a:t>
                      </a:r>
                      <a:r>
                        <a:rPr lang="ko-KR" altLang="en-US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운영종합관리시스템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농심그룹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그룹사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800" b="0" i="0" u="none" strike="noStrike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홈페이지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삼성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SDS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교육행정정보시스템 분배</a:t>
                      </a:r>
                      <a:r>
                        <a:rPr lang="ko-KR" altLang="en-US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시스템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코엑스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ERP 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시스템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엠게임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게임포탈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한국정보인증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#</a:t>
                      </a:r>
                      <a:r>
                        <a:rPr lang="ko-KR" altLang="en-US" sz="800" b="0" i="0" u="none" strike="noStrike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메일중계포탈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블루아이소프트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씨드나인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게임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DB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CJ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파워캐스트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콘텐츠 배포관리 시스템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KBS job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콜센터 운영 시스템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noFill/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DBK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네트웍스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미디어 솔루션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502594"/>
              </p:ext>
            </p:extLst>
          </p:nvPr>
        </p:nvGraphicFramePr>
        <p:xfrm>
          <a:off x="539552" y="1052734"/>
          <a:ext cx="3960440" cy="5400602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656184"/>
                <a:gridCol w="2304256"/>
              </a:tblGrid>
              <a:tr h="2068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공공</a:t>
                      </a:r>
                      <a:endParaRPr lang="ko-KR" alt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시스템</a:t>
                      </a:r>
                      <a:endParaRPr lang="ko-KR" altLang="en-US" sz="800" b="1" i="0" u="none" strike="noStrike" dirty="0">
                        <a:solidFill>
                          <a:schemeClr val="bg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rgbClr val="2F75B5"/>
                    </a:solidFill>
                  </a:tcPr>
                </a:tc>
              </a:tr>
              <a:tr h="206819">
                <a:tc rowSpan="18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strike="noStrike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안행부 정부통합전산센터</a:t>
                      </a:r>
                      <a:endParaRPr lang="en-US" altLang="ko-KR" sz="800" u="none" strike="noStrike" dirty="0" smtClean="0"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u="none" strike="noStrike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G-</a:t>
                      </a:r>
                      <a:r>
                        <a:rPr lang="ko-KR" altLang="en-US" sz="800" u="none" strike="noStrike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클라우드</a:t>
                      </a:r>
                      <a:endParaRPr lang="en-US" altLang="ko-KR" sz="800" u="none" strike="noStrike" dirty="0" smtClean="0"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u="none" strike="noStrike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(80</a:t>
                      </a:r>
                      <a:r>
                        <a:rPr lang="ko-KR" altLang="en-US" sz="800" u="none" strike="noStrike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여개 서비스</a:t>
                      </a:r>
                      <a:endParaRPr lang="en-US" altLang="ko-KR" sz="800" u="none" strike="noStrike" dirty="0" smtClean="0"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u="none" strike="noStrike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984Core)</a:t>
                      </a:r>
                      <a:r>
                        <a:rPr lang="ko-KR" altLang="en-US" sz="800" u="none" strike="noStrike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endParaRPr lang="en-US" altLang="ko-KR" sz="800" u="none" strike="noStrike" dirty="0" smtClean="0"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교육과학기술부 한국유학정보시스템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0681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국가인권위원회 인권작품공모시스템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0681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금융위원회 홈페이지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0681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기획재정부 디지털예산회계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0681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노동부 비정규직실태조사시스템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0681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외교통상부 독도사랑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0681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정부통합전산센터 홈페이지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0681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한국교육학술정보원 원클릭교육비지원신청시스템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0681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행정안전부 공직자윤리홈페이지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0681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행정안전부 생활공감시스템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06819">
                <a:tc vMerge="1">
                  <a:txBody>
                    <a:bodyPr/>
                    <a:lstStyle/>
                    <a:p>
                      <a:pPr algn="l" fontAlgn="ctr"/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행정안전부 정책연구시스템</a:t>
                      </a:r>
                      <a:r>
                        <a:rPr lang="en-US" altLang="ko-KR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(Prism) </a:t>
                      </a:r>
                      <a:endParaRPr lang="en-US" alt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0681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행정안전부 공무원설문조사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0681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지식경제부 홍보관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0681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환경부 야생동물 구조관리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0681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국가과학기술위원회 </a:t>
                      </a:r>
                      <a:r>
                        <a:rPr lang="en-US" altLang="ko-KR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R&amp;D</a:t>
                      </a:r>
                      <a:r>
                        <a:rPr lang="ko-KR" altLang="en-US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도우미센터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068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보훈처 취업정보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0681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행정안전부 상시모니터링시스템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06819">
                <a:tc vMerge="1">
                  <a:txBody>
                    <a:bodyPr/>
                    <a:lstStyle/>
                    <a:p>
                      <a:pPr algn="l" fontAlgn="ctr"/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개인정보보호위원회 홈페이지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068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국방부 </a:t>
                      </a:r>
                      <a:r>
                        <a:rPr lang="en-US" altLang="ko-KR" sz="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(512Core)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strike="noStrike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국방통합정보관리소 </a:t>
                      </a:r>
                      <a:r>
                        <a:rPr lang="ko-KR" altLang="en-US" sz="800" u="none" strike="noStrike" kern="1200" smtClean="0"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시스템 구축</a:t>
                      </a:r>
                      <a:endParaRPr lang="ko-KR" altLang="en-US" sz="800" u="none" strike="noStrike" kern="1200" dirty="0" smtClean="0"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068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청와대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u="none" strike="noStrike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홈페이지 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웹메일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068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육군본부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행정정보통합지원체계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068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외교부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외교통상정보 통합업무관리시스템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068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u="none" strike="noStrike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정보통신산업진흥원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u="none" strike="noStrike" dirty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800" u="none" strike="noStrike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전자문서유통 시스템</a:t>
                      </a:r>
                      <a:r>
                        <a:rPr lang="en-US" altLang="ko-KR" sz="800" u="none" strike="noStrike" dirty="0" smtClean="0"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SW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사업 저장소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</a:tr>
              <a:tr h="2184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문화체육관광부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공직자 메일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solidFill>
                      <a:schemeClr val="bg1"/>
                    </a:solidFill>
                  </a:tcPr>
                </a:tc>
              </a:tr>
              <a:tr h="21847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안전행정부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  </a:t>
                      </a:r>
                      <a:r>
                        <a:rPr lang="ko-KR" altLang="en-US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정보화마을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공공</a:t>
                      </a:r>
                      <a:r>
                        <a:rPr lang="en-US" altLang="ko-K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I-PIN</a:t>
                      </a:r>
                      <a:endParaRPr lang="ko-KR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18000" marR="18000" marT="46800" marB="468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제목 16"/>
          <p:cNvSpPr txBox="1">
            <a:spLocks/>
          </p:cNvSpPr>
          <p:nvPr/>
        </p:nvSpPr>
        <p:spPr>
          <a:xfrm>
            <a:off x="302840" y="245777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lvl="0">
              <a:spcBef>
                <a:spcPct val="0"/>
              </a:spcBef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CUBRID Reference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13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Desktop\전자신문\전자신문_nhn_cubrid_201103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981075"/>
            <a:ext cx="7416627" cy="5376112"/>
          </a:xfrm>
          <a:prstGeom prst="rect">
            <a:avLst/>
          </a:prstGeom>
          <a:noFill/>
        </p:spPr>
      </p:pic>
      <p:sp>
        <p:nvSpPr>
          <p:cNvPr id="4" name="제목 1"/>
          <p:cNvSpPr txBox="1">
            <a:spLocks/>
          </p:cNvSpPr>
          <p:nvPr/>
        </p:nvSpPr>
        <p:spPr>
          <a:xfrm>
            <a:off x="323528" y="251432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CUBRID Deployment in NAVER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97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제목 1"/>
          <p:cNvSpPr txBox="1">
            <a:spLocks/>
          </p:cNvSpPr>
          <p:nvPr/>
        </p:nvSpPr>
        <p:spPr>
          <a:xfrm>
            <a:off x="323528" y="251432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CUBRID Deployment in NAVER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90837"/>
            <a:ext cx="7488832" cy="3634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직사각형 20"/>
          <p:cNvSpPr/>
          <p:nvPr/>
        </p:nvSpPr>
        <p:spPr>
          <a:xfrm>
            <a:off x="0" y="4869160"/>
            <a:ext cx="9144000" cy="1512168"/>
          </a:xfrm>
          <a:prstGeom prst="rect">
            <a:avLst/>
          </a:prstGeom>
          <a:solidFill>
            <a:schemeClr val="tx1">
              <a:lumMod val="95000"/>
              <a:lumOff val="5000"/>
              <a:alpha val="85000"/>
            </a:schemeClr>
          </a:solidFill>
        </p:spPr>
        <p:txBody>
          <a:bodyPr wrap="square" lIns="36000" tIns="36000" rIns="0" bIns="36000" anchor="ctr">
            <a:noAutofit/>
          </a:bodyPr>
          <a:lstStyle/>
          <a:p>
            <a:pPr algn="ctr"/>
            <a:r>
              <a:rPr lang="ko-KR" altLang="en-US" sz="2800" spc="-150" dirty="0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서비스 </a:t>
            </a:r>
            <a:r>
              <a:rPr lang="en-US" altLang="ko-KR" sz="2800" spc="-150" dirty="0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45% CUBIRD </a:t>
            </a:r>
            <a:r>
              <a:rPr lang="ko-KR" altLang="en-US" sz="2800" spc="-150" dirty="0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전환</a:t>
            </a:r>
            <a:r>
              <a:rPr lang="en-US" altLang="ko-KR" sz="2800" spc="-150" dirty="0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, 1,500 </a:t>
            </a:r>
            <a:r>
              <a:rPr lang="ko-KR" altLang="en-US" sz="2800" spc="-150" dirty="0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카피</a:t>
            </a:r>
            <a:endParaRPr lang="en-US" altLang="ko-KR" sz="2800" spc="-150" dirty="0" smtClean="0">
              <a:solidFill>
                <a:schemeClr val="bg1">
                  <a:lumMod val="9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  <a:p>
            <a:pPr algn="ctr"/>
            <a:r>
              <a:rPr lang="ko-KR" altLang="en-US" sz="1600" spc="-150" dirty="0" err="1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네이버</a:t>
            </a:r>
            <a:r>
              <a:rPr lang="ko-KR" altLang="en-US" sz="1600" spc="-150" dirty="0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메일</a:t>
            </a:r>
            <a:r>
              <a:rPr lang="en-US" altLang="ko-KR" sz="1600" spc="-150" dirty="0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, </a:t>
            </a:r>
            <a:r>
              <a:rPr lang="ko-KR" altLang="en-US" sz="1600" spc="-150" dirty="0" err="1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네이버</a:t>
            </a:r>
            <a:r>
              <a:rPr lang="en-US" altLang="ko-KR" sz="1600" spc="-150" dirty="0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me, N</a:t>
            </a:r>
            <a:r>
              <a:rPr lang="ko-KR" altLang="en-US" sz="1600" spc="-150" dirty="0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드라이브</a:t>
            </a:r>
            <a:r>
              <a:rPr lang="en-US" altLang="ko-KR" sz="1600" spc="-150" dirty="0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, </a:t>
            </a:r>
            <a:r>
              <a:rPr lang="ko-KR" altLang="en-US" sz="1600" spc="-150" dirty="0" err="1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블로그</a:t>
            </a:r>
            <a:r>
              <a:rPr lang="en-US" altLang="ko-KR" sz="1600" spc="-150" dirty="0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, </a:t>
            </a:r>
            <a:r>
              <a:rPr lang="ko-KR" altLang="en-US" sz="1600" spc="-150" dirty="0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포토앨범</a:t>
            </a:r>
            <a:r>
              <a:rPr lang="en-US" altLang="ko-KR" sz="1600" spc="-150" dirty="0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, </a:t>
            </a:r>
            <a:r>
              <a:rPr lang="ko-KR" altLang="en-US" sz="1600" spc="-150" dirty="0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쪽지</a:t>
            </a:r>
            <a:r>
              <a:rPr lang="en-US" altLang="ko-KR" sz="1600" spc="-150" dirty="0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, </a:t>
            </a:r>
            <a:r>
              <a:rPr lang="ko-KR" altLang="en-US" sz="1600" spc="-150" dirty="0" err="1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공통덧글</a:t>
            </a:r>
            <a:r>
              <a:rPr lang="en-US" altLang="ko-KR" sz="1600" spc="-150" dirty="0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, </a:t>
            </a:r>
            <a:r>
              <a:rPr lang="ko-KR" altLang="en-US" sz="1600" spc="-150" dirty="0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로그인</a:t>
            </a:r>
            <a:r>
              <a:rPr lang="en-US" altLang="ko-KR" sz="1600" spc="-150" dirty="0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… </a:t>
            </a:r>
            <a:r>
              <a:rPr lang="en-US" altLang="ko-KR" sz="1600" spc="-150" dirty="0" err="1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etc</a:t>
            </a:r>
            <a:r>
              <a:rPr lang="en-US" altLang="ko-KR" sz="1600" spc="-150" dirty="0" smtClean="0">
                <a:solidFill>
                  <a:schemeClr val="bg1">
                    <a:lumMod val="9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2309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dt_통전센터_cubrid_201111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109" y="1963949"/>
            <a:ext cx="8061143" cy="250966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39752" y="4478924"/>
            <a:ext cx="23567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출처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: 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디지털타임스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, 2011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년 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11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월 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000" dirty="0" smtClean="0">
                <a:latin typeface="나눔고딕" pitchFamily="50" charset="-127"/>
                <a:ea typeface="나눔고딕" pitchFamily="50" charset="-127"/>
              </a:rPr>
              <a:t>일</a:t>
            </a:r>
            <a:r>
              <a:rPr lang="en-US" altLang="ko-KR" sz="1000" dirty="0" smtClean="0">
                <a:latin typeface="나눔고딕" pitchFamily="50" charset="-127"/>
                <a:ea typeface="나눔고딕" pitchFamily="50" charset="-127"/>
              </a:rPr>
              <a:t>)</a:t>
            </a:r>
            <a:endParaRPr lang="ko-KR" altLang="en-US" sz="10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10332" y="264637"/>
            <a:ext cx="8366125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정부</a:t>
            </a: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G-</a:t>
            </a:r>
            <a:r>
              <a:rPr lang="ko-KR" alt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클라우드</a:t>
            </a: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컴퓨팅</a:t>
            </a:r>
          </a:p>
        </p:txBody>
      </p:sp>
      <p:cxnSp>
        <p:nvCxnSpPr>
          <p:cNvPr id="8" name="직선 연결선 7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644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10332" y="264637"/>
            <a:ext cx="8366125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정부</a:t>
            </a: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G-</a:t>
            </a:r>
            <a:r>
              <a:rPr lang="ko-KR" alt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클라우드</a:t>
            </a: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컴퓨팅</a:t>
            </a:r>
          </a:p>
        </p:txBody>
      </p:sp>
      <p:cxnSp>
        <p:nvCxnSpPr>
          <p:cNvPr id="8" name="직선 연결선 7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그룹 12"/>
          <p:cNvGrpSpPr/>
          <p:nvPr/>
        </p:nvGrpSpPr>
        <p:grpSpPr>
          <a:xfrm>
            <a:off x="661814" y="1052736"/>
            <a:ext cx="7726610" cy="5256584"/>
            <a:chOff x="1187624" y="1196752"/>
            <a:chExt cx="6807200" cy="4952603"/>
          </a:xfrm>
        </p:grpSpPr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7624" y="1196752"/>
              <a:ext cx="6781800" cy="981075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3974" y="2348880"/>
              <a:ext cx="6800850" cy="38004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9397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310332" y="264637"/>
            <a:ext cx="8366125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정부</a:t>
            </a: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G-</a:t>
            </a:r>
            <a:r>
              <a:rPr lang="ko-KR" alt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클라우드</a:t>
            </a:r>
            <a:r>
              <a:rPr lang="ko-KR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컴퓨팅</a:t>
            </a:r>
          </a:p>
        </p:txBody>
      </p:sp>
      <p:cxnSp>
        <p:nvCxnSpPr>
          <p:cNvPr id="268" name="직선 연결선 267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8" name="그림 107"/>
          <p:cNvPicPr>
            <a:picLocks noChangeAspect="1"/>
          </p:cNvPicPr>
          <p:nvPr/>
        </p:nvPicPr>
        <p:blipFill rotWithShape="1">
          <a:blip r:embed="rId3"/>
          <a:srcRect r="50954"/>
          <a:stretch/>
        </p:blipFill>
        <p:spPr>
          <a:xfrm>
            <a:off x="438516" y="1484784"/>
            <a:ext cx="4061476" cy="4569494"/>
          </a:xfrm>
          <a:prstGeom prst="rect">
            <a:avLst/>
          </a:prstGeom>
        </p:spPr>
      </p:pic>
      <p:grpSp>
        <p:nvGrpSpPr>
          <p:cNvPr id="109" name="그룹 108"/>
          <p:cNvGrpSpPr/>
          <p:nvPr/>
        </p:nvGrpSpPr>
        <p:grpSpPr>
          <a:xfrm>
            <a:off x="1048404" y="2565242"/>
            <a:ext cx="441256" cy="1368602"/>
            <a:chOff x="1064706" y="2679108"/>
            <a:chExt cx="432048" cy="1239200"/>
          </a:xfrm>
        </p:grpSpPr>
        <p:sp>
          <p:nvSpPr>
            <p:cNvPr id="110" name="직사각형 109"/>
            <p:cNvSpPr/>
            <p:nvPr/>
          </p:nvSpPr>
          <p:spPr>
            <a:xfrm>
              <a:off x="1064706" y="3630276"/>
              <a:ext cx="432048" cy="28803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OS</a:t>
              </a:r>
              <a:endParaRPr lang="ko-KR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1" name="직사각형 110"/>
            <p:cNvSpPr/>
            <p:nvPr/>
          </p:nvSpPr>
          <p:spPr>
            <a:xfrm>
              <a:off x="1064706" y="3314480"/>
              <a:ext cx="432048" cy="28803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DB</a:t>
              </a:r>
              <a:endParaRPr lang="ko-KR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2" name="직사각형 111"/>
            <p:cNvSpPr/>
            <p:nvPr/>
          </p:nvSpPr>
          <p:spPr>
            <a:xfrm>
              <a:off x="1064706" y="2679108"/>
              <a:ext cx="432048" cy="28803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WEB</a:t>
              </a:r>
              <a:endParaRPr lang="ko-KR" altLang="en-US" sz="8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1064706" y="2996952"/>
              <a:ext cx="432048" cy="28803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5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WAS</a:t>
              </a:r>
              <a:endParaRPr lang="ko-KR" altLang="en-US" sz="8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14" name="모서리가 둥근 직사각형 113"/>
          <p:cNvSpPr/>
          <p:nvPr/>
        </p:nvSpPr>
        <p:spPr>
          <a:xfrm>
            <a:off x="1533202" y="3236021"/>
            <a:ext cx="1382614" cy="360040"/>
          </a:xfrm>
          <a:prstGeom prst="roundRect">
            <a:avLst/>
          </a:prstGeom>
          <a:noFill/>
          <a:ln w="4127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5" name="모서리가 둥근 직사각형 114"/>
          <p:cNvSpPr/>
          <p:nvPr/>
        </p:nvSpPr>
        <p:spPr>
          <a:xfrm>
            <a:off x="2973362" y="3240880"/>
            <a:ext cx="1382614" cy="197319"/>
          </a:xfrm>
          <a:prstGeom prst="roundRect">
            <a:avLst/>
          </a:prstGeom>
          <a:noFill/>
          <a:ln w="4127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995" y="1484784"/>
            <a:ext cx="4038462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77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10332" y="280026"/>
            <a:ext cx="8366125" cy="5539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ko-KR" altLang="en-US" sz="3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국방통합정보관리소</a:t>
            </a:r>
            <a:r>
              <a:rPr lang="en-US" altLang="ko-KR" sz="3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-</a:t>
            </a:r>
            <a:r>
              <a:rPr lang="ko-KR" altLang="en-US" sz="300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정보시스템 </a:t>
            </a:r>
            <a:r>
              <a:rPr lang="ko-KR" altLang="en-US" sz="3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이전ㆍ통합</a:t>
            </a:r>
            <a:r>
              <a:rPr lang="ko-KR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사업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표 4"/>
          <p:cNvGraphicFramePr>
            <a:graphicFrameLocks noGrp="1"/>
          </p:cNvGraphicFramePr>
          <p:nvPr>
            <p:extLst/>
          </p:nvPr>
        </p:nvGraphicFramePr>
        <p:xfrm>
          <a:off x="467544" y="1340768"/>
          <a:ext cx="8208912" cy="493521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09236"/>
                <a:gridCol w="6599676"/>
              </a:tblGrid>
              <a:tr h="93610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개요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AD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각 군의 전산소에서 운영 중인 정보시스템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(HW, SW)</a:t>
                      </a:r>
                      <a:r>
                        <a:rPr lang="ko-KR" altLang="en-US" sz="145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을 국방통합정보관리소의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/>
                      </a:r>
                      <a:b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</a:b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1, 2</a:t>
                      </a:r>
                      <a:r>
                        <a:rPr lang="ko-KR" altLang="en-US" sz="145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센터로 이동</a:t>
                      </a: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각 군의 전산소에서 운영 중인 응용체계를 국방통합정보관리소의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1, 2</a:t>
                      </a:r>
                      <a:r>
                        <a:rPr lang="ko-KR" altLang="en-US" sz="145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센터로 이동</a:t>
                      </a: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국방통합정보관리소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1, 2</a:t>
                      </a:r>
                      <a:r>
                        <a:rPr lang="ko-KR" altLang="en-US" sz="145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센터에서 각 자원별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HW</a:t>
                      </a:r>
                      <a:r>
                        <a:rPr lang="ko-KR" altLang="en-US" sz="145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를 통합</a:t>
                      </a:r>
                      <a:endParaRPr lang="ko-KR" altLang="en-US" sz="145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063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기대효과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AD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국방 정보시스템의 통합 운영환경을 구축하고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5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정보시스템을 통합ㆍ활용함으로써 운용의 효율성을 제고하고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5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전체 정보시스템을 이중화하여 가용성을 확보</a:t>
                      </a:r>
                      <a:endParaRPr lang="en-US" altLang="ko-KR" sz="145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5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정보자원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Pool </a:t>
                      </a:r>
                      <a:r>
                        <a:rPr lang="ko-KR" altLang="en-US" sz="145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구축하여 각군ㆍ기관의 정보시스템 소요에 적시 대응함으로써 사용자 중심의 정보화 서비스 품질을 향상</a:t>
                      </a:r>
                      <a:endParaRPr lang="ko-KR" altLang="en-US" sz="145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115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시스템 구성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ADB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base" latinLnBrk="1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  <a:tabLst>
                          <a:tab pos="622300" algn="l"/>
                        </a:tabLst>
                      </a:pPr>
                      <a:r>
                        <a:rPr lang="ko-KR" altLang="en-US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가상화 기반의 공개</a:t>
                      </a:r>
                      <a:r>
                        <a:rPr lang="en-US" altLang="ko-KR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SW</a:t>
                      </a:r>
                      <a:r>
                        <a:rPr lang="ko-KR" altLang="en-US" sz="1450" b="1" kern="12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와 </a:t>
                      </a:r>
                      <a:r>
                        <a:rPr lang="en-US" altLang="ko-KR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JAVA/JSP </a:t>
                      </a:r>
                      <a:r>
                        <a:rPr lang="ko-KR" altLang="en-US" sz="1450" b="1" kern="12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사용</a:t>
                      </a:r>
                    </a:p>
                    <a:p>
                      <a:pPr marL="0" indent="0" algn="l" defTabSz="914400" rtl="0" eaLnBrk="1" fontAlgn="base" latinLnBrk="1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전자정부프레임워크</a:t>
                      </a:r>
                      <a:r>
                        <a:rPr lang="en-US" altLang="ko-KR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lang="en-US" altLang="ko-KR" sz="1450" b="1" kern="12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eGov</a:t>
                      </a:r>
                      <a:r>
                        <a:rPr lang="en-US" altLang="ko-KR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450" b="1" kern="12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적용</a:t>
                      </a:r>
                    </a:p>
                    <a:p>
                      <a:pPr marL="0" indent="0" algn="l" defTabSz="914400" rtl="0" eaLnBrk="1" fontAlgn="base" latinLnBrk="1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국방 </a:t>
                      </a:r>
                      <a:r>
                        <a:rPr lang="ko-KR" altLang="en-US" sz="1450" b="1" kern="12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클라우드</a:t>
                      </a:r>
                      <a:r>
                        <a:rPr lang="ko-KR" altLang="en-US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Pool </a:t>
                      </a:r>
                      <a:r>
                        <a:rPr lang="ko-KR" altLang="en-US" sz="1450" b="1" kern="120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적용을 위한 가상화 환경 구성</a:t>
                      </a:r>
                    </a:p>
                    <a:p>
                      <a:pPr marL="0" indent="0" algn="l" defTabSz="914400" rtl="0" eaLnBrk="1" fontAlgn="base" latinLnBrk="1" hangingPunct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50" b="1" kern="12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시큐어</a:t>
                      </a:r>
                      <a:r>
                        <a:rPr lang="ko-KR" altLang="en-US" sz="1450" b="1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 코딩을 고려한 개발</a:t>
                      </a:r>
                      <a:endParaRPr lang="en-US" altLang="ko-KR" sz="1450" b="1" kern="12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45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DBMS(CUBRID 32Core * 16</a:t>
                      </a:r>
                      <a:r>
                        <a:rPr lang="ko-KR" altLang="en-US" sz="145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식 </a:t>
                      </a:r>
                      <a:r>
                        <a:rPr lang="en-US" altLang="ko-KR" sz="145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= 512Core)</a:t>
                      </a:r>
                      <a:endParaRPr lang="ko-KR" altLang="en-US" sz="1450" b="1" dirty="0" smtClean="0">
                        <a:solidFill>
                          <a:srgbClr val="FF0000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84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173539"/>
              </p:ext>
            </p:extLst>
          </p:nvPr>
        </p:nvGraphicFramePr>
        <p:xfrm>
          <a:off x="467544" y="1340768"/>
          <a:ext cx="8208912" cy="467565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09236"/>
                <a:gridCol w="6599676"/>
              </a:tblGrid>
              <a:tr h="14032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개요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AD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5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오픈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DBMS </a:t>
                      </a:r>
                      <a:r>
                        <a:rPr lang="ko-KR" altLang="en-US" sz="145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및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Was</a:t>
                      </a:r>
                      <a:r>
                        <a:rPr lang="ko-KR" altLang="en-US" sz="145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도입을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5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통한 혁신적인 운영예산 절감</a:t>
                      </a:r>
                      <a:endParaRPr lang="en-US" altLang="ko-KR" sz="145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45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50" b="1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전자정부표준프레임워크 통합관리 시스템 </a:t>
                      </a:r>
                      <a:endParaRPr lang="en-US" altLang="ko-KR" sz="1450" b="1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45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GOV 3.0 (</a:t>
                      </a:r>
                      <a:r>
                        <a:rPr lang="ko-KR" altLang="en-US" sz="1450" b="1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개방</a:t>
                      </a:r>
                      <a:r>
                        <a:rPr lang="en-US" altLang="ko-KR" sz="145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50" b="1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소통</a:t>
                      </a:r>
                      <a:r>
                        <a:rPr lang="en-US" altLang="ko-KR" sz="145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, </a:t>
                      </a:r>
                      <a:r>
                        <a:rPr lang="ko-KR" altLang="en-US" sz="1450" b="1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공유</a:t>
                      </a:r>
                      <a:r>
                        <a:rPr lang="en-US" altLang="ko-KR" sz="145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ko-KR" altLang="en-US" sz="1450" b="1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기반 공공정보 개방</a:t>
                      </a:r>
                      <a:endParaRPr lang="ko-KR" altLang="en-US" sz="145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063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기대효과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AD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향후 유지보수 비용 절감 및 추가기능 개선 용이</a:t>
                      </a:r>
                      <a:endParaRPr lang="en-US" altLang="ko-KR" sz="145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시민의 요구와 시민 </a:t>
                      </a:r>
                      <a:r>
                        <a:rPr lang="ko-KR" altLang="en-US" sz="1450" b="1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참여형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</a:t>
                      </a:r>
                      <a:r>
                        <a:rPr lang="ko-KR" altLang="en-US" sz="145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맞춤형 서비스 제공</a:t>
                      </a:r>
                      <a:endParaRPr lang="en-US" altLang="ko-KR" sz="145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5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인천광역시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ko-KR" altLang="en-US" sz="1450" b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웹 아이덴터티 강화</a:t>
                      </a:r>
                      <a:endParaRPr lang="ko-KR" altLang="en-US" sz="145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6612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1" dirty="0" smtClean="0">
                          <a:solidFill>
                            <a:schemeClr val="bg1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시스템 구성</a:t>
                      </a:r>
                      <a:endParaRPr lang="ko-KR" altLang="en-US" sz="1500" b="1" dirty="0">
                        <a:solidFill>
                          <a:schemeClr val="bg1"/>
                        </a:solidFill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ADBE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OS :</a:t>
                      </a:r>
                      <a:r>
                        <a:rPr lang="en-US" altLang="ko-KR" sz="145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Linux</a:t>
                      </a:r>
                      <a:r>
                        <a:rPr lang="en-US" altLang="ko-KR" sz="145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/ AIX</a:t>
                      </a: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WEB(</a:t>
                      </a:r>
                      <a:r>
                        <a:rPr lang="en-US" altLang="ko-KR" sz="1450" b="1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Jboss</a:t>
                      </a:r>
                      <a:r>
                        <a:rPr lang="en-US" altLang="ko-KR" sz="145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EWS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), 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WAS(</a:t>
                      </a:r>
                      <a:r>
                        <a:rPr lang="en-US" altLang="ko-KR" sz="1450" b="1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Jboss</a:t>
                      </a: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EAS), </a:t>
                      </a: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45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</a:t>
                      </a:r>
                      <a:r>
                        <a:rPr lang="en-US" altLang="ko-KR" sz="145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DBMS(CUBRID 6Core </a:t>
                      </a:r>
                      <a:r>
                        <a:rPr lang="en-US" altLang="ko-KR" sz="145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* </a:t>
                      </a:r>
                      <a:r>
                        <a:rPr lang="en-US" altLang="ko-KR" sz="145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2</a:t>
                      </a:r>
                      <a:r>
                        <a:rPr lang="ko-KR" altLang="en-US" sz="1450" b="1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식</a:t>
                      </a:r>
                      <a:r>
                        <a:rPr lang="en-US" altLang="ko-KR" sz="145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) </a:t>
                      </a:r>
                      <a:r>
                        <a:rPr lang="en-US" altLang="ko-KR" sz="145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– </a:t>
                      </a:r>
                      <a:r>
                        <a:rPr lang="ko-KR" altLang="en-US" sz="1450" b="1" dirty="0" smtClean="0">
                          <a:solidFill>
                            <a:srgbClr val="FF0000"/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이중화 구성</a:t>
                      </a:r>
                    </a:p>
                    <a:p>
                      <a:pPr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 DB </a:t>
                      </a:r>
                      <a:r>
                        <a:rPr lang="ko-KR" altLang="en-US" sz="145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나눔고딕" pitchFamily="50" charset="-127"/>
                          <a:ea typeface="나눔고딕" pitchFamily="50" charset="-127"/>
                        </a:rPr>
                        <a:t>암호화 솔루션 연계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10332" y="280026"/>
            <a:ext cx="8366125" cy="5539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ko-KR" altLang="en-US" sz="3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인천광역시청</a:t>
            </a:r>
            <a:r>
              <a:rPr lang="en-US" altLang="ko-KR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</a:t>
            </a:r>
            <a:r>
              <a:rPr lang="en-US" altLang="ko-KR" sz="3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– </a:t>
            </a:r>
            <a:r>
              <a:rPr lang="ko-KR" altLang="en-US" sz="300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인천광역시 웹사이트 전면 개편</a:t>
            </a:r>
            <a:endParaRPr lang="ko-KR" altLang="en-US" sz="30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7250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250" advTm="5000"/>
    </mc:Choice>
    <mc:Fallback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1095028"/>
            <a:ext cx="5028828" cy="4536504"/>
          </a:xfrm>
          <a:prstGeom prst="rect">
            <a:avLst/>
          </a:prstGeom>
        </p:spPr>
      </p:pic>
      <p:sp>
        <p:nvSpPr>
          <p:cNvPr id="4" name="제목 1"/>
          <p:cNvSpPr txBox="1">
            <a:spLocks/>
          </p:cNvSpPr>
          <p:nvPr/>
        </p:nvSpPr>
        <p:spPr>
          <a:xfrm>
            <a:off x="323528" y="251432"/>
            <a:ext cx="82296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200" noProof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클라우드</a:t>
            </a:r>
            <a:r>
              <a:rPr lang="ko-KR" altLang="en-US" sz="3200" noProof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 구매시스템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나눔고딕 Bold" pitchFamily="50" charset="-127"/>
              <a:ea typeface="나눔고딕 Bold" pitchFamily="50" charset="-127"/>
              <a:cs typeface="+mn-cs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421" y="5661248"/>
            <a:ext cx="6267450" cy="723900"/>
          </a:xfrm>
          <a:prstGeom prst="rect">
            <a:avLst/>
          </a:prstGeom>
        </p:spPr>
      </p:pic>
      <p:sp>
        <p:nvSpPr>
          <p:cNvPr id="7" name="모서리가 둥근 직사각형 6"/>
          <p:cNvSpPr/>
          <p:nvPr/>
        </p:nvSpPr>
        <p:spPr>
          <a:xfrm>
            <a:off x="3291532" y="4077072"/>
            <a:ext cx="2648620" cy="288032"/>
          </a:xfrm>
          <a:prstGeom prst="roundRect">
            <a:avLst/>
          </a:prstGeom>
          <a:noFill/>
          <a:ln w="41275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180051" y="4005064"/>
            <a:ext cx="20890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DBMS(CUBRID </a:t>
            </a:r>
            <a:r>
              <a:rPr lang="en-US" altLang="ko-KR" sz="16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2</a:t>
            </a:r>
            <a:r>
              <a:rPr lang="ko-KR" altLang="en-US" sz="16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식</a:t>
            </a:r>
            <a:r>
              <a:rPr lang="en-US" altLang="ko-KR" sz="16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) </a:t>
            </a:r>
            <a:endParaRPr lang="en-US" altLang="ko-KR" sz="1600" b="1" dirty="0" smtClean="0">
              <a:solidFill>
                <a:srgbClr val="FF0000"/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sz="16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– </a:t>
            </a:r>
            <a:r>
              <a:rPr lang="ko-KR" altLang="en-US" sz="1600" b="1" dirty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이중화 구성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20338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585959" y="1160748"/>
            <a:ext cx="1695132" cy="936000"/>
          </a:xfrm>
          <a:prstGeom prst="rect">
            <a:avLst/>
          </a:prstGeom>
          <a:solidFill>
            <a:srgbClr val="30ADBE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TCO</a:t>
            </a:r>
            <a:endParaRPr lang="ko-KR" altLang="en-US" sz="16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2707562" y="1160748"/>
            <a:ext cx="5968894" cy="936000"/>
          </a:xfrm>
          <a:prstGeom prst="rect">
            <a:avLst/>
          </a:prstGeom>
          <a:solidFill>
            <a:sysClr val="window" lastClr="FFFFFF"/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lIns="36000" tIns="46800" rIns="36000" anchor="ctr" anchorCtr="0"/>
          <a:lstStyle/>
          <a:p>
            <a:pPr marL="360363" lvl="1" indent="-179388">
              <a:spcBef>
                <a:spcPts val="500"/>
              </a:spcBef>
            </a:pP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오픈소스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SW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도입으로 인한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TCO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절감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585959" y="2175300"/>
            <a:ext cx="1695132" cy="936000"/>
          </a:xfrm>
          <a:prstGeom prst="rect">
            <a:avLst/>
          </a:prstGeom>
          <a:solidFill>
            <a:srgbClr val="30ADBE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안정성</a:t>
            </a:r>
            <a:endParaRPr lang="ko-KR" altLang="en-US" sz="16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2707562" y="2175300"/>
            <a:ext cx="5968894" cy="936000"/>
          </a:xfrm>
          <a:prstGeom prst="rect">
            <a:avLst/>
          </a:prstGeom>
          <a:solidFill>
            <a:sysClr val="window" lastClr="FFFFFF"/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lIns="36000" tIns="46800" rIns="36000" anchor="ctr" anchorCtr="0"/>
          <a:lstStyle/>
          <a:p>
            <a:pPr marL="360363" lvl="1" indent="-179388">
              <a:lnSpc>
                <a:spcPct val="90000"/>
              </a:lnSpc>
              <a:spcBef>
                <a:spcPts val="500"/>
              </a:spcBef>
              <a:spcAft>
                <a:spcPct val="35000"/>
              </a:spcAft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국내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위 인터넷 서비스에서 검증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/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기술 개발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585959" y="4185188"/>
            <a:ext cx="1695132" cy="936000"/>
          </a:xfrm>
          <a:prstGeom prst="rect">
            <a:avLst/>
          </a:prstGeom>
          <a:solidFill>
            <a:srgbClr val="30ADBE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기술지원</a:t>
            </a:r>
            <a:endParaRPr lang="ko-KR" altLang="en-US" sz="16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2707562" y="4185188"/>
            <a:ext cx="5968894" cy="936000"/>
          </a:xfrm>
          <a:prstGeom prst="rect">
            <a:avLst/>
          </a:prstGeom>
          <a:solidFill>
            <a:sysClr val="window" lastClr="FFFFFF"/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lIns="36000" tIns="180000" rIns="36000" anchor="ctr" anchorCtr="0"/>
          <a:lstStyle/>
          <a:p>
            <a:pPr marL="360363" lvl="1" indent="-179388">
              <a:spcBef>
                <a:spcPts val="500"/>
              </a:spcBef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국내 소스코드 보유로 신속한 기술지원 제공 </a:t>
            </a:r>
            <a:endParaRPr lang="en-US" altLang="ko-KR" sz="16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363" lvl="1" indent="-179388">
              <a:spcBef>
                <a:spcPts val="500"/>
              </a:spcBef>
            </a:pP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(Hot Fix, Patch, Update )</a:t>
            </a:r>
          </a:p>
        </p:txBody>
      </p:sp>
      <p:cxnSp>
        <p:nvCxnSpPr>
          <p:cNvPr id="26" name="직선 연결선 25"/>
          <p:cNvCxnSpPr>
            <a:stCxn id="17" idx="3"/>
            <a:endCxn id="18" idx="1"/>
          </p:cNvCxnSpPr>
          <p:nvPr/>
        </p:nvCxnSpPr>
        <p:spPr>
          <a:xfrm>
            <a:off x="2281091" y="1628748"/>
            <a:ext cx="42647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>
            <a:stCxn id="19" idx="3"/>
            <a:endCxn id="20" idx="1"/>
          </p:cNvCxnSpPr>
          <p:nvPr/>
        </p:nvCxnSpPr>
        <p:spPr>
          <a:xfrm>
            <a:off x="2281091" y="2643300"/>
            <a:ext cx="42647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>
            <a:stCxn id="21" idx="3"/>
            <a:endCxn id="22" idx="1"/>
          </p:cNvCxnSpPr>
          <p:nvPr/>
        </p:nvCxnSpPr>
        <p:spPr>
          <a:xfrm>
            <a:off x="2281091" y="4653188"/>
            <a:ext cx="42647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5"/>
          <p:cNvSpPr/>
          <p:nvPr/>
        </p:nvSpPr>
        <p:spPr>
          <a:xfrm>
            <a:off x="585959" y="5229304"/>
            <a:ext cx="1695132" cy="936000"/>
          </a:xfrm>
          <a:prstGeom prst="rect">
            <a:avLst/>
          </a:prstGeom>
          <a:solidFill>
            <a:srgbClr val="30ADBE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err="1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클라우드</a:t>
            </a:r>
            <a:endParaRPr lang="ko-KR" altLang="en-US" sz="16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7" name="Rectangle 11"/>
          <p:cNvSpPr>
            <a:spLocks noChangeArrowheads="1"/>
          </p:cNvSpPr>
          <p:nvPr/>
        </p:nvSpPr>
        <p:spPr bwMode="auto">
          <a:xfrm>
            <a:off x="2707562" y="5229304"/>
            <a:ext cx="5968894" cy="936000"/>
          </a:xfrm>
          <a:prstGeom prst="rect">
            <a:avLst/>
          </a:prstGeom>
          <a:solidFill>
            <a:sysClr val="window" lastClr="FFFFFF"/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lIns="36000" tIns="46800" rIns="36000" anchor="ctr" anchorCtr="0"/>
          <a:lstStyle/>
          <a:p>
            <a:pPr marL="360363" lvl="1" indent="-179388">
              <a:spcBef>
                <a:spcPts val="500"/>
              </a:spcBef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대용량 서비스 관련 기능 개발 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(Cluster,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분산파일시스템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등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)</a:t>
            </a:r>
          </a:p>
        </p:txBody>
      </p:sp>
      <p:cxnSp>
        <p:nvCxnSpPr>
          <p:cNvPr id="38" name="직선 연결선 37"/>
          <p:cNvCxnSpPr>
            <a:stCxn id="36" idx="3"/>
            <a:endCxn id="37" idx="1"/>
          </p:cNvCxnSpPr>
          <p:nvPr/>
        </p:nvCxnSpPr>
        <p:spPr>
          <a:xfrm>
            <a:off x="2281091" y="5697304"/>
            <a:ext cx="42647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585959" y="3187576"/>
            <a:ext cx="1695132" cy="936000"/>
          </a:xfrm>
          <a:prstGeom prst="rect">
            <a:avLst/>
          </a:prstGeom>
          <a:solidFill>
            <a:srgbClr val="30ADBE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rPr>
              <a:t>개방성</a:t>
            </a:r>
            <a:endParaRPr lang="ko-KR" altLang="en-US" sz="1600" b="1" dirty="0">
              <a:solidFill>
                <a:schemeClr val="bg1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0" name="Rectangle 11"/>
          <p:cNvSpPr>
            <a:spLocks noChangeArrowheads="1"/>
          </p:cNvSpPr>
          <p:nvPr/>
        </p:nvSpPr>
        <p:spPr bwMode="auto">
          <a:xfrm>
            <a:off x="2707562" y="3187576"/>
            <a:ext cx="5968894" cy="936000"/>
          </a:xfrm>
          <a:prstGeom prst="rect">
            <a:avLst/>
          </a:prstGeom>
          <a:solidFill>
            <a:sysClr val="window" lastClr="FFFFFF"/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lIns="36000" tIns="46800" rIns="36000" anchor="ctr" anchorCtr="0"/>
          <a:lstStyle/>
          <a:p>
            <a:pPr marL="360363" lvl="1" indent="-179388">
              <a:lnSpc>
                <a:spcPct val="90000"/>
              </a:lnSpc>
              <a:spcBef>
                <a:spcPts val="500"/>
              </a:spcBef>
              <a:spcAft>
                <a:spcPct val="35000"/>
              </a:spcAft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소프트웨어의 다양한 활용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(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획득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․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사용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․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복제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․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수정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․ </a:t>
            </a:r>
            <a:r>
              <a:rPr lang="ko-KR" altLang="en-US" sz="1600" b="1" dirty="0" err="1" smtClean="0">
                <a:latin typeface="나눔고딕" pitchFamily="50" charset="-127"/>
                <a:ea typeface="나눔고딕" pitchFamily="50" charset="-127"/>
              </a:rPr>
              <a:t>재배포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  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등</a:t>
            </a:r>
            <a:r>
              <a:rPr lang="en-US" altLang="ko-KR" sz="1600" b="1" dirty="0" smtClean="0">
                <a:latin typeface="나눔고딕" pitchFamily="50" charset="-127"/>
                <a:ea typeface="나눔고딕" pitchFamily="50" charset="-127"/>
              </a:rPr>
              <a:t>)</a:t>
            </a: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이 </a:t>
            </a:r>
            <a:endParaRPr lang="en-US" altLang="ko-KR" sz="1600" b="1" dirty="0" smtClean="0">
              <a:latin typeface="나눔고딕" pitchFamily="50" charset="-127"/>
              <a:ea typeface="나눔고딕" pitchFamily="50" charset="-127"/>
            </a:endParaRPr>
          </a:p>
          <a:p>
            <a:pPr marL="360363" lvl="1" indent="-179388">
              <a:lnSpc>
                <a:spcPct val="90000"/>
              </a:lnSpc>
              <a:spcBef>
                <a:spcPts val="500"/>
              </a:spcBef>
              <a:spcAft>
                <a:spcPct val="35000"/>
              </a:spcAft>
            </a:pPr>
            <a:r>
              <a:rPr lang="ko-KR" altLang="en-US" sz="1600" b="1" dirty="0" smtClean="0">
                <a:latin typeface="나눔고딕" pitchFamily="50" charset="-127"/>
                <a:ea typeface="나눔고딕" pitchFamily="50" charset="-127"/>
              </a:rPr>
              <a:t>가능한 오픈소스 라이선스 채택</a:t>
            </a:r>
            <a:endParaRPr lang="en-US" altLang="ko-KR" sz="1600" b="1" dirty="0" smtClean="0"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41" name="직선 연결선 40"/>
          <p:cNvCxnSpPr>
            <a:stCxn id="39" idx="3"/>
            <a:endCxn id="40" idx="1"/>
          </p:cNvCxnSpPr>
          <p:nvPr/>
        </p:nvCxnSpPr>
        <p:spPr>
          <a:xfrm>
            <a:off x="2281091" y="3655576"/>
            <a:ext cx="42647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395536" y="908720"/>
            <a:ext cx="828092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23528" y="260648"/>
            <a:ext cx="8209285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ko-KR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Bold" pitchFamily="50" charset="-127"/>
                <a:ea typeface="나눔고딕 Bold" pitchFamily="50" charset="-127"/>
              </a:rPr>
              <a:t>Why CUBRID</a:t>
            </a:r>
            <a:endParaRPr lang="ko-KR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나눔고딕 Bold" pitchFamily="50" charset="-127"/>
              <a:ea typeface="나눔고딕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9962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마케팅\CUBRID Logo\cubrid-logo-vertical-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9854" y="1859758"/>
            <a:ext cx="2795588" cy="313848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5968</TotalTime>
  <Words>2719</Words>
  <Application>Microsoft Office PowerPoint</Application>
  <PresentationFormat>화면 슬라이드 쇼(4:3)</PresentationFormat>
  <Paragraphs>1046</Paragraphs>
  <Slides>54</Slides>
  <Notes>21</Notes>
  <HiddenSlides>0</HiddenSlides>
  <MMClips>0</MMClips>
  <ScaleCrop>false</ScaleCrop>
  <HeadingPairs>
    <vt:vector size="6" baseType="variant">
      <vt:variant>
        <vt:lpstr>사용한 글꼴</vt:lpstr>
      </vt:variant>
      <vt:variant>
        <vt:i4>17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54</vt:i4>
      </vt:variant>
    </vt:vector>
  </HeadingPairs>
  <TitlesOfParts>
    <vt:vector size="72" baseType="lpstr">
      <vt:lpstr>Arial Unicode MS</vt:lpstr>
      <vt:lpstr>맑은 고딕</vt:lpstr>
      <vt:lpstr>Arial Black</vt:lpstr>
      <vt:lpstr>Courier New</vt:lpstr>
      <vt:lpstr>Rix고딕 EB</vt:lpstr>
      <vt:lpstr>나눔손글씨 붓</vt:lpstr>
      <vt:lpstr>Wingdings</vt:lpstr>
      <vt:lpstr>Times New Roman</vt:lpstr>
      <vt:lpstr>Arial</vt:lpstr>
      <vt:lpstr>나눔고딕 Bold</vt:lpstr>
      <vt:lpstr>Verdana</vt:lpstr>
      <vt:lpstr>Rix고딕 L</vt:lpstr>
      <vt:lpstr>나눔고딕 ExtraBold</vt:lpstr>
      <vt:lpstr>MS PGothic</vt:lpstr>
      <vt:lpstr>나눔고딕</vt:lpstr>
      <vt:lpstr>Sansa-Black</vt:lpstr>
      <vt:lpstr>Myriad Pro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CUBRID Development</vt:lpstr>
      <vt:lpstr>Development Organization</vt:lpstr>
      <vt:lpstr>R&amp;R</vt:lpstr>
      <vt:lpstr>CUBRID Site</vt:lpstr>
      <vt:lpstr>PowerPoint 프레젠테이션</vt:lpstr>
      <vt:lpstr>Service Policy – End user</vt:lpstr>
      <vt:lpstr>PowerPoint 프레젠테이션</vt:lpstr>
      <vt:lpstr>Support Process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CUBRID Architecture</vt:lpstr>
      <vt:lpstr>3-tier Architecture with a Native Middleware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NHN Corp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nhn</dc:creator>
  <cp:lastModifiedBy>hsjang</cp:lastModifiedBy>
  <cp:revision>396</cp:revision>
  <cp:lastPrinted>2013-12-10T04:21:55Z</cp:lastPrinted>
  <dcterms:created xsi:type="dcterms:W3CDTF">2011-06-09T05:43:42Z</dcterms:created>
  <dcterms:modified xsi:type="dcterms:W3CDTF">2014-09-22T02:32:06Z</dcterms:modified>
</cp:coreProperties>
</file>