
<file path=[Content_Types].xml><?xml version="1.0" encoding="utf-8"?>
<Types xmlns="http://schemas.openxmlformats.org/package/2006/content-types">
  <Default Extension="png" ContentType="image/png"/>
  <Default Extension="bmp" ContentType="image/bmp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27"/>
  </p:notesMasterIdLst>
  <p:sldIdLst>
    <p:sldId id="538" r:id="rId2"/>
    <p:sldId id="386" r:id="rId3"/>
    <p:sldId id="316" r:id="rId4"/>
    <p:sldId id="408" r:id="rId5"/>
    <p:sldId id="703" r:id="rId6"/>
    <p:sldId id="720" r:id="rId7"/>
    <p:sldId id="714" r:id="rId8"/>
    <p:sldId id="719" r:id="rId9"/>
    <p:sldId id="696" r:id="rId10"/>
    <p:sldId id="721" r:id="rId11"/>
    <p:sldId id="722" r:id="rId12"/>
    <p:sldId id="723" r:id="rId13"/>
    <p:sldId id="724" r:id="rId14"/>
    <p:sldId id="697" r:id="rId15"/>
    <p:sldId id="698" r:id="rId16"/>
    <p:sldId id="702" r:id="rId17"/>
    <p:sldId id="646" r:id="rId18"/>
    <p:sldId id="729" r:id="rId19"/>
    <p:sldId id="731" r:id="rId20"/>
    <p:sldId id="732" r:id="rId21"/>
    <p:sldId id="725" r:id="rId22"/>
    <p:sldId id="543" r:id="rId23"/>
    <p:sldId id="683" r:id="rId24"/>
    <p:sldId id="527" r:id="rId25"/>
    <p:sldId id="529" r:id="rId2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lang="ko-K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lang="ko-K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lang="ko-K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lang="ko-K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lang="ko-K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lang="ko-K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lang="ko-K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lang="ko-K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lang="ko-K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제안발표" id="{CB6BBEF7-9717-4733-A929-535518E6EBF6}">
          <p14:sldIdLst>
            <p14:sldId id="538"/>
            <p14:sldId id="386"/>
            <p14:sldId id="316"/>
            <p14:sldId id="408"/>
            <p14:sldId id="703"/>
            <p14:sldId id="720"/>
            <p14:sldId id="714"/>
            <p14:sldId id="719"/>
            <p14:sldId id="696"/>
            <p14:sldId id="721"/>
            <p14:sldId id="722"/>
            <p14:sldId id="723"/>
            <p14:sldId id="724"/>
            <p14:sldId id="697"/>
            <p14:sldId id="698"/>
            <p14:sldId id="702"/>
            <p14:sldId id="646"/>
            <p14:sldId id="729"/>
            <p14:sldId id="731"/>
            <p14:sldId id="732"/>
            <p14:sldId id="725"/>
            <p14:sldId id="543"/>
            <p14:sldId id="683"/>
            <p14:sldId id="527"/>
            <p14:sldId id="529"/>
          </p14:sldIdLst>
        </p14:section>
        <p14:section name="별첨_참고" id="{BD09CFAD-A67D-40E1-B22D-94A2265C8C42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62" autoAdjust="0"/>
    <p:restoredTop sz="89825" autoAdjust="0"/>
  </p:normalViewPr>
  <p:slideViewPr>
    <p:cSldViewPr>
      <p:cViewPr varScale="1">
        <p:scale>
          <a:sx n="105" d="100"/>
          <a:sy n="105" d="100"/>
        </p:scale>
        <p:origin x="-8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1">
              <a:defRPr lang="ko-KR" sz="1200"/>
            </a:lvl1pPr>
          </a:lstStyle>
          <a:p>
            <a:endParaRPr lang="ko-K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1">
              <a:defRPr lang="ko-KR" sz="1200"/>
            </a:lvl1pPr>
          </a:lstStyle>
          <a:p>
            <a:pPr latinLnBrk="1"/>
            <a:fld id="{00F830A1-3891-4B82-A120-081866556DA0}" type="datetimeFigureOut">
              <a:pPr latinLnBrk="1"/>
              <a:t>2014-04-15</a:t>
            </a:fld>
            <a:endParaRPr lang="ko-K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latinLnBrk="1"/>
            <a:r>
              <a:rPr lang="ko-KR"/>
              <a:t>마스터 텍스트 스타일을 편집합니다</a:t>
            </a:r>
          </a:p>
          <a:p>
            <a:pPr lvl="1" latinLnBrk="1"/>
            <a:r>
              <a:rPr lang="ko-KR"/>
              <a:t>둘째 수준</a:t>
            </a:r>
          </a:p>
          <a:p>
            <a:pPr lvl="2" latinLnBrk="1"/>
            <a:r>
              <a:rPr lang="ko-KR"/>
              <a:t>셋째 수준</a:t>
            </a:r>
          </a:p>
          <a:p>
            <a:pPr lvl="3" latinLnBrk="1"/>
            <a:r>
              <a:rPr lang="ko-KR"/>
              <a:t>넷째 수준</a:t>
            </a:r>
          </a:p>
          <a:p>
            <a:pPr lvl="4" latinLnBrk="1"/>
            <a:r>
              <a:rPr lang="ko-KR"/>
              <a:t>다섯째 수준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1">
              <a:defRPr lang="ko-KR" sz="1200"/>
            </a:lvl1pPr>
          </a:lstStyle>
          <a:p>
            <a:endParaRPr 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1">
              <a:defRPr lang="ko-KR" sz="1200"/>
            </a:lvl1pPr>
          </a:lstStyle>
          <a:p>
            <a:fld id="{58CC9574-A819-4FE4-99A7-1E27AD09ADC2}" type="slidenum">
              <a:pPr latinLnBrk="1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44935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lang="ko-K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atinLnBrk="1"/>
            <a:fld id="{58CC9574-A819-4FE4-99A7-1E27AD09ADC2}" type="slidenum">
              <a:rPr lang="en-US" altLang="ko-KR" smtClean="0"/>
              <a:pPr latinLnBrk="1"/>
              <a:t>1</a:t>
            </a:fld>
            <a:endParaRPr lang="ko-K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atinLnBrk="1"/>
            <a:fld id="{87D77045-401A-4D5E-BFE3-54C21A8A6634}" type="slidenum">
              <a:rPr lang="en-US" altLang="ko-KR" smtClean="0">
                <a:solidFill>
                  <a:prstClr val="black"/>
                </a:solidFill>
              </a:rPr>
              <a:pPr latinLnBrk="1"/>
              <a:t>3</a:t>
            </a:fld>
            <a:endParaRPr lang="ko-K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atinLnBrk="1"/>
            <a:fld id="{87D77045-401A-4D5E-BFE3-54C21A8A6634}" type="slidenum">
              <a:rPr lang="en-US" altLang="ko-KR" smtClean="0">
                <a:solidFill>
                  <a:prstClr val="black"/>
                </a:solidFill>
              </a:rPr>
              <a:pPr latinLnBrk="1"/>
              <a:t>4</a:t>
            </a:fld>
            <a:endParaRPr lang="ko-KR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r>
              <a:rPr lang="ko-KR" altLang="en-US" smtClean="0"/>
              <a:t>스펠링오류 체크기능 펜</a:t>
            </a:r>
            <a:endParaRPr lang="en-US" altLang="ko-KR" smtClean="0"/>
          </a:p>
          <a:p>
            <a:pPr marL="171450" indent="-171450">
              <a:buFont typeface="Arial" charset="0"/>
              <a:buChar char="•"/>
            </a:pPr>
            <a:r>
              <a:rPr lang="ko-KR" altLang="en-US" smtClean="0"/>
              <a:t>슬로베니아 태생의 </a:t>
            </a:r>
            <a:r>
              <a:rPr lang="en-US" altLang="ko-KR" smtClean="0"/>
              <a:t>Red Pitaya </a:t>
            </a:r>
            <a:r>
              <a:rPr lang="ko-KR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컴퓨팅 디바이스를 실제 연구소 품질의 도구로 변환시켜 오실로스코프</a:t>
            </a:r>
            <a:r>
              <a:rPr lang="en-US" altLang="ko-KR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스펙트럼 분석기</a:t>
            </a:r>
            <a:r>
              <a:rPr lang="en-US" altLang="ko-KR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파형 발생기</a:t>
            </a:r>
            <a:r>
              <a:rPr lang="en-US" altLang="ko-KR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그리고 주파수 응답 분석기 등으로 작동할 수 있게 하는 것인데</a:t>
            </a:r>
            <a:r>
              <a:rPr lang="en-US" altLang="ko-KR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en-US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상당히 의미있는 시도인 듯</a:t>
            </a:r>
            <a:endParaRPr lang="en-US" altLang="ko-KR" sz="1200" b="0" i="0" kern="120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charset="0"/>
              <a:buChar char="•"/>
            </a:pPr>
            <a:r>
              <a:rPr lang="ko-KR" altLang="en-US" smtClean="0"/>
              <a:t>종이장처럼 얇은 두께의 플라스틱으로 만든 </a:t>
            </a:r>
            <a:r>
              <a:rPr lang="en-US" altLang="ko-KR" smtClean="0"/>
              <a:t>e </a:t>
            </a:r>
            <a:r>
              <a:rPr lang="ko-KR" altLang="en-US" smtClean="0"/>
              <a:t>스킨</a:t>
            </a:r>
            <a:r>
              <a:rPr lang="en-US" altLang="ko-KR" smtClean="0"/>
              <a:t>, </a:t>
            </a:r>
            <a:r>
              <a:rPr lang="ko-KR" altLang="en-US" smtClean="0"/>
              <a:t>어떤 표면에도 장착할 수 있다</a:t>
            </a:r>
            <a:r>
              <a:rPr lang="en-US" altLang="ko-KR" smtClean="0"/>
              <a:t>.</a:t>
            </a:r>
          </a:p>
          <a:p>
            <a:pPr marL="171450" indent="-171450">
              <a:buFont typeface="Arial" charset="0"/>
              <a:buChar char="•"/>
            </a:pPr>
            <a:r>
              <a:rPr lang="ko-KR" altLang="en-US" smtClean="0"/>
              <a:t>운영체제 바이킹</a:t>
            </a:r>
            <a:r>
              <a:rPr lang="en-US" altLang="ko-KR" smtClean="0"/>
              <a:t>, </a:t>
            </a:r>
            <a:r>
              <a:rPr lang="ko-KR" altLang="en-US" smtClean="0"/>
              <a:t>일본 브릴리언트서비스 헤드마운틴 디스플레이 구현</a:t>
            </a:r>
            <a:endParaRPr lang="en-US" altLang="ko-KR" smtClean="0"/>
          </a:p>
          <a:p>
            <a:pPr marL="171450" indent="-171450">
              <a:buFont typeface="Arial" charset="0"/>
              <a:buChar char="•"/>
            </a:pPr>
            <a:r>
              <a:rPr lang="ko-KR" altLang="en-US" smtClean="0"/>
              <a:t>베게 밑에 스마트폰을 넣고 가속도계를 이용해 수면 주기 분석하는 기기</a:t>
            </a:r>
            <a:r>
              <a:rPr lang="en-US" altLang="ko-KR" smtClean="0"/>
              <a:t>, </a:t>
            </a:r>
            <a:r>
              <a:rPr lang="ko-KR" altLang="en-US" smtClean="0"/>
              <a:t>가격 </a:t>
            </a:r>
            <a:r>
              <a:rPr lang="en-US" altLang="ko-KR" smtClean="0"/>
              <a:t>60</a:t>
            </a:r>
            <a:r>
              <a:rPr lang="ko-KR" altLang="en-US" smtClean="0"/>
              <a:t>만원 정도</a:t>
            </a:r>
            <a:r>
              <a:rPr lang="en-US" altLang="ko-KR" smtClean="0"/>
              <a:t>.</a:t>
            </a:r>
          </a:p>
          <a:p>
            <a:pPr marL="171450" indent="-171450">
              <a:buFont typeface="Arial" charset="0"/>
              <a:buChar char="•"/>
            </a:pPr>
            <a:r>
              <a:rPr lang="ko-KR" altLang="en-US" smtClean="0"/>
              <a:t>냉장고에 달걀이 몇 개 남았는지 체크하는 기긱</a:t>
            </a:r>
            <a:endParaRPr lang="en-US" altLang="ko-KR" smtClean="0"/>
          </a:p>
          <a:p>
            <a:pPr marL="171450" indent="-171450">
              <a:buFont typeface="Arial" charset="0"/>
              <a:buChar char="•"/>
            </a:pPr>
            <a:r>
              <a:rPr lang="ko-KR" altLang="en-US" smtClean="0"/>
              <a:t>스마트지팡이</a:t>
            </a:r>
            <a:r>
              <a:rPr lang="en-US" altLang="ko-KR" smtClean="0"/>
              <a:t>(</a:t>
            </a:r>
            <a:r>
              <a:rPr lang="ko-KR" altLang="en-US" smtClean="0"/>
              <a:t>인디고고</a:t>
            </a:r>
            <a:r>
              <a:rPr lang="en-US" altLang="ko-KR" smtClean="0"/>
              <a:t>)</a:t>
            </a:r>
          </a:p>
          <a:p>
            <a:pPr marL="171450" indent="-171450">
              <a:buFont typeface="Arial" charset="0"/>
              <a:buChar char="•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CC9574-A819-4FE4-99A7-1E27AD09ADC2}" type="slidenum">
              <a:rPr lang="en-US" altLang="ko-KR" smtClean="0">
                <a:solidFill>
                  <a:prstClr val="black"/>
                </a:solidFill>
                <a:latin typeface="맑은 고딕"/>
              </a:rPr>
              <a:pPr/>
              <a:t>7</a:t>
            </a:fld>
            <a:endParaRPr altLang="en-US">
              <a:solidFill>
                <a:prstClr val="black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3993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0548" y="20547"/>
            <a:ext cx="3498527" cy="28253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503486" y="20548"/>
            <a:ext cx="5624418" cy="282549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0923" y="2818500"/>
            <a:ext cx="7668994" cy="229626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7662119" y="2819400"/>
            <a:ext cx="1461333" cy="2293850"/>
          </a:xfrm>
          <a:prstGeom prst="rect">
            <a:avLst/>
          </a:prstGeom>
        </p:spPr>
      </p:pic>
      <p:pic>
        <p:nvPicPr>
          <p:cNvPr id="11" name="Picture 10"/>
          <p:cNvPicPr>
            <a:picLocks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20548" y="5089818"/>
            <a:ext cx="9098280" cy="173736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8755230" y="2469776"/>
            <a:ext cx="304800" cy="152400"/>
          </a:xfrm>
          <a:prstGeom prst="rect">
            <a:avLst/>
          </a:prstGeom>
          <a:solidFill>
            <a:srgbClr val="F274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kumimoji="0" lang="ko-KR">
              <a:solidFill>
                <a:srgbClr val="F47F28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r>
              <a:rPr lang="en-US" altLang="ko-KR" smtClean="0"/>
              <a:t>12/17/2009</a:t>
            </a:r>
            <a:endParaRPr kumimoji="0" 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endParaRPr kumimoji="0" 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3581400" y="1295400"/>
            <a:ext cx="5105400" cy="1416269"/>
          </a:xfrm>
        </p:spPr>
        <p:txBody>
          <a:bodyPr anchor="b">
            <a:normAutofit/>
          </a:bodyPr>
          <a:lstStyle>
            <a:lvl1pPr algn="r" eaLnBrk="1" latinLnBrk="0" hangingPunct="1">
              <a:buNone/>
              <a:defRPr kumimoji="0" lang="ko-KR"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 latinLnBrk="1"/>
            <a:r>
              <a:rPr kumimoji="0" lang="ko-KR"/>
              <a:t>마스터 부제목 스타일 편집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44" y="4114800"/>
            <a:ext cx="7315200" cy="914400"/>
          </a:xfrm>
        </p:spPr>
        <p:txBody>
          <a:bodyPr anchor="b" anchorCtr="0">
            <a:normAutofit/>
          </a:bodyPr>
          <a:lstStyle>
            <a:lvl1pPr marL="0" indent="0" eaLnBrk="1" latinLnBrk="0" hangingPunct="1">
              <a:defRPr kumimoji="0" lang="ko-KR" sz="3600" b="1" kern="1200" baseline="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l" defTabSz="914400"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1800" y="1992354"/>
            <a:ext cx="5867400" cy="1970046"/>
          </a:xfrm>
        </p:spPr>
        <p:txBody>
          <a:bodyPr anchor="ctr">
            <a:normAutofit/>
          </a:bodyPr>
          <a:lstStyle>
            <a:lvl1pPr algn="l" eaLnBrk="1" latinLnBrk="0" hangingPunct="1">
              <a:defRPr kumimoji="0" lang="ko-KR" sz="3000" b="1" cap="all"/>
            </a:lvl1pPr>
          </a:lstStyle>
          <a:p>
            <a:pPr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5105400"/>
            <a:ext cx="8229601" cy="375787"/>
          </a:xfrm>
        </p:spPr>
        <p:txBody>
          <a:bodyPr anchor="b">
            <a:normAutofit/>
          </a:bodyPr>
          <a:lstStyle>
            <a:lvl1pPr marL="0" indent="0" algn="r" eaLnBrk="1" latinLnBrk="0" hangingPunct="1">
              <a:buNone/>
              <a:defRPr kumimoji="0" lang="ko-KR"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ko-KR"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eaLnBrk="1" latinLnBrk="0" hangingPunct="1">
              <a:buNone/>
              <a:defRPr kumimoji="0" lang="ko-KR"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eaLnBrk="1" latinLnBrk="0" hangingPunct="1">
              <a:buNone/>
              <a:defRPr kumimoji="0" lang="ko-KR"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eaLnBrk="1" latinLnBrk="0" hangingPunct="1">
              <a:buNone/>
              <a:defRPr kumimoji="0" lang="ko-KR"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eaLnBrk="1" latinLnBrk="0" hangingPunct="1">
              <a:buNone/>
              <a:defRPr kumimoji="0" lang="ko-KR"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eaLnBrk="1" latinLnBrk="0" hangingPunct="1">
              <a:buNone/>
              <a:defRPr kumimoji="0" lang="ko-KR"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eaLnBrk="1" latinLnBrk="0" hangingPunct="1">
              <a:buNone/>
              <a:defRPr kumimoji="0" lang="ko-KR"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eaLnBrk="1" latinLnBrk="0" hangingPunct="1">
              <a:buNone/>
              <a:defRPr kumimoji="0" lang="ko-KR"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kumimoji="0" 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  <p:sp>
        <p:nvSpPr>
          <p:cNvPr id="7" name="Oval 6"/>
          <p:cNvSpPr/>
          <p:nvPr userDrawn="1"/>
        </p:nvSpPr>
        <p:spPr>
          <a:xfrm>
            <a:off x="762000" y="1946209"/>
            <a:ext cx="2057400" cy="2057400"/>
          </a:xfrm>
          <a:prstGeom prst="ellipse">
            <a:avLst/>
          </a:prstGeom>
          <a:gradFill flip="none" rotWithShape="1">
            <a:gsLst>
              <a:gs pos="0">
                <a:srgbClr val="F39C29"/>
              </a:gs>
              <a:gs pos="50000">
                <a:srgbClr val="F7931D"/>
              </a:gs>
              <a:gs pos="100000">
                <a:srgbClr val="FF6600"/>
              </a:gs>
            </a:gsLst>
            <a:path path="circle">
              <a:fillToRect l="50000" t="50000" r="50000" b="50000"/>
            </a:path>
            <a:tileRect/>
          </a:gradFill>
          <a:ln w="82550">
            <a:noFill/>
          </a:ln>
          <a:effectLst>
            <a:outerShdw blurRad="152400" dist="165100" dir="5400000" sx="90000" sy="-19000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r>
              <a:rPr kumimoji="0" lang="ko-KR"/>
              <a:t>             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8686800" y="5265376"/>
            <a:ext cx="457200" cy="9667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r>
              <a:rPr kumimoji="0" lang="ko-KR">
                <a:solidFill>
                  <a:srgbClr val="FF6600"/>
                </a:solidFill>
              </a:rPr>
              <a:t>           </a:t>
            </a:r>
          </a:p>
        </p:txBody>
      </p:sp>
      <p:sp>
        <p:nvSpPr>
          <p:cNvPr id="9" name="Oval 8"/>
          <p:cNvSpPr/>
          <p:nvPr userDrawn="1"/>
        </p:nvSpPr>
        <p:spPr>
          <a:xfrm>
            <a:off x="1007328" y="1992354"/>
            <a:ext cx="1583472" cy="1295400"/>
          </a:xfrm>
          <a:prstGeom prst="ellipse">
            <a:avLst/>
          </a:prstGeom>
          <a:gradFill flip="none" rotWithShape="1">
            <a:gsLst>
              <a:gs pos="63000">
                <a:schemeClr val="bg1">
                  <a:alpha val="7000"/>
                </a:schemeClr>
              </a:gs>
              <a:gs pos="72000">
                <a:schemeClr val="bg1">
                  <a:alpha val="15000"/>
                </a:schemeClr>
              </a:gs>
              <a:gs pos="91000">
                <a:schemeClr val="bg1">
                  <a:alpha val="28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r>
              <a:rPr kumimoji="0" lang="ko-KR"/>
              <a:t>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제목 및 내용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anchor="ctr" anchorCtr="0">
            <a:normAutofit/>
          </a:bodyPr>
          <a:lstStyle>
            <a:lvl1pPr algn="l" eaLnBrk="1" latinLnBrk="0" hangingPunct="1">
              <a:defRPr kumimoji="0" lang="ko-KR" sz="3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altLang="ko-KR" smtClean="0"/>
              <a:t>12/17/2009</a:t>
            </a:r>
            <a:endParaRPr kumimoji="0" 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kumimoji="0" 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: 강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altLang="ko-KR" smtClean="0"/>
              <a:t>12/17/2009</a:t>
            </a:r>
            <a:endParaRPr kumimoji="0" 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kumimoji="0" 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내용 2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999" y="1"/>
            <a:ext cx="7068015" cy="838200"/>
          </a:xfrm>
        </p:spPr>
        <p:txBody>
          <a:bodyPr anchor="b">
            <a:normAutofit/>
          </a:bodyPr>
          <a:lstStyle>
            <a:lvl1pPr algn="l" eaLnBrk="1" latinLnBrk="0" hangingPunct="1">
              <a:defRPr kumimoji="0" lang="ko-KR" sz="2800">
                <a:solidFill>
                  <a:schemeClr val="bg1"/>
                </a:solidFill>
              </a:defRPr>
            </a:lvl1pPr>
          </a:lstStyle>
          <a:p>
            <a:pPr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2"/>
            <a:ext cx="4038600" cy="3971455"/>
          </a:xfrm>
        </p:spPr>
        <p:txBody>
          <a:bodyPr/>
          <a:lstStyle>
            <a:lvl1pPr eaLnBrk="1" latinLnBrk="0" hangingPunct="1">
              <a:defRPr kumimoji="0" lang="ko-KR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ko-KR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ko-KR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ko-K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ko-K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ko-KR" sz="1800"/>
            </a:lvl6pPr>
            <a:lvl7pPr eaLnBrk="1" latinLnBrk="0" hangingPunct="1">
              <a:defRPr kumimoji="0" lang="ko-KR" sz="1800"/>
            </a:lvl7pPr>
            <a:lvl8pPr eaLnBrk="1" latinLnBrk="0" hangingPunct="1">
              <a:defRPr kumimoji="0" lang="ko-KR" sz="1800"/>
            </a:lvl8pPr>
            <a:lvl9pPr eaLnBrk="1" latinLnBrk="0" hangingPunct="1">
              <a:defRPr kumimoji="0" lang="ko-KR"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038600" cy="3971454"/>
          </a:xfrm>
        </p:spPr>
        <p:txBody>
          <a:bodyPr/>
          <a:lstStyle>
            <a:lvl1pPr eaLnBrk="1" latinLnBrk="0" hangingPunct="1">
              <a:defRPr kumimoji="0" lang="ko-KR" sz="2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eaLnBrk="1" latinLnBrk="0" hangingPunct="1">
              <a:defRPr kumimoji="0" lang="ko-KR"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 eaLnBrk="1" latinLnBrk="0" hangingPunct="1">
              <a:defRPr kumimoji="0" lang="ko-KR"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 eaLnBrk="1" latinLnBrk="0" hangingPunct="1">
              <a:defRPr kumimoji="0" lang="ko-K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 eaLnBrk="1" latinLnBrk="0" hangingPunct="1">
              <a:defRPr kumimoji="0" lang="ko-KR"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  <a:lvl6pPr eaLnBrk="1" latinLnBrk="0" hangingPunct="1">
              <a:defRPr kumimoji="0" lang="ko-KR" sz="1800"/>
            </a:lvl6pPr>
            <a:lvl7pPr eaLnBrk="1" latinLnBrk="0" hangingPunct="1">
              <a:defRPr kumimoji="0" lang="ko-KR" sz="1800"/>
            </a:lvl7pPr>
            <a:lvl8pPr eaLnBrk="1" latinLnBrk="0" hangingPunct="1">
              <a:defRPr kumimoji="0" lang="ko-KR" sz="1800"/>
            </a:lvl8pPr>
            <a:lvl9pPr eaLnBrk="1" latinLnBrk="0" hangingPunct="1">
              <a:defRPr kumimoji="0" lang="ko-KR"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12/17/2009</a:t>
            </a:r>
            <a:endParaRPr kumimoji="0" 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제목만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r>
              <a:rPr lang="en-US" altLang="ko-KR" smtClean="0"/>
              <a:t>12/17/2009</a:t>
            </a:r>
            <a:endParaRPr kumimoji="0" 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endParaRPr kumimoji="0" 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0" y="762000"/>
            <a:ext cx="2445488" cy="228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400" y="2077200"/>
            <a:ext cx="7010400" cy="1143000"/>
          </a:xfrm>
        </p:spPr>
        <p:txBody>
          <a:bodyPr/>
          <a:lstStyle>
            <a:lvl1pPr algn="l" eaLnBrk="1" latinLnBrk="0" hangingPunct="1">
              <a:defRPr kumimoji="0" lang="ko-KR"/>
            </a:lvl1pPr>
          </a:lstStyle>
          <a:p>
            <a:pPr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만: 강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12/17/2009</a:t>
            </a:r>
            <a:endParaRPr kumimoji="0" lang="ko-K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ko-K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90400" y="3081000"/>
            <a:ext cx="8686800" cy="1095600"/>
          </a:xfrm>
        </p:spPr>
        <p:txBody>
          <a:bodyPr>
            <a:normAutofit/>
          </a:bodyPr>
          <a:lstStyle>
            <a:lvl1pPr algn="ctr" eaLnBrk="1" latinLnBrk="0" hangingPunct="1">
              <a:defRPr kumimoji="0" lang="ko-KR" sz="4600" b="1" kern="1200" spc="-150" baseline="0">
                <a:ln>
                  <a:gradFill>
                    <a:gsLst>
                      <a:gs pos="0">
                        <a:schemeClr val="bg1"/>
                      </a:gs>
                      <a:gs pos="50000">
                        <a:schemeClr val="bg1">
                          <a:lumMod val="75000"/>
                        </a:schemeClr>
                      </a:gs>
                    </a:gsLst>
                    <a:lin ang="5400000" scaled="0"/>
                  </a:gradFill>
                </a:ln>
                <a:gradFill>
                  <a:gsLst>
                    <a:gs pos="11000">
                      <a:schemeClr val="bg1">
                        <a:lumMod val="75000"/>
                      </a:schemeClr>
                    </a:gs>
                    <a:gs pos="91000">
                      <a:schemeClr val="bg1"/>
                    </a:gs>
                  </a:gsLst>
                  <a:lin ang="16200000" scaled="1"/>
                </a:gradFill>
                <a:effectLst>
                  <a:outerShdw blurRad="38100" algn="ctr" rotWithShape="0">
                    <a:prstClr val="black">
                      <a:alpha val="25000"/>
                    </a:prstClr>
                  </a:outerShdw>
                  <a:reflection blurRad="6350" stA="60000" endA="900" endPos="58000" dir="5400000" sy="-100000" algn="bl" rotWithShape="0"/>
                </a:effectLst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ko-KR"/>
              <a:t>마스터 텍스트 스타일 편집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283952" y="2424752"/>
            <a:ext cx="8694000" cy="639762"/>
          </a:xfrm>
        </p:spPr>
        <p:txBody>
          <a:bodyPr anchor="b">
            <a:normAutofit/>
          </a:bodyPr>
          <a:lstStyle>
            <a:lvl1pPr marL="0" indent="0" algn="ctr" eaLnBrk="1" latinLnBrk="0" hangingPunct="1">
              <a:buNone/>
              <a:defRPr kumimoji="0" lang="ko-KR" sz="2800" kern="1200">
                <a:solidFill>
                  <a:srgbClr val="2E507A">
                    <a:alpha val="81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 eaLnBrk="1" latinLnBrk="0" hangingPunct="1">
              <a:buNone/>
              <a:defRPr kumimoji="0" lang="ko-KR" sz="2000" b="1"/>
            </a:lvl2pPr>
            <a:lvl3pPr marL="914400" indent="0" eaLnBrk="1" latinLnBrk="0" hangingPunct="1">
              <a:buNone/>
              <a:defRPr kumimoji="0" lang="ko-KR" sz="1800" b="1"/>
            </a:lvl3pPr>
            <a:lvl4pPr marL="1371600" indent="0" eaLnBrk="1" latinLnBrk="0" hangingPunct="1">
              <a:buNone/>
              <a:defRPr kumimoji="0" lang="ko-KR" sz="1600" b="1"/>
            </a:lvl4pPr>
            <a:lvl5pPr marL="1828800" indent="0" eaLnBrk="1" latinLnBrk="0" hangingPunct="1">
              <a:buNone/>
              <a:defRPr kumimoji="0" lang="ko-KR" sz="1600" b="1"/>
            </a:lvl5pPr>
            <a:lvl6pPr marL="2286000" indent="0" eaLnBrk="1" latinLnBrk="0" hangingPunct="1">
              <a:buNone/>
              <a:defRPr kumimoji="0" lang="ko-KR" sz="1600" b="1"/>
            </a:lvl6pPr>
            <a:lvl7pPr marL="2743200" indent="0" eaLnBrk="1" latinLnBrk="0" hangingPunct="1">
              <a:buNone/>
              <a:defRPr kumimoji="0" lang="ko-KR" sz="1600" b="1"/>
            </a:lvl7pPr>
            <a:lvl8pPr marL="3200400" indent="0" eaLnBrk="1" latinLnBrk="0" hangingPunct="1">
              <a:buNone/>
              <a:defRPr kumimoji="0" lang="ko-KR" sz="1600" b="1"/>
            </a:lvl8pPr>
            <a:lvl9pPr marL="3657600" indent="0" eaLnBrk="1" latinLnBrk="0" hangingPunct="1">
              <a:buNone/>
              <a:defRPr kumimoji="0" lang="ko-KR" sz="1600" b="1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(텍스트 포함) 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r>
              <a:rPr lang="en-US" altLang="ko-KR" smtClean="0"/>
              <a:t>12/17/2009</a:t>
            </a:r>
            <a:endParaRPr kumimoji="0" 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endParaRPr kumimoji="0" 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  <p:sp>
        <p:nvSpPr>
          <p:cNvPr id="7" name="Rectangle 6"/>
          <p:cNvSpPr/>
          <p:nvPr userDrawn="1"/>
        </p:nvSpPr>
        <p:spPr>
          <a:xfrm>
            <a:off x="0" y="2895600"/>
            <a:ext cx="7543800" cy="2133600"/>
          </a:xfrm>
          <a:prstGeom prst="rect">
            <a:avLst/>
          </a:prstGeom>
          <a:gradFill flip="none" rotWithShape="1">
            <a:gsLst>
              <a:gs pos="63000">
                <a:schemeClr val="tx1">
                  <a:lumMod val="85000"/>
                  <a:lumOff val="15000"/>
                  <a:alpha val="49000"/>
                </a:schemeClr>
              </a:gs>
              <a:gs pos="100000">
                <a:schemeClr val="tx1">
                  <a:lumMod val="95000"/>
                  <a:lumOff val="5000"/>
                  <a:alpha val="5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kumimoji="0" lang="ko-KR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14867" y="3200400"/>
            <a:ext cx="7010400" cy="1676400"/>
          </a:xfrm>
        </p:spPr>
        <p:txBody>
          <a:bodyPr>
            <a:normAutofit/>
          </a:bodyPr>
          <a:lstStyle>
            <a:lvl1pPr marL="0" algn="l" defTabSz="914400" rtl="0" eaLnBrk="1" latinLnBrk="0" hangingPunct="1">
              <a:defRPr kumimoji="0" lang="ko-KR" sz="4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4648200" y="664780"/>
            <a:ext cx="4191000" cy="381000"/>
          </a:xfrm>
        </p:spPr>
        <p:txBody>
          <a:bodyPr>
            <a:normAutofit/>
          </a:bodyPr>
          <a:lstStyle>
            <a:lvl1pPr algn="r" eaLnBrk="1" latinLnBrk="0" hangingPunct="1">
              <a:buNone/>
              <a:defRPr kumimoji="0" lang="ko-KR" sz="1800" b="1" kern="120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lvl="0" latinLnBrk="1"/>
            <a:r>
              <a:rPr kumimoji="0" lang="ko-KR"/>
              <a:t>마스터 부제목 스타일 편집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내용(캡션 포함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609600"/>
            <a:ext cx="3008313" cy="825500"/>
          </a:xfrm>
        </p:spPr>
        <p:txBody>
          <a:bodyPr anchor="b"/>
          <a:lstStyle>
            <a:lvl1pPr algn="l" eaLnBrk="1" latinLnBrk="0" hangingPunct="1">
              <a:defRPr kumimoji="0" lang="ko-KR" sz="2000" b="1"/>
            </a:lvl1pPr>
          </a:lstStyle>
          <a:p>
            <a:pPr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609600"/>
            <a:ext cx="5111750" cy="5334000"/>
          </a:xfrm>
        </p:spPr>
        <p:txBody>
          <a:bodyPr/>
          <a:lstStyle>
            <a:lvl1pPr eaLnBrk="1" latinLnBrk="0" hangingPunct="1">
              <a:defRPr kumimoji="0" lang="ko-KR" sz="2800">
                <a:solidFill>
                  <a:schemeClr val="bg1"/>
                </a:solidFill>
              </a:defRPr>
            </a:lvl1pPr>
            <a:lvl2pPr eaLnBrk="1" latinLnBrk="0" hangingPunct="1">
              <a:defRPr kumimoji="0" lang="ko-KR" sz="2800">
                <a:solidFill>
                  <a:schemeClr val="bg1"/>
                </a:solidFill>
              </a:defRPr>
            </a:lvl2pPr>
            <a:lvl3pPr eaLnBrk="1" latinLnBrk="0" hangingPunct="1">
              <a:defRPr kumimoji="0" lang="ko-KR" sz="2400">
                <a:solidFill>
                  <a:schemeClr val="bg1"/>
                </a:solidFill>
              </a:defRPr>
            </a:lvl3pPr>
            <a:lvl4pPr eaLnBrk="1" latinLnBrk="0" hangingPunct="1">
              <a:defRPr kumimoji="0" lang="ko-KR" sz="2000">
                <a:solidFill>
                  <a:schemeClr val="bg1"/>
                </a:solidFill>
              </a:defRPr>
            </a:lvl4pPr>
            <a:lvl5pPr eaLnBrk="1" latinLnBrk="0" hangingPunct="1">
              <a:defRPr kumimoji="0" lang="ko-KR" sz="2000">
                <a:solidFill>
                  <a:schemeClr val="bg1"/>
                </a:solidFill>
              </a:defRPr>
            </a:lvl5pPr>
            <a:lvl6pPr eaLnBrk="1" latinLnBrk="0" hangingPunct="1">
              <a:defRPr kumimoji="0" lang="ko-KR" sz="2000"/>
            </a:lvl6pPr>
            <a:lvl7pPr eaLnBrk="1" latinLnBrk="0" hangingPunct="1">
              <a:defRPr kumimoji="0" lang="ko-KR" sz="2000"/>
            </a:lvl7pPr>
            <a:lvl8pPr eaLnBrk="1" latinLnBrk="0" hangingPunct="1">
              <a:defRPr kumimoji="0" lang="ko-KR" sz="2000"/>
            </a:lvl8pPr>
            <a:lvl9pPr eaLnBrk="1" latinLnBrk="0" hangingPunct="1">
              <a:defRPr kumimoji="0" lang="ko-KR"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435101"/>
            <a:ext cx="3008313" cy="3822699"/>
          </a:xfrm>
        </p:spPr>
        <p:txBody>
          <a:bodyPr/>
          <a:lstStyle>
            <a:lvl1pPr marL="0" indent="0" eaLnBrk="1" latinLnBrk="0" hangingPunct="1">
              <a:buNone/>
              <a:defRPr kumimoji="0" lang="ko-KR"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eaLnBrk="1" latinLnBrk="0" hangingPunct="1">
              <a:buNone/>
              <a:defRPr kumimoji="0" lang="ko-KR" sz="1200"/>
            </a:lvl2pPr>
            <a:lvl3pPr marL="914400" indent="0" eaLnBrk="1" latinLnBrk="0" hangingPunct="1">
              <a:buNone/>
              <a:defRPr kumimoji="0" lang="ko-KR" sz="1000"/>
            </a:lvl3pPr>
            <a:lvl4pPr marL="1371600" indent="0" eaLnBrk="1" latinLnBrk="0" hangingPunct="1">
              <a:buNone/>
              <a:defRPr kumimoji="0" lang="ko-KR" sz="900"/>
            </a:lvl4pPr>
            <a:lvl5pPr marL="1828800" indent="0" eaLnBrk="1" latinLnBrk="0" hangingPunct="1">
              <a:buNone/>
              <a:defRPr kumimoji="0" lang="ko-KR" sz="900"/>
            </a:lvl5pPr>
            <a:lvl6pPr marL="2286000" indent="0" eaLnBrk="1" latinLnBrk="0" hangingPunct="1">
              <a:buNone/>
              <a:defRPr kumimoji="0" lang="ko-KR" sz="900"/>
            </a:lvl6pPr>
            <a:lvl7pPr marL="2743200" indent="0" eaLnBrk="1" latinLnBrk="0" hangingPunct="1">
              <a:buNone/>
              <a:defRPr kumimoji="0" lang="ko-KR" sz="900"/>
            </a:lvl7pPr>
            <a:lvl8pPr marL="3200400" indent="0" eaLnBrk="1" latinLnBrk="0" hangingPunct="1">
              <a:buNone/>
              <a:defRPr kumimoji="0" lang="ko-KR" sz="900"/>
            </a:lvl8pPr>
            <a:lvl9pPr marL="3657600" indent="0" eaLnBrk="1" latinLnBrk="0" hangingPunct="1">
              <a:buNone/>
              <a:defRPr kumimoji="0" lang="ko-KR"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r>
              <a:rPr lang="en-US" altLang="ko-KR" smtClean="0"/>
              <a:t>12/17/2009</a:t>
            </a:r>
            <a:endParaRPr kumimoji="0" 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endParaRPr kumimoji="0" 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미디어(캡션 포함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r>
              <a:rPr lang="en-US" altLang="ko-KR" smtClean="0"/>
              <a:t>12/17/2009</a:t>
            </a:r>
            <a:endParaRPr kumimoji="0" lang="ko-K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endParaRPr kumimoji="0" lang="ko-K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  <p:sp>
        <p:nvSpPr>
          <p:cNvPr id="6" name="Rectangle 5"/>
          <p:cNvSpPr/>
          <p:nvPr userDrawn="1"/>
        </p:nvSpPr>
        <p:spPr>
          <a:xfrm>
            <a:off x="595263" y="4800600"/>
            <a:ext cx="4873752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kumimoji="0" lang="ko-KR" b="1">
              <a:latin typeface="Georgia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6552" y="4800600"/>
            <a:ext cx="4809244" cy="566738"/>
          </a:xfrm>
        </p:spPr>
        <p:txBody>
          <a:bodyPr anchor="b">
            <a:normAutofit/>
          </a:bodyPr>
          <a:lstStyle>
            <a:lvl1pPr algn="ctr" eaLnBrk="1" latinLnBrk="0" hangingPunct="1">
              <a:defRPr kumimoji="0" lang="ko-KR" sz="1800" b="0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pPr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9" name="Media Placeholder 8"/>
          <p:cNvSpPr>
            <a:spLocks noGrp="1"/>
          </p:cNvSpPr>
          <p:nvPr>
            <p:ph type="media" sz="quarter" idx="13"/>
          </p:nvPr>
        </p:nvSpPr>
        <p:spPr>
          <a:xfrm>
            <a:off x="587022" y="838200"/>
            <a:ext cx="4873752" cy="3812822"/>
          </a:xfrm>
        </p:spPr>
        <p:txBody>
          <a:bodyPr/>
          <a:lstStyle>
            <a:lvl1pPr eaLnBrk="1" latinLnBrk="0" hangingPunct="1">
              <a:buNone/>
              <a:defRPr kumimoji="0" lang="ko-KR"/>
            </a:lvl1pPr>
          </a:lstStyle>
          <a:p>
            <a:pPr eaLnBrk="1" latinLnBrk="0" hangingPunct="1"/>
            <a:r>
              <a:rPr lang="ko-KR" altLang="en-US" smtClean="0"/>
              <a:t>미디어를 추가하려면 아이콘을 클릭하십시오</a:t>
            </a:r>
            <a:endParaRPr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776863" y="838200"/>
            <a:ext cx="2819400" cy="4636911"/>
          </a:xfrm>
        </p:spPr>
        <p:txBody>
          <a:bodyPr>
            <a:normAutofit/>
          </a:bodyPr>
          <a:lstStyle>
            <a:lvl1pPr marL="0" indent="0" algn="l" eaLnBrk="1" latinLnBrk="0" hangingPunct="1">
              <a:buNone/>
              <a:defRPr kumimoji="0" lang="ko-KR" sz="2400">
                <a:solidFill>
                  <a:schemeClr val="bg1"/>
                </a:solidFill>
              </a:defRPr>
            </a:lvl1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그림(캡션 포함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792800" y="4800600"/>
            <a:ext cx="5500800" cy="685800"/>
          </a:xfrm>
          <a:prstGeom prst="rect">
            <a:avLst/>
          </a:prstGeom>
          <a:solidFill>
            <a:schemeClr val="tx1">
              <a:lumMod val="95000"/>
              <a:lumOff val="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1"/>
            <a:endParaRPr kumimoji="0" lang="ko-KR" b="1">
              <a:latin typeface="Georgia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>
            <a:normAutofit/>
          </a:bodyPr>
          <a:lstStyle>
            <a:lvl1pPr algn="ctr" eaLnBrk="1" latinLnBrk="0" hangingPunct="1">
              <a:defRPr kumimoji="0" lang="ko-KR" sz="1800" b="0">
                <a:solidFill>
                  <a:schemeClr val="bg1">
                    <a:lumMod val="85000"/>
                  </a:schemeClr>
                </a:solidFill>
                <a:latin typeface="Georgia" pitchFamily="18" charset="0"/>
              </a:defRPr>
            </a:lvl1pPr>
          </a:lstStyle>
          <a:p>
            <a:pPr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eaLnBrk="1" latinLnBrk="0" hangingPunct="1">
              <a:buNone/>
              <a:defRPr kumimoji="0" lang="ko-KR" sz="3200"/>
            </a:lvl1pPr>
            <a:lvl2pPr marL="457200" indent="0" eaLnBrk="1" latinLnBrk="0" hangingPunct="1">
              <a:buNone/>
              <a:defRPr kumimoji="0" lang="ko-KR" sz="2800"/>
            </a:lvl2pPr>
            <a:lvl3pPr marL="914400" indent="0" eaLnBrk="1" latinLnBrk="0" hangingPunct="1">
              <a:buNone/>
              <a:defRPr kumimoji="0" lang="ko-KR" sz="2400"/>
            </a:lvl3pPr>
            <a:lvl4pPr marL="1371600" indent="0" eaLnBrk="1" latinLnBrk="0" hangingPunct="1">
              <a:buNone/>
              <a:defRPr kumimoji="0" lang="ko-KR" sz="2000"/>
            </a:lvl4pPr>
            <a:lvl5pPr marL="1828800" indent="0" eaLnBrk="1" latinLnBrk="0" hangingPunct="1">
              <a:buNone/>
              <a:defRPr kumimoji="0" lang="ko-KR" sz="2000"/>
            </a:lvl5pPr>
            <a:lvl6pPr marL="2286000" indent="0" eaLnBrk="1" latinLnBrk="0" hangingPunct="1">
              <a:buNone/>
              <a:defRPr kumimoji="0" lang="ko-KR" sz="2000"/>
            </a:lvl6pPr>
            <a:lvl7pPr marL="2743200" indent="0" eaLnBrk="1" latinLnBrk="0" hangingPunct="1">
              <a:buNone/>
              <a:defRPr kumimoji="0" lang="ko-KR" sz="2000"/>
            </a:lvl7pPr>
            <a:lvl8pPr marL="3200400" indent="0" eaLnBrk="1" latinLnBrk="0" hangingPunct="1">
              <a:buNone/>
              <a:defRPr kumimoji="0" lang="ko-KR" sz="2000"/>
            </a:lvl8pPr>
            <a:lvl9pPr marL="3657600" indent="0" eaLnBrk="1" latinLnBrk="0" hangingPunct="1">
              <a:buNone/>
              <a:defRPr kumimoji="0" lang="ko-KR" sz="2000"/>
            </a:lvl9pPr>
          </a:lstStyle>
          <a:p>
            <a:pPr eaLnBrk="1" latinLnBrk="0" hangingPunct="1"/>
            <a:r>
              <a:rPr lang="ko-KR" altLang="en-US" smtClean="0"/>
              <a:t>그림을 추가하려면 아이콘을 클릭하십시오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62600"/>
            <a:ext cx="5486400" cy="609600"/>
          </a:xfrm>
        </p:spPr>
        <p:txBody>
          <a:bodyPr/>
          <a:lstStyle>
            <a:lvl1pPr marL="0" indent="0" algn="ctr" eaLnBrk="1" latinLnBrk="0" hangingPunct="1">
              <a:buNone/>
              <a:defRPr kumimoji="0" lang="ko-KR" sz="1400"/>
            </a:lvl1pPr>
            <a:lvl2pPr marL="457200" indent="0" eaLnBrk="1" latinLnBrk="0" hangingPunct="1">
              <a:buNone/>
              <a:defRPr kumimoji="0" lang="ko-KR" sz="1200"/>
            </a:lvl2pPr>
            <a:lvl3pPr marL="914400" indent="0" eaLnBrk="1" latinLnBrk="0" hangingPunct="1">
              <a:buNone/>
              <a:defRPr kumimoji="0" lang="ko-KR" sz="1000"/>
            </a:lvl3pPr>
            <a:lvl4pPr marL="1371600" indent="0" eaLnBrk="1" latinLnBrk="0" hangingPunct="1">
              <a:buNone/>
              <a:defRPr kumimoji="0" lang="ko-KR" sz="900"/>
            </a:lvl4pPr>
            <a:lvl5pPr marL="1828800" indent="0" eaLnBrk="1" latinLnBrk="0" hangingPunct="1">
              <a:buNone/>
              <a:defRPr kumimoji="0" lang="ko-KR" sz="900"/>
            </a:lvl5pPr>
            <a:lvl6pPr marL="2286000" indent="0" eaLnBrk="1" latinLnBrk="0" hangingPunct="1">
              <a:buNone/>
              <a:defRPr kumimoji="0" lang="ko-KR" sz="900"/>
            </a:lvl6pPr>
            <a:lvl7pPr marL="2743200" indent="0" eaLnBrk="1" latinLnBrk="0" hangingPunct="1">
              <a:buNone/>
              <a:defRPr kumimoji="0" lang="ko-KR" sz="900"/>
            </a:lvl7pPr>
            <a:lvl8pPr marL="3200400" indent="0" eaLnBrk="1" latinLnBrk="0" hangingPunct="1">
              <a:buNone/>
              <a:defRPr kumimoji="0" lang="ko-KR" sz="900"/>
            </a:lvl8pPr>
            <a:lvl9pPr marL="3657600" indent="0" eaLnBrk="1" latinLnBrk="0" hangingPunct="1">
              <a:buNone/>
              <a:defRPr kumimoji="0" lang="ko-KR"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r>
              <a:rPr lang="en-US" altLang="ko-KR" smtClean="0"/>
              <a:t>12/17/2009</a:t>
            </a:r>
            <a:endParaRPr kumimoji="0" lang="ko-K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endParaRPr kumimoji="0" 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bg1"/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 및 세로 텍스트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 smtClean="0"/>
              <a:t>12/17/2009</a:t>
            </a:r>
            <a:endParaRPr kumimoji="0" 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0" y="414867"/>
            <a:ext cx="5029200" cy="457200"/>
          </a:xfrm>
          <a:solidFill>
            <a:schemeClr val="tx1">
              <a:lumMod val="50000"/>
              <a:lumOff val="50000"/>
            </a:schemeClr>
          </a:solidFill>
        </p:spPr>
        <p:txBody>
          <a:bodyPr>
            <a:normAutofit/>
          </a:bodyPr>
          <a:lstStyle>
            <a:lvl1pPr algn="l" eaLnBrk="1" latinLnBrk="0" hangingPunct="1">
              <a:defRPr kumimoji="0" lang="ko-KR" sz="2800" b="1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ko-KR"/>
              <a:t>    마스터 제목 스타일 편집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715000" y="274638"/>
            <a:ext cx="2057400" cy="5851525"/>
          </a:xfrm>
        </p:spPr>
        <p:txBody>
          <a:bodyPr vert="eaVert"/>
          <a:lstStyle/>
          <a:p>
            <a:pPr eaLnBrk="1" latinLnBrk="0" hangingPunct="1"/>
            <a:r>
              <a:rPr lang="ko-KR" altLang="en-US" smtClean="0"/>
              <a:t>마스터 제목 스타일 편집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1054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altLang="ko-KR" smtClean="0"/>
              <a:t>12/17/2009</a:t>
            </a:r>
            <a:endParaRPr kumimoji="0" 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ko-KR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5" cstate="print"/>
          <a:srcRect l="2599" r="5874" b="5262"/>
          <a:stretch/>
        </p:blipFill>
        <p:spPr>
          <a:xfrm>
            <a:off x="3530" y="5867400"/>
            <a:ext cx="9144000" cy="10536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ko-KR" altLang="en-US" smtClean="0"/>
              <a:t>마스터 제목 스타일 편집</a:t>
            </a:r>
            <a:endParaRPr kumimoji="0"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ko-K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12/17/2009</a:t>
            </a:r>
            <a:endParaRPr kumimoji="0" lang="ko-K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ko-K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ko-K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ko-KR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D5ECE-8B49-45CD-BE81-EF81920D1969}" type="slidenum">
              <a:pPr latinLnBrk="1"/>
              <a:t>‹#›</a:t>
            </a:fld>
            <a:endParaRPr kumimoji="0" lang="ko-K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61" r:id="rId4"/>
    <p:sldLayoutId id="2147483652" r:id="rId5"/>
    <p:sldLayoutId id="2147483654" r:id="rId6"/>
    <p:sldLayoutId id="2147483655" r:id="rId7"/>
    <p:sldLayoutId id="2147483660" r:id="rId8"/>
    <p:sldLayoutId id="2147483656" r:id="rId9"/>
    <p:sldLayoutId id="2147483676" r:id="rId10"/>
    <p:sldLayoutId id="2147483657" r:id="rId11"/>
    <p:sldLayoutId id="2147483658" r:id="rId12"/>
    <p:sldLayoutId id="2147483659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kumimoji="0" lang="ko-KR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kumimoji="0" lang="ko-KR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kumimoji="0" lang="ko-KR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kumimoji="0" lang="ko-KR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kumimoji="0" lang="ko-KR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kumimoji="0" lang="ko-KR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kumimoji="0" lang="ko-KR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kumimoji="0" lang="ko-KR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kumimoji="0" lang="ko-KR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kumimoji="0" lang="ko-KR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ko-KR"/>
      </a:defPPr>
      <a:lvl1pPr marL="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kumimoji="0" lang="ko-K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gice.co/" TargetMode="External"/><Relationship Id="rId2" Type="http://schemas.openxmlformats.org/officeDocument/2006/relationships/hyperlink" Target="mailto:magic@magice.co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photos.gtspirit.com/albums/Playersrun/2007/Calgary/Playersrun_2007_calgary_063.jpg" TargetMode="External"/><Relationship Id="rId13" Type="http://schemas.openxmlformats.org/officeDocument/2006/relationships/image" Target="../media/image40.jpeg"/><Relationship Id="rId3" Type="http://schemas.openxmlformats.org/officeDocument/2006/relationships/image" Target="../media/image33.jpeg"/><Relationship Id="rId7" Type="http://schemas.openxmlformats.org/officeDocument/2006/relationships/image" Target="../media/image35.jpeg"/><Relationship Id="rId12" Type="http://schemas.openxmlformats.org/officeDocument/2006/relationships/image" Target="../media/image39.jpeg"/><Relationship Id="rId2" Type="http://schemas.openxmlformats.org/officeDocument/2006/relationships/hyperlink" Target="http://images.google.co.kr/imgres?imgurl=http://www.ultimatetaxi.com/2000/taxi926big.jpg&amp;imgrefurl=http://www.ultimatetaxi.com/2000/taxipic1.htm&amp;usg=__cR4q_fR_2yTx9pYMEzMj5NU7xXw=&amp;h=537&amp;w=800&amp;sz=64&amp;hl=ko&amp;start=2&amp;um=1&amp;tbnid=flntPMhLD5pVtM:&amp;tbnh=96&amp;tbnw=143&amp;prev=/images?q=taxi&amp;um=1&amp;complete=1&amp;hl=ko&amp;lr=&amp;newwindow=1&amp;sa=N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images.google.co.kr/imgres?imgurl=http://www.wirednewyork.com/waterfront/ferries/water_taxi_fulton_ferry_landing_5oct02.jpg&amp;imgrefurl=http://wirednewyork.com/forum/showthread.php?t=2905&amp;usg=__q3NzstB8Q-A0e49KWjdJannbSCM=&amp;h=600&amp;w=800&amp;sz=94&amp;hl=ko&amp;start=37&amp;um=1&amp;tbnid=8TBJOLib1XfU5M:&amp;tbnh=107&amp;tbnw=143&amp;prev=/images?q=taxi&amp;start=36&amp;ndsp=18&amp;um=1&amp;complete=1&amp;hl=ko&amp;lr=&amp;newwindow=1&amp;sa=N" TargetMode="External"/><Relationship Id="rId11" Type="http://schemas.openxmlformats.org/officeDocument/2006/relationships/image" Target="../media/image38.jpeg"/><Relationship Id="rId5" Type="http://schemas.openxmlformats.org/officeDocument/2006/relationships/image" Target="../media/image34.jpeg"/><Relationship Id="rId10" Type="http://schemas.openxmlformats.org/officeDocument/2006/relationships/image" Target="../media/image37.jpeg"/><Relationship Id="rId4" Type="http://schemas.openxmlformats.org/officeDocument/2006/relationships/hyperlink" Target="http://images.google.co.kr/imgres?imgurl=http://image.motortrend.com/f/auto-shows/ford-transit-connect-taxi-concept-a-natural-for-new-york/8423016+cr1+re0+ar1/ford-transit-connect-taxi-concept-front.jpg&amp;imgrefurl=http://wot.motortrend.com/6237150/auto-shows/ford-transit-connect-taxi-concept-a-natural-for-new-york/index.html&amp;usg=__VBdbeE7o-4Wi6hfUslvKSMvosao=&amp;h=3328&amp;w=4992&amp;sz=2304&amp;hl=ko&amp;start=30&amp;um=1&amp;tbnid=qI0K5OktNvB8tM:&amp;tbnh=100&amp;tbnw=150&amp;prev=/images?q=taxi&amp;start=18&amp;ndsp=18&amp;um=1&amp;complete=1&amp;hl=ko&amp;lr=&amp;newwindow=1&amp;sa=N" TargetMode="External"/><Relationship Id="rId9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jpeg"/><Relationship Id="rId9" Type="http://schemas.openxmlformats.org/officeDocument/2006/relationships/image" Target="../media/image6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bmp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092280" y="5363924"/>
            <a:ext cx="14157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solidFill>
                  <a:schemeClr val="bg1"/>
                </a:solidFill>
              </a:rPr>
              <a:t>최재</a:t>
            </a:r>
            <a:r>
              <a:rPr lang="ko-KR" altLang="en-US" sz="3200" dirty="0">
                <a:solidFill>
                  <a:schemeClr val="bg1"/>
                </a:solidFill>
              </a:rPr>
              <a:t>규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395536" y="3140968"/>
            <a:ext cx="6984776" cy="17281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3600" smtClean="0">
                <a:latin typeface="+mj-ea"/>
                <a:ea typeface="+mj-ea"/>
              </a:rPr>
              <a:t>클라우드 기반 </a:t>
            </a:r>
            <a:r>
              <a:rPr lang="en-US" altLang="ko-KR" sz="3600" smtClean="0">
                <a:latin typeface="+mj-ea"/>
                <a:ea typeface="+mj-ea"/>
              </a:rPr>
              <a:t>IoT </a:t>
            </a:r>
            <a:r>
              <a:rPr lang="ko-KR" altLang="en-US" sz="3600" smtClean="0">
                <a:latin typeface="+mj-ea"/>
                <a:ea typeface="+mj-ea"/>
              </a:rPr>
              <a:t>플랫폼 개발</a:t>
            </a:r>
            <a:endParaRPr lang="ko-KR" altLang="en-US" sz="3600" dirty="0">
              <a:latin typeface="+mj-ea"/>
              <a:ea typeface="+mj-ea"/>
            </a:endParaRPr>
          </a:p>
        </p:txBody>
      </p:sp>
      <p:pic>
        <p:nvPicPr>
          <p:cNvPr id="5" name="Picture 3" descr="magiceco_logo2.pn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103" y="5480121"/>
            <a:ext cx="2993128" cy="831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972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발표자 소개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atinLnBrk="1"/>
            <a:fld id="{240D5ECE-8B49-45CD-BE81-EF81920D1969}" type="slidenum">
              <a:rPr lang="en-US" altLang="ko-KR" smtClean="0"/>
              <a:pPr latinLnBrk="1"/>
              <a:t>2</a:t>
            </a:fld>
            <a:endParaRPr kumimoji="0"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23528" y="1115452"/>
            <a:ext cx="756084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charset="0"/>
              <a:buChar char="•"/>
            </a:pPr>
            <a:r>
              <a:rPr lang="ko-KR" altLang="en-US" sz="2800" b="1" dirty="0" smtClean="0"/>
              <a:t>최재규</a:t>
            </a:r>
            <a:endParaRPr lang="en-US" altLang="ko-KR" sz="2800" b="1" dirty="0" smtClean="0"/>
          </a:p>
          <a:p>
            <a:pPr marL="571500" indent="-571500">
              <a:buFont typeface="Arial" charset="0"/>
              <a:buChar char="•"/>
            </a:pPr>
            <a:endParaRPr lang="en-US" altLang="ko-KR" sz="2800" b="1" dirty="0" smtClean="0"/>
          </a:p>
          <a:p>
            <a:pPr lvl="1"/>
            <a:r>
              <a:rPr lang="ko-KR" altLang="en-US" sz="2400" b="1" dirty="0" smtClean="0"/>
              <a:t>현</a:t>
            </a:r>
            <a:r>
              <a:rPr lang="en-US" altLang="ko-KR" sz="2400" b="1" dirty="0" smtClean="0"/>
              <a:t>) </a:t>
            </a:r>
            <a:r>
              <a:rPr lang="ko-KR" altLang="en-US" sz="2400" b="1" dirty="0" smtClean="0"/>
              <a:t>매직에코 공동 </a:t>
            </a:r>
            <a:r>
              <a:rPr lang="ko-KR" altLang="en-US" sz="2400" b="1" smtClean="0"/>
              <a:t>대표 </a:t>
            </a:r>
            <a:endParaRPr lang="en-US" altLang="ko-KR" sz="2400" b="1" dirty="0" smtClean="0"/>
          </a:p>
          <a:p>
            <a:pPr marL="1028700" lvl="1" indent="-571500">
              <a:buFont typeface="Arial" charset="0"/>
              <a:buChar char="•"/>
            </a:pPr>
            <a:r>
              <a:rPr lang="ko-KR" altLang="en-US" sz="2000" b="1" smtClean="0">
                <a:latin typeface="맑은고딕"/>
                <a:cs typeface="맑은고딕"/>
              </a:rPr>
              <a:t>현</a:t>
            </a:r>
            <a:r>
              <a:rPr lang="en-US" altLang="ko-KR" sz="2000" b="1" dirty="0">
                <a:latin typeface="맑은고딕"/>
                <a:cs typeface="맑은고딕"/>
              </a:rPr>
              <a:t>) </a:t>
            </a:r>
            <a:r>
              <a:rPr lang="ko-KR" altLang="en-US" sz="2000" b="1" dirty="0">
                <a:latin typeface="맑은고딕"/>
                <a:cs typeface="맑은고딕"/>
              </a:rPr>
              <a:t>경희 사이버대 겸임 교수</a:t>
            </a:r>
            <a:endParaRPr lang="en-US" altLang="ko-KR" sz="2000" b="1" dirty="0">
              <a:latin typeface="맑은고딕"/>
              <a:cs typeface="맑은고딕"/>
            </a:endParaRPr>
          </a:p>
          <a:p>
            <a:pPr marL="1028700" lvl="1" indent="-571500">
              <a:buFont typeface="Arial" charset="0"/>
              <a:buChar char="•"/>
            </a:pPr>
            <a:r>
              <a:rPr lang="ko-KR" altLang="en-US" sz="2000" b="1">
                <a:latin typeface="맑은고딕"/>
                <a:cs typeface="맑은고딕"/>
              </a:rPr>
              <a:t>현</a:t>
            </a:r>
            <a:r>
              <a:rPr lang="en-US" altLang="ko-KR" sz="2000" b="1">
                <a:latin typeface="맑은고딕"/>
                <a:cs typeface="맑은고딕"/>
              </a:rPr>
              <a:t>) </a:t>
            </a:r>
            <a:r>
              <a:rPr lang="ko-KR" altLang="en-US" sz="2000" b="1">
                <a:latin typeface="맑은고딕"/>
                <a:cs typeface="맑은고딕"/>
              </a:rPr>
              <a:t>미래부 </a:t>
            </a:r>
            <a:r>
              <a:rPr lang="en-US" altLang="ko-KR" sz="2000" b="1">
                <a:latin typeface="맑은고딕"/>
                <a:cs typeface="맑은고딕"/>
              </a:rPr>
              <a:t>ICT DIY </a:t>
            </a:r>
            <a:r>
              <a:rPr lang="ko-KR" altLang="en-US" sz="2000" b="1">
                <a:latin typeface="맑은고딕"/>
                <a:cs typeface="맑은고딕"/>
              </a:rPr>
              <a:t>자문위원</a:t>
            </a:r>
            <a:endParaRPr lang="en-US" altLang="ko-KR" sz="2000" b="1">
              <a:latin typeface="맑은고딕"/>
              <a:cs typeface="맑은고딕"/>
            </a:endParaRPr>
          </a:p>
          <a:p>
            <a:pPr marL="1028700" lvl="1" indent="-571500">
              <a:buFont typeface="Arial" charset="0"/>
              <a:buChar char="•"/>
            </a:pPr>
            <a:endParaRPr lang="en-US" altLang="ko-KR" sz="2400" b="1" dirty="0" smtClean="0"/>
          </a:p>
          <a:p>
            <a:pPr marL="800100" lvl="1" indent="-342900">
              <a:buFontTx/>
              <a:buChar char="-"/>
            </a:pPr>
            <a:r>
              <a:rPr lang="ko-KR" altLang="en-US" sz="1600" b="1" dirty="0" smtClean="0"/>
              <a:t>마이크로소프트웨어 잡지 자문 </a:t>
            </a:r>
            <a:r>
              <a:rPr lang="ko-KR" altLang="en-US" sz="1600" b="1" dirty="0"/>
              <a:t>위원</a:t>
            </a:r>
            <a:endParaRPr lang="en-US" altLang="ko-KR" sz="1600" b="1" dirty="0"/>
          </a:p>
          <a:p>
            <a:pPr marL="800100" lvl="1" indent="-342900">
              <a:buFontTx/>
              <a:buChar char="-"/>
            </a:pPr>
            <a:r>
              <a:rPr lang="ko-KR" altLang="en-US" sz="1600" b="1" dirty="0" smtClean="0"/>
              <a:t>구글 개발자 </a:t>
            </a:r>
            <a:r>
              <a:rPr lang="en-US" altLang="ko-KR" sz="1600" b="1" smtClean="0"/>
              <a:t>GTUG </a:t>
            </a:r>
            <a:r>
              <a:rPr lang="ko-KR" altLang="en-US" sz="1600" b="1" smtClean="0"/>
              <a:t>운영자</a:t>
            </a:r>
            <a:r>
              <a:rPr lang="en-US" altLang="ko-KR" sz="1600" b="1" smtClean="0"/>
              <a:t>(</a:t>
            </a:r>
            <a:r>
              <a:rPr lang="en-US" altLang="ko-KR" sz="1600" b="1" dirty="0" smtClean="0"/>
              <a:t>2009~2011)</a:t>
            </a:r>
          </a:p>
          <a:p>
            <a:pPr marL="800100" lvl="1" indent="-342900">
              <a:buFontTx/>
              <a:buChar char="-"/>
            </a:pPr>
            <a:r>
              <a:rPr lang="en-US" altLang="ko-KR" sz="1600" b="1" smtClean="0"/>
              <a:t>IT </a:t>
            </a:r>
            <a:r>
              <a:rPr lang="ko-KR" altLang="en-US" sz="1600" b="1" smtClean="0"/>
              <a:t>프로그래밍 서적 </a:t>
            </a:r>
            <a:r>
              <a:rPr lang="en-US" altLang="ko-KR" sz="1600" b="1" smtClean="0"/>
              <a:t>15</a:t>
            </a:r>
            <a:r>
              <a:rPr lang="ko-KR" altLang="en-US" sz="1600" b="1" smtClean="0"/>
              <a:t>권 집필</a:t>
            </a:r>
            <a:endParaRPr lang="en-US" altLang="ko-KR" sz="1600" b="1" smtClean="0"/>
          </a:p>
          <a:p>
            <a:pPr marL="800100" lvl="1" indent="-342900">
              <a:buFontTx/>
              <a:buChar char="-"/>
            </a:pPr>
            <a:endParaRPr lang="en-US" altLang="ko-KR" sz="2000" b="1"/>
          </a:p>
          <a:p>
            <a:pPr marL="800100" lvl="1" indent="-342900">
              <a:buFontTx/>
              <a:buChar char="-"/>
            </a:pPr>
            <a:r>
              <a:rPr lang="ko-KR" altLang="en-US" sz="2000" b="1" smtClean="0"/>
              <a:t>연락처 </a:t>
            </a:r>
            <a:r>
              <a:rPr lang="en-US" altLang="ko-KR" sz="2000" b="1" smtClean="0"/>
              <a:t>: </a:t>
            </a:r>
            <a:r>
              <a:rPr lang="ko-KR" altLang="en-US" sz="2000" b="1"/>
              <a:t> </a:t>
            </a:r>
            <a:r>
              <a:rPr lang="en-US" altLang="ko-KR" sz="2000" b="1" smtClean="0">
                <a:hlinkClick r:id="rId2"/>
              </a:rPr>
              <a:t>magic@magice.co</a:t>
            </a:r>
            <a:endParaRPr lang="en-US" altLang="ko-KR" sz="2000" b="1" smtClean="0"/>
          </a:p>
          <a:p>
            <a:pPr marL="800100" lvl="1" indent="-342900">
              <a:buFontTx/>
              <a:buChar char="-"/>
            </a:pPr>
            <a:r>
              <a:rPr lang="en-US" altLang="ko-KR" sz="2000" b="1"/>
              <a:t> </a:t>
            </a:r>
            <a:r>
              <a:rPr lang="en-US" altLang="ko-KR" sz="2000" b="1" smtClean="0"/>
              <a:t>                 </a:t>
            </a:r>
            <a:r>
              <a:rPr lang="en-US" altLang="ko-KR" sz="2000" b="1" smtClean="0">
                <a:hlinkClick r:id="rId3"/>
              </a:rPr>
              <a:t>www.magice.co</a:t>
            </a:r>
            <a:endParaRPr lang="en-US" altLang="ko-KR" sz="2000" b="1" smtClean="0"/>
          </a:p>
          <a:p>
            <a:pPr marL="800100" lvl="1" indent="-342900">
              <a:buFontTx/>
              <a:buChar char="-"/>
            </a:pPr>
            <a:endParaRPr lang="en-US" altLang="ko-KR" sz="2000" b="1" dirty="0" smtClean="0"/>
          </a:p>
          <a:p>
            <a:pPr lvl="1"/>
            <a:endParaRPr lang="en-US" altLang="ko-KR" sz="2000" b="1" dirty="0" smtClean="0"/>
          </a:p>
          <a:p>
            <a:pPr lvl="1"/>
            <a:endParaRPr lang="en-US" altLang="ko-KR" sz="2000" b="1" dirty="0" smtClean="0"/>
          </a:p>
          <a:p>
            <a:pPr marL="800100" lvl="1" indent="-342900">
              <a:buFontTx/>
              <a:buChar char="-"/>
            </a:pPr>
            <a:endParaRPr lang="en-US" altLang="ko-KR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2410199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 wrap="square" bIns="0">
            <a:normAutofit/>
          </a:bodyPr>
          <a:lstStyle/>
          <a:p>
            <a:pPr lvl="0" latinLnBrk="1">
              <a:spcBef>
                <a:spcPts val="0"/>
              </a:spcBef>
            </a:pPr>
            <a:r>
              <a:rPr lang="ko-KR" altLang="en-US" dirty="0" smtClean="0"/>
              <a:t>발표 순서</a:t>
            </a:r>
            <a:endParaRPr 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atinLnBrk="1"/>
            <a:fld id="{240D5ECE-8B49-45CD-BE81-EF81920D1969}" type="slidenum">
              <a:rPr lang="en-US" altLang="ko-KR" smtClean="0"/>
              <a:pPr latinLnBrk="1"/>
              <a:t>3</a:t>
            </a:fld>
            <a:endParaRPr kumimoji="0"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683568" y="1052736"/>
            <a:ext cx="72728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altLang="ko-KR" sz="2400" b="1" smtClean="0"/>
              <a:t>IoT </a:t>
            </a:r>
            <a:r>
              <a:rPr lang="ko-KR" altLang="en-US" sz="2400" b="1" smtClean="0"/>
              <a:t>플랫폼 개발 이슈</a:t>
            </a:r>
            <a:endParaRPr lang="en-US" altLang="ko-KR" sz="2400" b="1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2400" b="1" smtClean="0"/>
              <a:t>왜 클라우드 기반인가</a:t>
            </a:r>
            <a:r>
              <a:rPr lang="en-US" altLang="ko-KR" sz="2400" b="1" smtClean="0"/>
              <a:t>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2400" b="1" smtClean="0"/>
              <a:t>클라우드 기반 </a:t>
            </a:r>
            <a:r>
              <a:rPr lang="en-US" altLang="ko-KR" sz="2400" b="1" smtClean="0"/>
              <a:t>IoT </a:t>
            </a:r>
            <a:r>
              <a:rPr lang="ko-KR" altLang="en-US" sz="2400" b="1" smtClean="0"/>
              <a:t>개발</a:t>
            </a:r>
            <a:endParaRPr lang="en-US" altLang="ko-KR" sz="2400" b="1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2400" b="1" smtClean="0"/>
              <a:t>앱세사리 개발로 본 클라우드 활용</a:t>
            </a:r>
            <a:endParaRPr lang="en-US" altLang="ko-KR" sz="2400" b="1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ko-KR" altLang="en-US" sz="2400" b="1" smtClean="0"/>
              <a:t>향후 전망</a:t>
            </a:r>
            <a:endParaRPr lang="en-US" altLang="ko-KR" sz="2400" b="1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666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 wrap="square" bIns="0">
            <a:normAutofit/>
          </a:bodyPr>
          <a:lstStyle/>
          <a:p>
            <a:pPr latinLnBrk="1">
              <a:spcBef>
                <a:spcPts val="0"/>
              </a:spcBef>
            </a:pPr>
            <a:r>
              <a:rPr lang="en-US" altLang="ko-KR" sz="2400" b="1" dirty="0" smtClean="0"/>
              <a:t>1</a:t>
            </a:r>
            <a:r>
              <a:rPr lang="en-US" altLang="ko-KR" sz="2400" b="1" smtClean="0"/>
              <a:t>. </a:t>
            </a:r>
            <a:r>
              <a:rPr lang="en-US" altLang="ko-KR" sz="2400" b="1"/>
              <a:t>IoT </a:t>
            </a:r>
            <a:r>
              <a:rPr lang="ko-KR" altLang="en-US" sz="2400" b="1"/>
              <a:t>플랫폼 </a:t>
            </a:r>
            <a:r>
              <a:rPr lang="ko-KR" altLang="en-US" sz="2400" b="1"/>
              <a:t>개발 </a:t>
            </a:r>
            <a:r>
              <a:rPr lang="ko-KR" altLang="en-US" sz="2400" b="1" smtClean="0"/>
              <a:t>이슈</a:t>
            </a:r>
            <a:endParaRPr lang="ko-KR" sz="2400" b="1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atinLnBrk="1"/>
            <a:fld id="{240D5ECE-8B49-45CD-BE81-EF81920D1969}" type="slidenum">
              <a:rPr lang="en-US" altLang="ko-KR" smtClean="0"/>
              <a:pPr latinLnBrk="1"/>
              <a:t>4</a:t>
            </a:fld>
            <a:endParaRPr kumimoji="0"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5940152" y="188640"/>
            <a:ext cx="289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smtClean="0"/>
              <a:t>IoT </a:t>
            </a:r>
            <a:r>
              <a:rPr lang="ko-KR" altLang="en-US" sz="2000" smtClean="0"/>
              <a:t>세대 구분</a:t>
            </a:r>
            <a:endParaRPr lang="ko-KR" altLang="en-US" sz="2000"/>
          </a:p>
        </p:txBody>
      </p:sp>
      <p:sp>
        <p:nvSpPr>
          <p:cNvPr id="5" name="직사각형 4"/>
          <p:cNvSpPr/>
          <p:nvPr/>
        </p:nvSpPr>
        <p:spPr>
          <a:xfrm>
            <a:off x="5940152" y="2258220"/>
            <a:ext cx="1080120" cy="17872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196752"/>
            <a:ext cx="7992888" cy="50929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6258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trips dir="ld"/>
      </p:transition>
    </mc:Choice>
    <mc:Fallback xmlns="">
      <p:transition spd="slow">
        <p:strips dir="ld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atinLnBrk="1"/>
            <a:fld id="{240D5ECE-8B49-45CD-BE81-EF81920D1969}" type="slidenum">
              <a:rPr lang="en-US" altLang="ko-KR" smtClean="0"/>
              <a:pPr latinLnBrk="1"/>
              <a:t>5</a:t>
            </a:fld>
            <a:endParaRPr kumimoji="0" lang="ko-KR" altLang="en-US"/>
          </a:p>
        </p:txBody>
      </p:sp>
      <p:pic>
        <p:nvPicPr>
          <p:cNvPr id="5" name="Picture 4" descr="1-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5300"/>
            <a:ext cx="9144000" cy="33145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40152" y="188640"/>
            <a:ext cx="289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smtClean="0"/>
              <a:t>IoT</a:t>
            </a:r>
            <a:r>
              <a:rPr lang="ko-KR" altLang="en-US" sz="2000" smtClean="0"/>
              <a:t>의 본질</a:t>
            </a:r>
            <a:endParaRPr lang="ko-KR" altLang="en-US" sz="2000"/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wrap="square" bIns="0">
            <a:normAutofit/>
          </a:bodyPr>
          <a:lstStyle/>
          <a:p>
            <a:pPr latinLnBrk="1">
              <a:spcBef>
                <a:spcPts val="0"/>
              </a:spcBef>
            </a:pPr>
            <a:r>
              <a:rPr lang="en-US" altLang="ko-KR" sz="2400" b="1" dirty="0" smtClean="0"/>
              <a:t>1</a:t>
            </a:r>
            <a:r>
              <a:rPr lang="en-US" altLang="ko-KR" sz="2400" b="1" smtClean="0"/>
              <a:t>. </a:t>
            </a:r>
            <a:r>
              <a:rPr lang="en-US" altLang="ko-KR" sz="2400" b="1"/>
              <a:t>IoT </a:t>
            </a:r>
            <a:r>
              <a:rPr lang="ko-KR" altLang="en-US" sz="2400" b="1"/>
              <a:t>플랫폼 </a:t>
            </a:r>
            <a:r>
              <a:rPr lang="ko-KR" altLang="en-US" sz="2400" b="1"/>
              <a:t>개발 </a:t>
            </a:r>
            <a:r>
              <a:rPr lang="ko-KR" altLang="en-US" sz="2400" b="1" smtClean="0"/>
              <a:t>이슈</a:t>
            </a:r>
            <a:endParaRPr lang="ko-KR" sz="2400" b="1" dirty="0"/>
          </a:p>
        </p:txBody>
      </p:sp>
    </p:spTree>
    <p:extLst>
      <p:ext uri="{BB962C8B-B14F-4D97-AF65-F5344CB8AC3E}">
        <p14:creationId xmlns:p14="http://schemas.microsoft.com/office/powerpoint/2010/main" val="410534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atinLnBrk="1"/>
            <a:fld id="{240D5ECE-8B49-45CD-BE81-EF81920D1969}" type="slidenum">
              <a:rPr lang="en-US" altLang="ko-KR" smtClean="0"/>
              <a:pPr latinLnBrk="1"/>
              <a:t>6</a:t>
            </a:fld>
            <a:endParaRPr kumimoji="0" lang="ko-KR" alt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7300"/>
            <a:ext cx="9144000" cy="43243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40152" y="188640"/>
            <a:ext cx="289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smtClean="0"/>
              <a:t>다양한 </a:t>
            </a:r>
            <a:r>
              <a:rPr lang="en-US" altLang="ko-KR" sz="2000" smtClean="0"/>
              <a:t>IoT </a:t>
            </a:r>
            <a:r>
              <a:rPr lang="ko-KR" altLang="en-US" sz="2000" smtClean="0"/>
              <a:t>제품의 등장</a:t>
            </a:r>
            <a:endParaRPr lang="ko-KR" altLang="en-US" sz="2000"/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wrap="square" bIns="0">
            <a:normAutofit/>
          </a:bodyPr>
          <a:lstStyle/>
          <a:p>
            <a:pPr latinLnBrk="1">
              <a:spcBef>
                <a:spcPts val="0"/>
              </a:spcBef>
            </a:pPr>
            <a:r>
              <a:rPr lang="en-US" altLang="ko-KR" sz="2400" b="1" dirty="0" smtClean="0"/>
              <a:t>1</a:t>
            </a:r>
            <a:r>
              <a:rPr lang="en-US" altLang="ko-KR" sz="2400" b="1" smtClean="0"/>
              <a:t>. </a:t>
            </a:r>
            <a:r>
              <a:rPr lang="en-US" altLang="ko-KR" sz="2400" b="1"/>
              <a:t>IoT </a:t>
            </a:r>
            <a:r>
              <a:rPr lang="ko-KR" altLang="en-US" sz="2400" b="1"/>
              <a:t>플랫폼 </a:t>
            </a:r>
            <a:r>
              <a:rPr lang="ko-KR" altLang="en-US" sz="2400" b="1"/>
              <a:t>개발 </a:t>
            </a:r>
            <a:r>
              <a:rPr lang="ko-KR" altLang="en-US" sz="2400" b="1" smtClean="0"/>
              <a:t>이슈</a:t>
            </a:r>
            <a:endParaRPr lang="ko-KR" sz="2400" b="1" dirty="0"/>
          </a:p>
        </p:txBody>
      </p:sp>
    </p:spTree>
    <p:extLst>
      <p:ext uri="{BB962C8B-B14F-4D97-AF65-F5344CB8AC3E}">
        <p14:creationId xmlns:p14="http://schemas.microsoft.com/office/powerpoint/2010/main" val="370663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2736"/>
            <a:ext cx="2880320" cy="1703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935" y="1021888"/>
            <a:ext cx="21336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021888"/>
            <a:ext cx="2632276" cy="2063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67" y="3140968"/>
            <a:ext cx="5040560" cy="1644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474" y="3212976"/>
            <a:ext cx="2976986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077" y="5157192"/>
            <a:ext cx="3024336" cy="1606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149491"/>
            <a:ext cx="3476378" cy="1619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480212" y="260648"/>
            <a:ext cx="2374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smtClean="0"/>
              <a:t>신개념 제품들</a:t>
            </a:r>
            <a:endParaRPr lang="ko-KR" altLang="en-US" sz="2000" dirty="0"/>
          </a:p>
        </p:txBody>
      </p:sp>
      <p:sp>
        <p:nvSpPr>
          <p:cNvPr id="13" name="Title 17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wrap="square" bIns="0">
            <a:normAutofit/>
          </a:bodyPr>
          <a:lstStyle/>
          <a:p>
            <a:pPr latinLnBrk="1">
              <a:spcBef>
                <a:spcPts val="0"/>
              </a:spcBef>
            </a:pPr>
            <a:r>
              <a:rPr lang="en-US" altLang="ko-KR" sz="2400" b="1" dirty="0" smtClean="0"/>
              <a:t>1</a:t>
            </a:r>
            <a:r>
              <a:rPr lang="en-US" altLang="ko-KR" sz="2400" b="1" smtClean="0"/>
              <a:t>. </a:t>
            </a:r>
            <a:r>
              <a:rPr lang="en-US" altLang="ko-KR" sz="2400" b="1"/>
              <a:t>IoT </a:t>
            </a:r>
            <a:r>
              <a:rPr lang="ko-KR" altLang="en-US" sz="2400" b="1"/>
              <a:t>플랫폼 </a:t>
            </a:r>
            <a:r>
              <a:rPr lang="ko-KR" altLang="en-US" sz="2400" b="1"/>
              <a:t>개발 </a:t>
            </a:r>
            <a:r>
              <a:rPr lang="ko-KR" altLang="en-US" sz="2400" b="1" smtClean="0"/>
              <a:t>이슈</a:t>
            </a:r>
            <a:endParaRPr lang="ko-KR" sz="2400" b="1" dirty="0"/>
          </a:p>
        </p:txBody>
      </p:sp>
    </p:spTree>
    <p:extLst>
      <p:ext uri="{BB962C8B-B14F-4D97-AF65-F5344CB8AC3E}">
        <p14:creationId xmlns:p14="http://schemas.microsoft.com/office/powerpoint/2010/main" val="416710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052736"/>
            <a:ext cx="7200800" cy="5439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wrap="square" bIns="0">
            <a:normAutofit/>
          </a:bodyPr>
          <a:lstStyle/>
          <a:p>
            <a:pPr lvl="0" latinLnBrk="1">
              <a:spcBef>
                <a:spcPts val="0"/>
              </a:spcBef>
            </a:pPr>
            <a:r>
              <a:rPr lang="en-US" altLang="ko-KR" sz="2400" b="1" smtClean="0"/>
              <a:t>2. </a:t>
            </a:r>
            <a:r>
              <a:rPr lang="ko-KR" altLang="en-US" sz="2400" b="1" smtClean="0"/>
              <a:t>왜 클라우드 기반인가</a:t>
            </a:r>
            <a:r>
              <a:rPr lang="en-US" altLang="ko-KR" sz="2400" b="1" smtClean="0"/>
              <a:t>?</a:t>
            </a:r>
            <a:endParaRPr lang="ko-KR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480212" y="260648"/>
            <a:ext cx="2374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smtClean="0"/>
              <a:t>시장의 변화</a:t>
            </a:r>
            <a:endParaRPr lang="ko-KR" altLang="en-US" sz="2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473" y="1268760"/>
            <a:ext cx="190500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070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atinLnBrk="1"/>
            <a:fld id="{240D5ECE-8B49-45CD-BE81-EF81920D1969}" type="slidenum">
              <a:rPr lang="en-US" altLang="ko-KR" smtClean="0"/>
              <a:pPr latinLnBrk="1"/>
              <a:t>9</a:t>
            </a:fld>
            <a:endParaRPr kumimoji="0"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084013"/>
            <a:ext cx="6911108" cy="54270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80212" y="260648"/>
            <a:ext cx="2374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000" smtClean="0"/>
              <a:t>IoT </a:t>
            </a:r>
            <a:r>
              <a:rPr lang="ko-KR" altLang="en-US" sz="2000" smtClean="0"/>
              <a:t>의 가치</a:t>
            </a:r>
            <a:endParaRPr lang="ko-KR" altLang="en-US" sz="2000" dirty="0"/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wrap="square" bIns="0">
            <a:normAutofit/>
          </a:bodyPr>
          <a:lstStyle/>
          <a:p>
            <a:pPr lvl="0" latinLnBrk="1">
              <a:spcBef>
                <a:spcPts val="0"/>
              </a:spcBef>
            </a:pPr>
            <a:r>
              <a:rPr lang="en-US" altLang="ko-KR" sz="2400" b="1" smtClean="0"/>
              <a:t>2. </a:t>
            </a:r>
            <a:r>
              <a:rPr lang="ko-KR" altLang="en-US" sz="2400" b="1" smtClean="0"/>
              <a:t>왜 클라우드 기반인가</a:t>
            </a:r>
            <a:r>
              <a:rPr lang="en-US" altLang="ko-KR" sz="2400" b="1" smtClean="0"/>
              <a:t>?</a:t>
            </a:r>
            <a:endParaRPr lang="ko-KR" sz="2400" b="1" dirty="0"/>
          </a:p>
        </p:txBody>
      </p:sp>
    </p:spTree>
    <p:extLst>
      <p:ext uri="{BB962C8B-B14F-4D97-AF65-F5344CB8AC3E}">
        <p14:creationId xmlns:p14="http://schemas.microsoft.com/office/powerpoint/2010/main" val="206651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atinLnBrk="1"/>
            <a:fld id="{240D5ECE-8B49-45CD-BE81-EF81920D1969}" type="slidenum">
              <a:rPr lang="en-US" altLang="ko-KR" smtClean="0"/>
              <a:pPr latinLnBrk="1"/>
              <a:t>10</a:t>
            </a:fld>
            <a:endParaRPr kumimoji="0" lang="ko-KR" altLang="en-US"/>
          </a:p>
        </p:txBody>
      </p:sp>
      <p:pic>
        <p:nvPicPr>
          <p:cNvPr id="6" name="Picture 2" descr="taxi926bi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73238"/>
            <a:ext cx="2016125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ford-transit-connect-taxi-concept-front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0" y="1989138"/>
            <a:ext cx="2016125" cy="134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water_taxi_fulton_ferry_landing_5oct02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1844675"/>
            <a:ext cx="1800225" cy="134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TAXI!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644900"/>
            <a:ext cx="2414588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1933_Plymouth_Taxi_sa_model_car_images_wall_paper_papers_photos_pictures_cars_pics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4076700"/>
            <a:ext cx="174148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 descr="BikeTaxi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150" y="1916113"/>
            <a:ext cx="2336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 descr="800px-A_bike_taxi_and_large_bus_street_scene_in_Cuba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925" y="3573463"/>
            <a:ext cx="1833563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9" descr="2744134290091512515DRNoTg_ph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3716338"/>
            <a:ext cx="2154238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7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wrap="square" bIns="0">
            <a:normAutofit/>
          </a:bodyPr>
          <a:lstStyle/>
          <a:p>
            <a:pPr lvl="0" latinLnBrk="1">
              <a:spcBef>
                <a:spcPts val="0"/>
              </a:spcBef>
            </a:pPr>
            <a:r>
              <a:rPr lang="en-US" altLang="ko-KR" sz="2400" b="1" smtClean="0"/>
              <a:t>2. </a:t>
            </a:r>
            <a:r>
              <a:rPr lang="ko-KR" altLang="en-US" sz="2400" b="1" smtClean="0"/>
              <a:t>왜 클라우드 기반인가</a:t>
            </a:r>
            <a:r>
              <a:rPr lang="en-US" altLang="ko-KR" sz="2400" b="1" smtClean="0"/>
              <a:t>?</a:t>
            </a:r>
            <a:endParaRPr lang="ko-KR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480212" y="260648"/>
            <a:ext cx="2374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smtClean="0"/>
              <a:t>다양성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8951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atinLnBrk="1"/>
            <a:fld id="{240D5ECE-8B49-45CD-BE81-EF81920D1969}" type="slidenum">
              <a:rPr lang="en-US" altLang="ko-KR" smtClean="0"/>
              <a:pPr latinLnBrk="1"/>
              <a:t>11</a:t>
            </a:fld>
            <a:endParaRPr kumimoji="0" lang="ko-KR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33600"/>
            <a:ext cx="4103688" cy="302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0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" name="Picture 3" descr="4732cbca0526d&amp;filename=!%5BCDATA%5BIMG_529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8050" y="2133600"/>
            <a:ext cx="4029075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144713" y="5445125"/>
            <a:ext cx="806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0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defRPr/>
            </a:pPr>
            <a:r>
              <a:rPr lang="en-US" altLang="ko-KR" sz="2000" smtClean="0">
                <a:solidFill>
                  <a:schemeClr val="tx1"/>
                </a:solidFill>
              </a:rPr>
              <a:t>Fixed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200775" y="5348288"/>
            <a:ext cx="10620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30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eaLnBrk="1" hangingPunct="1">
              <a:defRPr/>
            </a:pPr>
            <a:r>
              <a:rPr lang="en-US" altLang="ko-KR" sz="2000" smtClean="0">
                <a:solidFill>
                  <a:schemeClr val="tx1"/>
                </a:solidFill>
              </a:rPr>
              <a:t>Flexible</a:t>
            </a:r>
          </a:p>
        </p:txBody>
      </p:sp>
      <p:sp>
        <p:nvSpPr>
          <p:cNvPr id="9" name="Title 17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wrap="square" bIns="0">
            <a:normAutofit/>
          </a:bodyPr>
          <a:lstStyle/>
          <a:p>
            <a:pPr lvl="0" latinLnBrk="1">
              <a:spcBef>
                <a:spcPts val="0"/>
              </a:spcBef>
            </a:pPr>
            <a:r>
              <a:rPr lang="en-US" altLang="ko-KR" sz="2400" b="1" smtClean="0"/>
              <a:t>2. </a:t>
            </a:r>
            <a:r>
              <a:rPr lang="ko-KR" altLang="en-US" sz="2400" b="1" smtClean="0"/>
              <a:t>왜 클라우드 기반인가</a:t>
            </a:r>
            <a:r>
              <a:rPr lang="en-US" altLang="ko-KR" sz="2400" b="1" smtClean="0"/>
              <a:t>?</a:t>
            </a:r>
            <a:endParaRPr lang="ko-KR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480212" y="260648"/>
            <a:ext cx="2374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smtClean="0"/>
              <a:t>유연성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45999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atinLnBrk="1"/>
            <a:fld id="{240D5ECE-8B49-45CD-BE81-EF81920D1969}" type="slidenum">
              <a:rPr lang="en-US" altLang="ko-KR" smtClean="0"/>
              <a:pPr latinLnBrk="1"/>
              <a:t>12</a:t>
            </a:fld>
            <a:endParaRPr kumimoji="0"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8421"/>
            <a:ext cx="9163050" cy="471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480212" y="260648"/>
            <a:ext cx="2374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smtClean="0"/>
              <a:t>글로벌 서비스</a:t>
            </a:r>
            <a:endParaRPr lang="ko-KR" altLang="en-US" sz="2000" dirty="0"/>
          </a:p>
        </p:txBody>
      </p:sp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wrap="square" bIns="0">
            <a:normAutofit/>
          </a:bodyPr>
          <a:lstStyle/>
          <a:p>
            <a:pPr lvl="0" latinLnBrk="1">
              <a:spcBef>
                <a:spcPts val="0"/>
              </a:spcBef>
            </a:pPr>
            <a:r>
              <a:rPr lang="en-US" altLang="ko-KR" sz="2400" b="1" smtClean="0"/>
              <a:t>2. </a:t>
            </a:r>
            <a:r>
              <a:rPr lang="ko-KR" altLang="en-US" sz="2400" b="1" smtClean="0"/>
              <a:t>왜 클라우드 기반인가</a:t>
            </a:r>
            <a:r>
              <a:rPr lang="en-US" altLang="ko-KR" sz="2400" b="1" smtClean="0"/>
              <a:t>?</a:t>
            </a:r>
            <a:endParaRPr lang="ko-KR" sz="2400" b="1" dirty="0"/>
          </a:p>
        </p:txBody>
      </p:sp>
    </p:spTree>
    <p:extLst>
      <p:ext uri="{BB962C8B-B14F-4D97-AF65-F5344CB8AC3E}">
        <p14:creationId xmlns:p14="http://schemas.microsoft.com/office/powerpoint/2010/main" val="317399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atinLnBrk="1"/>
            <a:fld id="{240D5ECE-8B49-45CD-BE81-EF81920D1969}" type="slidenum">
              <a:rPr lang="en-US" altLang="ko-KR" smtClean="0"/>
              <a:pPr latinLnBrk="1"/>
              <a:t>13</a:t>
            </a:fld>
            <a:endParaRPr kumimoji="0" lang="ko-KR" altLang="en-US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484313"/>
            <a:ext cx="45974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112" y="3501008"/>
            <a:ext cx="500380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wrap="square" bIns="0">
            <a:normAutofit/>
          </a:bodyPr>
          <a:lstStyle/>
          <a:p>
            <a:pPr lvl="0" latinLnBrk="1">
              <a:spcBef>
                <a:spcPts val="0"/>
              </a:spcBef>
            </a:pPr>
            <a:r>
              <a:rPr lang="en-US" altLang="ko-KR" sz="2400" b="1" smtClean="0"/>
              <a:t>2. </a:t>
            </a:r>
            <a:r>
              <a:rPr lang="ko-KR" altLang="en-US" sz="2400" b="1" smtClean="0"/>
              <a:t>왜 클라우드 기반인가</a:t>
            </a:r>
            <a:r>
              <a:rPr lang="en-US" altLang="ko-KR" sz="2400" b="1" smtClean="0"/>
              <a:t>?</a:t>
            </a:r>
            <a:endParaRPr lang="ko-KR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80212" y="260648"/>
            <a:ext cx="2374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smtClean="0"/>
              <a:t>확장성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46252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atinLnBrk="1"/>
            <a:fld id="{240D5ECE-8B49-45CD-BE81-EF81920D1969}" type="slidenum">
              <a:rPr lang="en-US" altLang="ko-KR" smtClean="0"/>
              <a:pPr latinLnBrk="1"/>
              <a:t>14</a:t>
            </a:fld>
            <a:endParaRPr kumimoji="0" lang="ko-KR" altLang="en-US"/>
          </a:p>
        </p:txBody>
      </p:sp>
      <p:pic>
        <p:nvPicPr>
          <p:cNvPr id="22" name="Picture 2" descr="diagr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614" y="995259"/>
            <a:ext cx="3310128" cy="331622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010007" y="1891707"/>
            <a:ext cx="8640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800"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ko-KR" altLang="en-US"/>
              <a:t>서비스</a:t>
            </a:r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914708" y="3368414"/>
            <a:ext cx="1167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800">
                <a:latin typeface="나눔고딕 ExtraBold" pitchFamily="50" charset="-127"/>
                <a:ea typeface="나눔고딕 ExtraBold" pitchFamily="50" charset="-127"/>
              </a:defRPr>
            </a:lvl1pPr>
          </a:lstStyle>
          <a:p>
            <a:r>
              <a:rPr lang="en-US"/>
              <a:t>HW / SW</a:t>
            </a:r>
          </a:p>
        </p:txBody>
      </p:sp>
      <p:pic>
        <p:nvPicPr>
          <p:cNvPr id="25" name="Picture 27" descr="human icon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475" y="1309901"/>
            <a:ext cx="834732" cy="834732"/>
          </a:xfrm>
          <a:prstGeom prst="rect">
            <a:avLst/>
          </a:prstGeom>
        </p:spPr>
      </p:pic>
      <p:pic>
        <p:nvPicPr>
          <p:cNvPr id="26" name="Picture 28" descr="515px-Factory_icon.svg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703" y="1309901"/>
            <a:ext cx="766917" cy="714796"/>
          </a:xfrm>
          <a:prstGeom prst="rect">
            <a:avLst/>
          </a:prstGeom>
        </p:spPr>
      </p:pic>
      <p:pic>
        <p:nvPicPr>
          <p:cNvPr id="27" name="Picture 29" descr="computer-7 (1)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903" y="4046205"/>
            <a:ext cx="720080" cy="720080"/>
          </a:xfrm>
          <a:prstGeom prst="rect">
            <a:avLst/>
          </a:prstGeom>
        </p:spPr>
      </p:pic>
      <p:pic>
        <p:nvPicPr>
          <p:cNvPr id="28" name="Picture 1" descr="lumismart_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895" y="2045015"/>
            <a:ext cx="990650" cy="106685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129687" y="2067491"/>
            <a:ext cx="86409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solidFill>
                  <a:srgbClr val="494949"/>
                </a:solidFill>
              </a:rPr>
              <a:t>- </a:t>
            </a:r>
            <a:r>
              <a:rPr lang="ko-KR" altLang="en-US" sz="900" smtClean="0">
                <a:solidFill>
                  <a:srgbClr val="494949"/>
                </a:solidFill>
              </a:rPr>
              <a:t>제조 능력</a:t>
            </a:r>
            <a:endParaRPr lang="en-US" altLang="ko-KR" sz="900" smtClean="0">
              <a:solidFill>
                <a:srgbClr val="494949"/>
              </a:solidFill>
            </a:endParaRPr>
          </a:p>
          <a:p>
            <a:r>
              <a:rPr lang="en-US" altLang="ko-KR" sz="900" smtClean="0">
                <a:solidFill>
                  <a:srgbClr val="494949"/>
                </a:solidFill>
              </a:rPr>
              <a:t>- </a:t>
            </a:r>
            <a:r>
              <a:rPr lang="ko-KR" altLang="en-US" sz="900" smtClean="0">
                <a:solidFill>
                  <a:srgbClr val="494949"/>
                </a:solidFill>
              </a:rPr>
              <a:t>제조 경험</a:t>
            </a:r>
            <a:endParaRPr lang="en-US" altLang="ko-KR" sz="900" smtClean="0">
              <a:solidFill>
                <a:srgbClr val="494949"/>
              </a:solidFill>
            </a:endParaRPr>
          </a:p>
          <a:p>
            <a:r>
              <a:rPr lang="en-US" altLang="ko-KR" sz="900" smtClean="0">
                <a:solidFill>
                  <a:srgbClr val="494949"/>
                </a:solidFill>
              </a:rPr>
              <a:t>- </a:t>
            </a:r>
            <a:r>
              <a:rPr lang="ko-KR" altLang="en-US" sz="900" smtClean="0">
                <a:solidFill>
                  <a:srgbClr val="494949"/>
                </a:solidFill>
              </a:rPr>
              <a:t>유통 채널</a:t>
            </a:r>
            <a:endParaRPr lang="en-US" altLang="ko-KR" sz="900" smtClean="0">
              <a:solidFill>
                <a:srgbClr val="494949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78719" y="2147436"/>
            <a:ext cx="10475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solidFill>
                  <a:srgbClr val="494949"/>
                </a:solidFill>
              </a:rPr>
              <a:t>- </a:t>
            </a:r>
            <a:r>
              <a:rPr lang="ko-KR" altLang="en-US" sz="900" smtClean="0">
                <a:solidFill>
                  <a:srgbClr val="494949"/>
                </a:solidFill>
              </a:rPr>
              <a:t>소비자 친화</a:t>
            </a:r>
            <a:endParaRPr lang="en-US" altLang="ko-KR" sz="900" smtClean="0">
              <a:solidFill>
                <a:srgbClr val="494949"/>
              </a:solidFill>
            </a:endParaRPr>
          </a:p>
          <a:p>
            <a:r>
              <a:rPr lang="ko-KR" altLang="en-US" sz="900" smtClean="0">
                <a:solidFill>
                  <a:srgbClr val="494949"/>
                </a:solidFill>
              </a:rPr>
              <a:t>  서비스</a:t>
            </a:r>
            <a:endParaRPr lang="en-US" altLang="ko-KR" sz="900" smtClean="0">
              <a:solidFill>
                <a:srgbClr val="494949"/>
              </a:solidFill>
            </a:endParaRPr>
          </a:p>
          <a:p>
            <a:r>
              <a:rPr lang="en-US" altLang="ko-KR" sz="900" smtClean="0">
                <a:solidFill>
                  <a:srgbClr val="494949"/>
                </a:solidFill>
              </a:rPr>
              <a:t>- </a:t>
            </a:r>
            <a:r>
              <a:rPr lang="ko-KR" altLang="en-US" sz="900" smtClean="0">
                <a:solidFill>
                  <a:srgbClr val="494949"/>
                </a:solidFill>
              </a:rPr>
              <a:t>새로운 가치</a:t>
            </a:r>
            <a:endParaRPr lang="en-US" sz="900">
              <a:solidFill>
                <a:srgbClr val="494949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007850" y="4130115"/>
            <a:ext cx="9528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solidFill>
                  <a:srgbClr val="494949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smtClean="0">
                <a:solidFill>
                  <a:srgbClr val="494949"/>
                </a:solidFill>
                <a:latin typeface="나눔고딕" pitchFamily="50" charset="-127"/>
                <a:ea typeface="나눔고딕" pitchFamily="50" charset="-127"/>
              </a:rPr>
              <a:t>유무선 모듈</a:t>
            </a:r>
            <a:endParaRPr lang="en-US" altLang="ko-KR" sz="900" smtClean="0">
              <a:solidFill>
                <a:srgbClr val="494949"/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900" smtClean="0">
                <a:solidFill>
                  <a:srgbClr val="494949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smtClean="0">
                <a:solidFill>
                  <a:srgbClr val="494949"/>
                </a:solidFill>
                <a:latin typeface="나눔고딕" pitchFamily="50" charset="-127"/>
                <a:ea typeface="나눔고딕" pitchFamily="50" charset="-127"/>
              </a:rPr>
              <a:t>스마트폰 연동</a:t>
            </a:r>
            <a:endParaRPr lang="en-US" altLang="ko-KR" sz="900" smtClean="0">
              <a:solidFill>
                <a:srgbClr val="494949"/>
              </a:solidFill>
              <a:latin typeface="나눔고딕" pitchFamily="50" charset="-127"/>
              <a:ea typeface="나눔고딕" pitchFamily="50" charset="-127"/>
            </a:endParaRPr>
          </a:p>
          <a:p>
            <a:r>
              <a:rPr lang="en-US" altLang="ko-KR" sz="900" smtClean="0">
                <a:solidFill>
                  <a:srgbClr val="494949"/>
                </a:solidFill>
                <a:latin typeface="나눔고딕" pitchFamily="50" charset="-127"/>
                <a:ea typeface="나눔고딕" pitchFamily="50" charset="-127"/>
              </a:rPr>
              <a:t>- </a:t>
            </a:r>
            <a:r>
              <a:rPr lang="ko-KR" altLang="en-US" sz="900" smtClean="0">
                <a:solidFill>
                  <a:srgbClr val="494949"/>
                </a:solidFill>
                <a:latin typeface="나눔고딕" pitchFamily="50" charset="-127"/>
                <a:ea typeface="나눔고딕" pitchFamily="50" charset="-127"/>
              </a:rPr>
              <a:t>클라우드 기반</a:t>
            </a:r>
            <a:endParaRPr lang="en-US" sz="900">
              <a:solidFill>
                <a:srgbClr val="49494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957082" y="4119954"/>
            <a:ext cx="113304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smtClean="0">
                <a:solidFill>
                  <a:srgbClr val="494949"/>
                </a:solidFill>
              </a:rPr>
              <a:t>- </a:t>
            </a:r>
            <a:r>
              <a:rPr lang="ko-KR" altLang="en-US" sz="900" smtClean="0">
                <a:solidFill>
                  <a:srgbClr val="494949"/>
                </a:solidFill>
              </a:rPr>
              <a:t>모바일 제어</a:t>
            </a:r>
            <a:endParaRPr lang="en-US" altLang="ko-KR" sz="900" smtClean="0">
              <a:solidFill>
                <a:srgbClr val="494949"/>
              </a:solidFill>
            </a:endParaRPr>
          </a:p>
          <a:p>
            <a:r>
              <a:rPr lang="en-US" altLang="ko-KR" sz="900" smtClean="0">
                <a:solidFill>
                  <a:srgbClr val="494949"/>
                </a:solidFill>
              </a:rPr>
              <a:t>- </a:t>
            </a:r>
            <a:r>
              <a:rPr lang="ko-KR" altLang="en-US" sz="900" smtClean="0">
                <a:solidFill>
                  <a:srgbClr val="494949"/>
                </a:solidFill>
              </a:rPr>
              <a:t>대용량 처리</a:t>
            </a:r>
            <a:endParaRPr lang="en-US" altLang="ko-KR" sz="900" smtClean="0">
              <a:solidFill>
                <a:srgbClr val="494949"/>
              </a:solidFill>
            </a:endParaRPr>
          </a:p>
          <a:p>
            <a:r>
              <a:rPr lang="en-US" altLang="ko-KR" sz="900" smtClean="0">
                <a:solidFill>
                  <a:srgbClr val="494949"/>
                </a:solidFill>
              </a:rPr>
              <a:t>- </a:t>
            </a:r>
            <a:r>
              <a:rPr lang="ko-KR" altLang="en-US" sz="900" smtClean="0">
                <a:solidFill>
                  <a:srgbClr val="494949"/>
                </a:solidFill>
              </a:rPr>
              <a:t>보안 기능</a:t>
            </a:r>
            <a:endParaRPr lang="en-US" sz="900">
              <a:solidFill>
                <a:srgbClr val="494949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353823" y="1933442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smtClean="0">
                <a:latin typeface="나눔고딕 ExtraBold" pitchFamily="50" charset="-127"/>
                <a:ea typeface="나눔고딕 ExtraBold" pitchFamily="50" charset="-127"/>
              </a:rPr>
              <a:t>제조</a:t>
            </a:r>
            <a:endParaRPr lang="ko-KR" altLang="en-US" sz="1800">
              <a:latin typeface="나눔고딕 ExtraBold" pitchFamily="50" charset="-127"/>
              <a:ea typeface="나눔고딕 ExtraBold" pitchFamily="50" charset="-127"/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2359778" y="3553080"/>
            <a:ext cx="648072" cy="28392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mtClean="0"/>
              <a:t>상생</a:t>
            </a:r>
            <a:endParaRPr lang="ko-KR" altLang="en-US" sz="1000" b="1"/>
          </a:p>
        </p:txBody>
      </p:sp>
      <p:sp>
        <p:nvSpPr>
          <p:cNvPr id="35" name="타원 34"/>
          <p:cNvSpPr/>
          <p:nvPr/>
        </p:nvSpPr>
        <p:spPr>
          <a:xfrm>
            <a:off x="2345711" y="2977536"/>
            <a:ext cx="648072" cy="28392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mtClean="0"/>
              <a:t>융합</a:t>
            </a:r>
            <a:endParaRPr lang="ko-KR" altLang="en-US" sz="1000" b="1"/>
          </a:p>
        </p:txBody>
      </p:sp>
      <p:sp>
        <p:nvSpPr>
          <p:cNvPr id="36" name="타원 35"/>
          <p:cNvSpPr/>
          <p:nvPr/>
        </p:nvSpPr>
        <p:spPr>
          <a:xfrm>
            <a:off x="6094167" y="2909111"/>
            <a:ext cx="648072" cy="28392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mtClean="0"/>
              <a:t>가치</a:t>
            </a:r>
            <a:endParaRPr lang="ko-KR" altLang="en-US" sz="1000" b="1"/>
          </a:p>
        </p:txBody>
      </p:sp>
      <p:sp>
        <p:nvSpPr>
          <p:cNvPr id="37" name="타원 36"/>
          <p:cNvSpPr/>
          <p:nvPr/>
        </p:nvSpPr>
        <p:spPr>
          <a:xfrm>
            <a:off x="6094167" y="3453817"/>
            <a:ext cx="648072" cy="28392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smtClean="0"/>
              <a:t>창조</a:t>
            </a:r>
            <a:endParaRPr lang="ko-KR" altLang="en-US" sz="1000" b="1"/>
          </a:p>
        </p:txBody>
      </p:sp>
      <p:sp>
        <p:nvSpPr>
          <p:cNvPr id="38" name="TextBox 37"/>
          <p:cNvSpPr txBox="1"/>
          <p:nvPr/>
        </p:nvSpPr>
        <p:spPr>
          <a:xfrm>
            <a:off x="2158619" y="5290782"/>
            <a:ext cx="4824536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smtClean="0">
                <a:solidFill>
                  <a:srgbClr val="494949"/>
                </a:solidFill>
                <a:latin typeface="나눔고딕" pitchFamily="50" charset="-127"/>
                <a:ea typeface="나눔고딕" pitchFamily="50" charset="-127"/>
              </a:rPr>
              <a:t>IoT(Internet of Things)</a:t>
            </a:r>
            <a:r>
              <a:rPr lang="ko-KR" altLang="en-US" sz="1200" smtClean="0">
                <a:solidFill>
                  <a:srgbClr val="494949"/>
                </a:solidFill>
                <a:latin typeface="나눔고딕" pitchFamily="50" charset="-127"/>
                <a:ea typeface="나눔고딕" pitchFamily="50" charset="-127"/>
              </a:rPr>
              <a:t>의</a:t>
            </a:r>
            <a:r>
              <a:rPr lang="en-US" sz="1200" smtClean="0">
                <a:solidFill>
                  <a:srgbClr val="49494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smtClean="0">
                <a:solidFill>
                  <a:srgbClr val="494949"/>
                </a:solidFill>
                <a:latin typeface="나눔고딕" pitchFamily="50" charset="-127"/>
                <a:ea typeface="나눔고딕" pitchFamily="50" charset="-127"/>
              </a:rPr>
              <a:t>가치는 기</a:t>
            </a:r>
            <a:r>
              <a:rPr lang="ko-KR" altLang="en-US" sz="1200">
                <a:solidFill>
                  <a:srgbClr val="494949"/>
                </a:solidFill>
                <a:latin typeface="나눔고딕" pitchFamily="50" charset="-127"/>
                <a:ea typeface="나눔고딕" pitchFamily="50" charset="-127"/>
              </a:rPr>
              <a:t>존</a:t>
            </a:r>
            <a:r>
              <a:rPr lang="ko-KR" altLang="en-US" sz="1200" smtClean="0">
                <a:solidFill>
                  <a:srgbClr val="494949"/>
                </a:solidFill>
                <a:latin typeface="나눔고딕" pitchFamily="50" charset="-127"/>
                <a:ea typeface="나눔고딕" pitchFamily="50" charset="-127"/>
              </a:rPr>
              <a:t> 제조 산업과 </a:t>
            </a:r>
            <a:r>
              <a:rPr lang="en-US" altLang="ko-KR" sz="1200" smtClean="0">
                <a:solidFill>
                  <a:srgbClr val="494949"/>
                </a:solidFill>
                <a:latin typeface="나눔고딕" pitchFamily="50" charset="-127"/>
                <a:ea typeface="나눔고딕" pitchFamily="50" charset="-127"/>
              </a:rPr>
              <a:t>IT HW/SW </a:t>
            </a:r>
            <a:r>
              <a:rPr lang="ko-KR" altLang="en-US" sz="1200" smtClean="0">
                <a:solidFill>
                  <a:srgbClr val="494949"/>
                </a:solidFill>
                <a:latin typeface="나눔고딕" pitchFamily="50" charset="-127"/>
                <a:ea typeface="나눔고딕" pitchFamily="50" charset="-127"/>
              </a:rPr>
              <a:t>기술을 소비자를 위한 새로운 서비스와 접목시키는 </a:t>
            </a:r>
            <a:r>
              <a:rPr lang="ko-KR" altLang="en-US" sz="1200">
                <a:solidFill>
                  <a:srgbClr val="494949"/>
                </a:solidFill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smtClean="0">
                <a:solidFill>
                  <a:srgbClr val="494949"/>
                </a:solidFill>
                <a:latin typeface="나눔고딕" pitchFamily="50" charset="-127"/>
                <a:ea typeface="나눔고딕" pitchFamily="50" charset="-127"/>
              </a:rPr>
              <a:t>것입니다</a:t>
            </a:r>
            <a:r>
              <a:rPr lang="en-US" altLang="ko-KR" sz="1200" smtClean="0">
                <a:solidFill>
                  <a:srgbClr val="494949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200" smtClean="0">
                <a:solidFill>
                  <a:srgbClr val="494949"/>
                </a:solidFill>
                <a:latin typeface="나눔고딕" pitchFamily="50" charset="-127"/>
                <a:ea typeface="나눔고딕" pitchFamily="50" charset="-127"/>
              </a:rPr>
              <a:t>매직에코는 </a:t>
            </a:r>
            <a:r>
              <a:rPr lang="en-US" altLang="ko-KR" sz="1200" smtClean="0">
                <a:solidFill>
                  <a:srgbClr val="494949"/>
                </a:solidFill>
                <a:latin typeface="나눔고딕" pitchFamily="50" charset="-127"/>
                <a:ea typeface="나눔고딕" pitchFamily="50" charset="-127"/>
              </a:rPr>
              <a:t>IT HW/SW </a:t>
            </a:r>
            <a:r>
              <a:rPr lang="ko-KR" altLang="en-US" sz="1200" smtClean="0">
                <a:solidFill>
                  <a:srgbClr val="494949"/>
                </a:solidFill>
                <a:latin typeface="나눔고딕" pitchFamily="50" charset="-127"/>
                <a:ea typeface="나눔고딕" pitchFamily="50" charset="-127"/>
              </a:rPr>
              <a:t>기술력을 바탕으로 기존 국내 제조업체와 협업해 소비자를 위한 다양한 제품을 만들어 가고 있습니다</a:t>
            </a:r>
            <a:r>
              <a:rPr lang="en-US" altLang="ko-KR" sz="1200" smtClean="0">
                <a:solidFill>
                  <a:srgbClr val="494949"/>
                </a:solidFill>
                <a:latin typeface="나눔고딕" pitchFamily="50" charset="-127"/>
                <a:ea typeface="나눔고딕" pitchFamily="50" charset="-127"/>
              </a:rPr>
              <a:t>. </a:t>
            </a:r>
            <a:endParaRPr lang="en-US" sz="1200">
              <a:solidFill>
                <a:srgbClr val="494949"/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158619" y="5005571"/>
            <a:ext cx="4824536" cy="26161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1100" smtClean="0"/>
              <a:t>IoT </a:t>
            </a:r>
            <a:r>
              <a:rPr lang="ko-KR" altLang="en-US" sz="1100" smtClean="0"/>
              <a:t>제품  </a:t>
            </a:r>
            <a:r>
              <a:rPr lang="en-US" altLang="ko-KR" sz="1100" smtClean="0"/>
              <a:t>=  </a:t>
            </a:r>
            <a:r>
              <a:rPr lang="ko-KR" altLang="en-US" sz="1100" smtClean="0"/>
              <a:t>제조   </a:t>
            </a:r>
            <a:r>
              <a:rPr lang="en-US" altLang="ko-KR" sz="1100" smtClean="0"/>
              <a:t>+   </a:t>
            </a:r>
            <a:r>
              <a:rPr lang="ko-KR" altLang="en-US" sz="1100" smtClean="0"/>
              <a:t>서비스  </a:t>
            </a:r>
            <a:r>
              <a:rPr lang="en-US" altLang="ko-KR" sz="1100" smtClean="0"/>
              <a:t>+  IT HW/SW </a:t>
            </a:r>
            <a:r>
              <a:rPr lang="ko-KR" altLang="en-US" sz="1100" smtClean="0"/>
              <a:t>기술</a:t>
            </a:r>
            <a:endParaRPr lang="ko-KR" altLang="en-US" sz="1100"/>
          </a:p>
        </p:txBody>
      </p:sp>
      <p:sp>
        <p:nvSpPr>
          <p:cNvPr id="40" name="TextBox 39"/>
          <p:cNvSpPr txBox="1"/>
          <p:nvPr/>
        </p:nvSpPr>
        <p:spPr>
          <a:xfrm>
            <a:off x="5915321" y="219998"/>
            <a:ext cx="3000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mtClean="0"/>
              <a:t>제조와 융합 그리고 서비스</a:t>
            </a:r>
            <a:endParaRPr lang="ko-KR" altLang="en-US"/>
          </a:p>
        </p:txBody>
      </p:sp>
      <p:sp>
        <p:nvSpPr>
          <p:cNvPr id="42" name="Title 17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wrap="square" bIns="0">
            <a:normAutofit/>
          </a:bodyPr>
          <a:lstStyle/>
          <a:p>
            <a:pPr lvl="0" latinLnBrk="1">
              <a:spcBef>
                <a:spcPts val="0"/>
              </a:spcBef>
            </a:pPr>
            <a:r>
              <a:rPr lang="en-US" altLang="ko-KR" sz="2400" b="1" smtClean="0"/>
              <a:t>3. </a:t>
            </a:r>
            <a:r>
              <a:rPr lang="ko-KR" altLang="en-US" sz="2400" b="1" smtClean="0"/>
              <a:t>클라우드 기반 </a:t>
            </a:r>
            <a:r>
              <a:rPr lang="en-US" altLang="ko-KR" sz="2400" b="1" smtClean="0"/>
              <a:t>IoT </a:t>
            </a:r>
            <a:r>
              <a:rPr lang="ko-KR" altLang="en-US" sz="2400" b="1" smtClean="0"/>
              <a:t>개발</a:t>
            </a:r>
            <a:endParaRPr lang="ko-KR" sz="2400" b="1" dirty="0"/>
          </a:p>
        </p:txBody>
      </p:sp>
    </p:spTree>
    <p:extLst>
      <p:ext uri="{BB962C8B-B14F-4D97-AF65-F5344CB8AC3E}">
        <p14:creationId xmlns:p14="http://schemas.microsoft.com/office/powerpoint/2010/main" val="12845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atinLnBrk="1"/>
            <a:fld id="{240D5ECE-8B49-45CD-BE81-EF81920D1969}" type="slidenum">
              <a:rPr lang="en-US" altLang="ko-KR" smtClean="0"/>
              <a:pPr latinLnBrk="1"/>
              <a:t>15</a:t>
            </a:fld>
            <a:endParaRPr kumimoji="0" lang="ko-KR" altLang="en-US"/>
          </a:p>
        </p:txBody>
      </p:sp>
      <p:sp>
        <p:nvSpPr>
          <p:cNvPr id="7" name="Rectangle 30"/>
          <p:cNvSpPr/>
          <p:nvPr/>
        </p:nvSpPr>
        <p:spPr>
          <a:xfrm>
            <a:off x="1864637" y="2104552"/>
            <a:ext cx="1061211" cy="9434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5pPr>
            <a:lvl6pPr marL="22860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6pPr>
            <a:lvl7pPr marL="27432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7pPr>
            <a:lvl8pPr marL="32004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8pPr>
            <a:lvl9pPr marL="36576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9pPr>
          </a:lstStyle>
          <a:p>
            <a:pPr algn="ctr"/>
            <a:endParaRPr lang="ko-KR" altLang="en-US" sz="14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81934" y="2286287"/>
            <a:ext cx="426615" cy="62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41"/>
          <p:cNvSpPr txBox="1"/>
          <p:nvPr/>
        </p:nvSpPr>
        <p:spPr>
          <a:xfrm>
            <a:off x="1730653" y="1836205"/>
            <a:ext cx="13291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5pPr>
            <a:lvl6pPr marL="2286000" algn="l" defTabSz="914400" rtl="0" eaLnBrk="1" latinLnBrk="1" hangingPunct="1"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6pPr>
            <a:lvl7pPr marL="2743200" algn="l" defTabSz="914400" rtl="0" eaLnBrk="1" latinLnBrk="1" hangingPunct="1"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7pPr>
            <a:lvl8pPr marL="3200400" algn="l" defTabSz="914400" rtl="0" eaLnBrk="1" latinLnBrk="1" hangingPunct="1"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8pPr>
            <a:lvl9pPr marL="3657600" algn="l" defTabSz="914400" rtl="0" eaLnBrk="1" latinLnBrk="1" hangingPunct="1"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9pPr>
          </a:lstStyle>
          <a:p>
            <a:pPr algn="ctr"/>
            <a:r>
              <a:rPr lang="en-US" altLang="ko-KR" sz="1100" dirty="0" smtClean="0">
                <a:latin typeface="+mn-ea"/>
                <a:ea typeface="+mn-ea"/>
                <a:cs typeface="Arial" pitchFamily="34" charset="0"/>
              </a:rPr>
              <a:t>Multiple Devices</a:t>
            </a:r>
            <a:endParaRPr lang="ko-KR" altLang="en-US" sz="1100" dirty="0">
              <a:latin typeface="+mn-ea"/>
              <a:ea typeface="+mn-ea"/>
              <a:cs typeface="Arial" pitchFamily="34" charset="0"/>
            </a:endParaRPr>
          </a:p>
        </p:txBody>
      </p:sp>
      <p:sp>
        <p:nvSpPr>
          <p:cNvPr id="10" name="Rectangle 30"/>
          <p:cNvSpPr/>
          <p:nvPr/>
        </p:nvSpPr>
        <p:spPr>
          <a:xfrm>
            <a:off x="529521" y="2111300"/>
            <a:ext cx="1061211" cy="37246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5pPr>
            <a:lvl6pPr marL="22860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6pPr>
            <a:lvl7pPr marL="27432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7pPr>
            <a:lvl8pPr marL="32004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8pPr>
            <a:lvl9pPr marL="36576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9pPr>
          </a:lstStyle>
          <a:p>
            <a:pPr algn="ctr"/>
            <a:endParaRPr lang="ko-KR" altLang="en-US" sz="14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38" y="4638314"/>
            <a:ext cx="479612" cy="766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3"/>
          <p:cNvSpPr/>
          <p:nvPr/>
        </p:nvSpPr>
        <p:spPr>
          <a:xfrm>
            <a:off x="3151136" y="2111299"/>
            <a:ext cx="5597328" cy="372461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5pPr>
            <a:lvl6pPr marL="22860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6pPr>
            <a:lvl7pPr marL="27432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7pPr>
            <a:lvl8pPr marL="32004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8pPr>
            <a:lvl9pPr marL="36576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9pPr>
          </a:lstStyle>
          <a:p>
            <a:pPr algn="ctr"/>
            <a:endParaRPr lang="ko-KR" altLang="en-US" sz="16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Rectangle 14"/>
          <p:cNvSpPr/>
          <p:nvPr/>
        </p:nvSpPr>
        <p:spPr>
          <a:xfrm rot="16200000">
            <a:off x="2131660" y="3499387"/>
            <a:ext cx="3262339" cy="89826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5pPr>
            <a:lvl6pPr marL="22860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6pPr>
            <a:lvl7pPr marL="27432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7pPr>
            <a:lvl8pPr marL="32004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8pPr>
            <a:lvl9pPr marL="36576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9pPr>
          </a:lstStyle>
          <a:p>
            <a:pPr algn="ctr"/>
            <a:endParaRPr lang="ko-KR" altLang="en-US" sz="1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4" name="Rectangle 15"/>
          <p:cNvSpPr/>
          <p:nvPr/>
        </p:nvSpPr>
        <p:spPr>
          <a:xfrm rot="16200000">
            <a:off x="2332178" y="3780680"/>
            <a:ext cx="2640369" cy="227415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5pPr>
            <a:lvl6pPr marL="22860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6pPr>
            <a:lvl7pPr marL="27432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7pPr>
            <a:lvl8pPr marL="32004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8pPr>
            <a:lvl9pPr marL="36576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9pPr>
          </a:lstStyle>
          <a:p>
            <a:pPr algn="ctr"/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계정 관리</a:t>
            </a:r>
            <a:r>
              <a:rPr lang="en-US" altLang="ko-KR" sz="1200" dirty="0" smtClean="0">
                <a:solidFill>
                  <a:schemeClr val="bg1"/>
                </a:solidFill>
                <a:latin typeface="+mn-ea"/>
              </a:rPr>
              <a:t>/</a:t>
            </a:r>
            <a:r>
              <a:rPr lang="ko-KR" altLang="en-US" sz="1200" dirty="0" smtClean="0">
                <a:solidFill>
                  <a:schemeClr val="bg1"/>
                </a:solidFill>
                <a:latin typeface="+mn-ea"/>
              </a:rPr>
              <a:t>연동</a:t>
            </a:r>
            <a:endParaRPr lang="ko-KR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TextBox 55"/>
          <p:cNvSpPr txBox="1"/>
          <p:nvPr/>
        </p:nvSpPr>
        <p:spPr>
          <a:xfrm rot="16200000">
            <a:off x="1759128" y="3834956"/>
            <a:ext cx="33164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5pPr>
            <a:lvl6pPr marL="2286000" algn="l" defTabSz="914400" rtl="0" eaLnBrk="1" latinLnBrk="1" hangingPunct="1"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6pPr>
            <a:lvl7pPr marL="2743200" algn="l" defTabSz="914400" rtl="0" eaLnBrk="1" latinLnBrk="1" hangingPunct="1"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7pPr>
            <a:lvl8pPr marL="3200400" algn="l" defTabSz="914400" rtl="0" eaLnBrk="1" latinLnBrk="1" hangingPunct="1"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8pPr>
            <a:lvl9pPr marL="3657600" algn="l" defTabSz="914400" rtl="0" eaLnBrk="1" latinLnBrk="1" hangingPunct="1"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9pPr>
          </a:lstStyle>
          <a:p>
            <a:r>
              <a:rPr lang="en-US" altLang="ko-KR" sz="1100" dirty="0" smtClean="0">
                <a:latin typeface="+mn-ea"/>
                <a:ea typeface="+mn-ea"/>
                <a:cs typeface="Arial" pitchFamily="34" charset="0"/>
              </a:rPr>
              <a:t>Identity Integration</a:t>
            </a:r>
            <a:endParaRPr lang="ko-KR" altLang="en-US" sz="1100" dirty="0">
              <a:latin typeface="+mn-ea"/>
              <a:ea typeface="+mn-ea"/>
              <a:cs typeface="Arial" pitchFamily="34" charset="0"/>
            </a:endParaRPr>
          </a:p>
        </p:txBody>
      </p:sp>
      <p:cxnSp>
        <p:nvCxnSpPr>
          <p:cNvPr id="16" name="Straight Connector 28"/>
          <p:cNvCxnSpPr/>
          <p:nvPr/>
        </p:nvCxnSpPr>
        <p:spPr>
          <a:xfrm flipH="1">
            <a:off x="5340943" y="3060148"/>
            <a:ext cx="4042" cy="3995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41"/>
          <p:cNvSpPr txBox="1"/>
          <p:nvPr/>
        </p:nvSpPr>
        <p:spPr>
          <a:xfrm>
            <a:off x="3131840" y="1803522"/>
            <a:ext cx="56166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5pPr>
            <a:lvl6pPr marL="2286000" algn="l" defTabSz="914400" rtl="0" eaLnBrk="1" latinLnBrk="1" hangingPunct="1"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6pPr>
            <a:lvl7pPr marL="2743200" algn="l" defTabSz="914400" rtl="0" eaLnBrk="1" latinLnBrk="1" hangingPunct="1"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7pPr>
            <a:lvl8pPr marL="3200400" algn="l" defTabSz="914400" rtl="0" eaLnBrk="1" latinLnBrk="1" hangingPunct="1"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8pPr>
            <a:lvl9pPr marL="3657600" algn="l" defTabSz="914400" rtl="0" eaLnBrk="1" latinLnBrk="1" hangingPunct="1"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9pPr>
          </a:lstStyle>
          <a:p>
            <a:pPr algn="ctr"/>
            <a:r>
              <a:rPr lang="en-US" altLang="ko-KR" sz="1100" smtClean="0">
                <a:latin typeface="+mn-ea"/>
                <a:ea typeface="+mn-ea"/>
                <a:cs typeface="Arial" pitchFamily="34" charset="0"/>
              </a:rPr>
              <a:t>MagicEco IoT Platform</a:t>
            </a:r>
            <a:endParaRPr lang="ko-KR" altLang="en-US" sz="1100" dirty="0">
              <a:latin typeface="+mn-ea"/>
              <a:ea typeface="+mn-ea"/>
              <a:cs typeface="Arial" pitchFamily="34" charset="0"/>
            </a:endParaRP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343" y="3553649"/>
            <a:ext cx="619265" cy="596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68" y="2317349"/>
            <a:ext cx="729753" cy="610339"/>
          </a:xfrm>
          <a:prstGeom prst="rect">
            <a:avLst/>
          </a:prstGeom>
        </p:spPr>
      </p:pic>
      <p:sp>
        <p:nvSpPr>
          <p:cNvPr id="20" name="TextBox 41"/>
          <p:cNvSpPr txBox="1"/>
          <p:nvPr/>
        </p:nvSpPr>
        <p:spPr>
          <a:xfrm>
            <a:off x="401474" y="1836205"/>
            <a:ext cx="13291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5pPr>
            <a:lvl6pPr marL="2286000" algn="l" defTabSz="914400" rtl="0" eaLnBrk="1" latinLnBrk="1" hangingPunct="1"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6pPr>
            <a:lvl7pPr marL="2743200" algn="l" defTabSz="914400" rtl="0" eaLnBrk="1" latinLnBrk="1" hangingPunct="1"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7pPr>
            <a:lvl8pPr marL="3200400" algn="l" defTabSz="914400" rtl="0" eaLnBrk="1" latinLnBrk="1" hangingPunct="1"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8pPr>
            <a:lvl9pPr marL="3657600" algn="l" defTabSz="914400" rtl="0" eaLnBrk="1" latinLnBrk="1" hangingPunct="1">
              <a:defRPr kumimoji="1" sz="2000" b="1" kern="1200">
                <a:solidFill>
                  <a:srgbClr val="000000"/>
                </a:solidFill>
                <a:latin typeface="맑은 고딕" pitchFamily="50" charset="-127"/>
                <a:ea typeface="굴림" charset="-127"/>
                <a:cs typeface="+mn-cs"/>
                <a:sym typeface="Wingdings" pitchFamily="2" charset="2"/>
              </a:defRPr>
            </a:lvl9pPr>
          </a:lstStyle>
          <a:p>
            <a:pPr algn="ctr"/>
            <a:r>
              <a:rPr lang="en-US" altLang="ko-KR" sz="1100" smtClean="0">
                <a:latin typeface="+mn-ea"/>
                <a:ea typeface="+mn-ea"/>
                <a:cs typeface="Arial" pitchFamily="34" charset="0"/>
              </a:rPr>
              <a:t>IoT Devices</a:t>
            </a:r>
            <a:endParaRPr lang="ko-KR" altLang="en-US" sz="1100" dirty="0">
              <a:latin typeface="+mn-ea"/>
              <a:ea typeface="+mn-ea"/>
              <a:cs typeface="Arial" pitchFamily="34" charset="0"/>
            </a:endParaRPr>
          </a:p>
        </p:txBody>
      </p:sp>
      <p:grpSp>
        <p:nvGrpSpPr>
          <p:cNvPr id="21" name="그룹 20"/>
          <p:cNvGrpSpPr/>
          <p:nvPr/>
        </p:nvGrpSpPr>
        <p:grpSpPr>
          <a:xfrm>
            <a:off x="4355976" y="2263708"/>
            <a:ext cx="1969128" cy="942214"/>
            <a:chOff x="5134847" y="1857432"/>
            <a:chExt cx="1969128" cy="901736"/>
          </a:xfrm>
        </p:grpSpPr>
        <p:sp>
          <p:nvSpPr>
            <p:cNvPr id="22" name="Rectangle 25"/>
            <p:cNvSpPr/>
            <p:nvPr/>
          </p:nvSpPr>
          <p:spPr>
            <a:xfrm>
              <a:off x="5169875" y="1899915"/>
              <a:ext cx="1934100" cy="85925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9pPr>
            </a:lstStyle>
            <a:p>
              <a:pPr algn="ctr"/>
              <a:endParaRPr lang="ko-KR" altLang="en-US" sz="14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3" name="Rectangle 26"/>
            <p:cNvSpPr/>
            <p:nvPr/>
          </p:nvSpPr>
          <p:spPr>
            <a:xfrm>
              <a:off x="5354241" y="2124898"/>
              <a:ext cx="1565360" cy="22741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9pPr>
            </a:lstStyle>
            <a:p>
              <a:pPr algn="ctr"/>
              <a:r>
                <a:rPr lang="en-US" altLang="ko-KR" sz="1100" smtClean="0">
                  <a:solidFill>
                    <a:schemeClr val="bg1"/>
                  </a:solidFill>
                  <a:latin typeface="+mn-ea"/>
                </a:rPr>
                <a:t>MQTT</a:t>
              </a:r>
              <a:endParaRPr lang="ko-KR" altLang="en-US" sz="11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4" name="TextBox 41"/>
            <p:cNvSpPr txBox="1"/>
            <p:nvPr/>
          </p:nvSpPr>
          <p:spPr>
            <a:xfrm>
              <a:off x="5134847" y="1857432"/>
              <a:ext cx="1525385" cy="2503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9pPr>
            </a:lstStyle>
            <a:p>
              <a:r>
                <a:rPr lang="en-US" altLang="ko-KR" sz="1100" smtClean="0">
                  <a:latin typeface="+mn-ea"/>
                  <a:ea typeface="+mn-ea"/>
                  <a:cs typeface="Arial" pitchFamily="34" charset="0"/>
                </a:rPr>
                <a:t>ConnectManager</a:t>
              </a:r>
              <a:endParaRPr lang="ko-KR" altLang="en-US" sz="1100" dirty="0">
                <a:latin typeface="+mn-ea"/>
                <a:ea typeface="+mn-ea"/>
                <a:cs typeface="Arial" pitchFamily="34" charset="0"/>
              </a:endParaRPr>
            </a:p>
          </p:txBody>
        </p:sp>
        <p:sp>
          <p:nvSpPr>
            <p:cNvPr id="25" name="Rectangle 26"/>
            <p:cNvSpPr/>
            <p:nvPr/>
          </p:nvSpPr>
          <p:spPr>
            <a:xfrm>
              <a:off x="5347249" y="2411142"/>
              <a:ext cx="1565360" cy="22741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9pPr>
            </a:lstStyle>
            <a:p>
              <a:pPr algn="ctr"/>
              <a:r>
                <a:rPr lang="en-US" altLang="ko-KR" sz="1100" smtClean="0">
                  <a:solidFill>
                    <a:schemeClr val="bg1"/>
                  </a:solidFill>
                  <a:latin typeface="+mn-ea"/>
                </a:rPr>
                <a:t>WebSocket</a:t>
              </a:r>
              <a:endParaRPr lang="ko-KR" altLang="en-US" sz="1100" dirty="0">
                <a:solidFill>
                  <a:schemeClr val="bg1"/>
                </a:solidFill>
                <a:latin typeface="+mn-ea"/>
              </a:endParaRPr>
            </a:p>
          </p:txBody>
        </p:sp>
      </p:grpSp>
      <p:cxnSp>
        <p:nvCxnSpPr>
          <p:cNvPr id="26" name="Straight Connector 28"/>
          <p:cNvCxnSpPr/>
          <p:nvPr/>
        </p:nvCxnSpPr>
        <p:spPr>
          <a:xfrm>
            <a:off x="5340943" y="4515561"/>
            <a:ext cx="2311" cy="25549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/>
          <p:cNvGrpSpPr/>
          <p:nvPr/>
        </p:nvGrpSpPr>
        <p:grpSpPr>
          <a:xfrm>
            <a:off x="4360136" y="4683790"/>
            <a:ext cx="1969128" cy="898906"/>
            <a:chOff x="5139007" y="4116124"/>
            <a:chExt cx="1969128" cy="860288"/>
          </a:xfrm>
        </p:grpSpPr>
        <p:sp>
          <p:nvSpPr>
            <p:cNvPr id="28" name="Rectangle 25"/>
            <p:cNvSpPr/>
            <p:nvPr/>
          </p:nvSpPr>
          <p:spPr>
            <a:xfrm>
              <a:off x="5174035" y="4158607"/>
              <a:ext cx="1934100" cy="8178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9pPr>
            </a:lstStyle>
            <a:p>
              <a:pPr algn="ctr"/>
              <a:endParaRPr lang="ko-KR" altLang="en-US" sz="14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9" name="Rectangle 26"/>
            <p:cNvSpPr/>
            <p:nvPr/>
          </p:nvSpPr>
          <p:spPr>
            <a:xfrm>
              <a:off x="5358401" y="4383590"/>
              <a:ext cx="1565360" cy="22741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9pPr>
            </a:lstStyle>
            <a:p>
              <a:pPr algn="ctr"/>
              <a:r>
                <a:rPr lang="ko-KR" altLang="en-US" sz="1100" smtClean="0">
                  <a:solidFill>
                    <a:schemeClr val="bg1"/>
                  </a:solidFill>
                  <a:latin typeface="+mn-ea"/>
                </a:rPr>
                <a:t>스크립</a:t>
              </a:r>
              <a:r>
                <a:rPr lang="ko-KR" altLang="en-US" sz="1100">
                  <a:solidFill>
                    <a:schemeClr val="bg1"/>
                  </a:solidFill>
                  <a:latin typeface="+mn-ea"/>
                </a:rPr>
                <a:t>트</a:t>
              </a:r>
              <a:r>
                <a:rPr lang="ko-KR" altLang="en-US" sz="1100" smtClean="0">
                  <a:solidFill>
                    <a:schemeClr val="bg1"/>
                  </a:solidFill>
                  <a:latin typeface="+mn-ea"/>
                </a:rPr>
                <a:t> 생성</a:t>
              </a:r>
              <a:endParaRPr lang="ko-KR" altLang="en-US" sz="11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0" name="TextBox 41"/>
            <p:cNvSpPr txBox="1"/>
            <p:nvPr/>
          </p:nvSpPr>
          <p:spPr>
            <a:xfrm>
              <a:off x="5139007" y="4116124"/>
              <a:ext cx="1379603" cy="2503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9pPr>
            </a:lstStyle>
            <a:p>
              <a:r>
                <a:rPr lang="en-US" altLang="ko-KR" sz="1100" smtClean="0">
                  <a:latin typeface="+mn-ea"/>
                  <a:ea typeface="+mn-ea"/>
                  <a:cs typeface="Arial" pitchFamily="34" charset="0"/>
                </a:rPr>
                <a:t>Designer</a:t>
              </a:r>
              <a:endParaRPr lang="ko-KR" altLang="en-US" sz="1100" dirty="0">
                <a:latin typeface="+mn-ea"/>
                <a:ea typeface="+mn-ea"/>
                <a:cs typeface="Arial" pitchFamily="34" charset="0"/>
              </a:endParaRPr>
            </a:p>
          </p:txBody>
        </p:sp>
        <p:sp>
          <p:nvSpPr>
            <p:cNvPr id="31" name="Rectangle 26"/>
            <p:cNvSpPr/>
            <p:nvPr/>
          </p:nvSpPr>
          <p:spPr>
            <a:xfrm>
              <a:off x="5358405" y="4649697"/>
              <a:ext cx="1565360" cy="22741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9pPr>
            </a:lstStyle>
            <a:p>
              <a:pPr algn="ctr"/>
              <a:r>
                <a:rPr lang="ko-KR" altLang="en-US" sz="1100" smtClean="0">
                  <a:solidFill>
                    <a:schemeClr val="bg1"/>
                  </a:solidFill>
                  <a:latin typeface="+mn-ea"/>
                </a:rPr>
                <a:t>위젯 매니저</a:t>
              </a:r>
              <a:endParaRPr lang="ko-KR" altLang="en-US" sz="11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4355976" y="3372059"/>
            <a:ext cx="1970698" cy="1203097"/>
            <a:chOff x="5134847" y="2853653"/>
            <a:chExt cx="1970698" cy="1151411"/>
          </a:xfrm>
        </p:grpSpPr>
        <p:sp>
          <p:nvSpPr>
            <p:cNvPr id="33" name="Rectangle 25"/>
            <p:cNvSpPr/>
            <p:nvPr/>
          </p:nvSpPr>
          <p:spPr>
            <a:xfrm>
              <a:off x="5171445" y="2877683"/>
              <a:ext cx="1934100" cy="11273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9pPr>
            </a:lstStyle>
            <a:p>
              <a:pPr algn="ctr"/>
              <a:endParaRPr lang="ko-KR" altLang="en-US" sz="14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4" name="Rectangle 26"/>
            <p:cNvSpPr/>
            <p:nvPr/>
          </p:nvSpPr>
          <p:spPr>
            <a:xfrm>
              <a:off x="5355811" y="3140969"/>
              <a:ext cx="1565360" cy="22741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9pPr>
            </a:lstStyle>
            <a:p>
              <a:pPr algn="ctr"/>
              <a:r>
                <a:rPr lang="en-US" altLang="ko-KR" sz="1100" smtClean="0">
                  <a:solidFill>
                    <a:schemeClr val="bg1"/>
                  </a:solidFill>
                  <a:latin typeface="+mn-ea"/>
                </a:rPr>
                <a:t>App </a:t>
              </a:r>
              <a:r>
                <a:rPr lang="ko-KR" altLang="en-US" sz="1100" smtClean="0">
                  <a:solidFill>
                    <a:schemeClr val="bg1"/>
                  </a:solidFill>
                  <a:latin typeface="+mn-ea"/>
                </a:rPr>
                <a:t>실행</a:t>
              </a:r>
              <a:endParaRPr lang="ko-KR" altLang="en-US" sz="11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5" name="TextBox 41"/>
            <p:cNvSpPr txBox="1"/>
            <p:nvPr/>
          </p:nvSpPr>
          <p:spPr>
            <a:xfrm>
              <a:off x="5134847" y="2853653"/>
              <a:ext cx="1379603" cy="2503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9pPr>
            </a:lstStyle>
            <a:p>
              <a:r>
                <a:rPr lang="en-US" altLang="ko-KR" sz="1100" smtClean="0">
                  <a:latin typeface="+mn-ea"/>
                  <a:ea typeface="+mn-ea"/>
                  <a:cs typeface="Arial" pitchFamily="34" charset="0"/>
                </a:rPr>
                <a:t>AppManger</a:t>
              </a:r>
              <a:endParaRPr lang="ko-KR" altLang="en-US" sz="1100" dirty="0">
                <a:latin typeface="+mn-ea"/>
                <a:ea typeface="+mn-ea"/>
                <a:cs typeface="Arial" pitchFamily="34" charset="0"/>
              </a:endParaRPr>
            </a:p>
          </p:txBody>
        </p:sp>
        <p:sp>
          <p:nvSpPr>
            <p:cNvPr id="36" name="Rectangle 26"/>
            <p:cNvSpPr/>
            <p:nvPr/>
          </p:nvSpPr>
          <p:spPr>
            <a:xfrm>
              <a:off x="5355815" y="3413043"/>
              <a:ext cx="1565360" cy="22741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9pPr>
            </a:lstStyle>
            <a:p>
              <a:pPr algn="ctr"/>
              <a:r>
                <a:rPr lang="en-US" altLang="ko-KR" sz="1100" smtClean="0">
                  <a:solidFill>
                    <a:schemeClr val="bg1"/>
                  </a:solidFill>
                  <a:latin typeface="+mn-ea"/>
                </a:rPr>
                <a:t>App </a:t>
              </a:r>
              <a:r>
                <a:rPr lang="ko-KR" altLang="en-US" sz="1100" smtClean="0">
                  <a:solidFill>
                    <a:schemeClr val="bg1"/>
                  </a:solidFill>
                  <a:latin typeface="+mn-ea"/>
                </a:rPr>
                <a:t>스케쥴러</a:t>
              </a:r>
              <a:endParaRPr lang="ko-KR" altLang="en-US" sz="11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7" name="Rectangle 26"/>
            <p:cNvSpPr/>
            <p:nvPr/>
          </p:nvSpPr>
          <p:spPr>
            <a:xfrm>
              <a:off x="5355811" y="3688066"/>
              <a:ext cx="1565360" cy="22741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9pPr>
            </a:lstStyle>
            <a:p>
              <a:pPr algn="ctr"/>
              <a:r>
                <a:rPr lang="ko-KR" altLang="en-US" sz="1100" smtClean="0">
                  <a:solidFill>
                    <a:schemeClr val="bg1"/>
                  </a:solidFill>
                  <a:latin typeface="+mn-ea"/>
                </a:rPr>
                <a:t>모니터링</a:t>
              </a:r>
              <a:endParaRPr lang="ko-KR" altLang="en-US" sz="11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6529433" y="4297774"/>
            <a:ext cx="1969128" cy="559753"/>
            <a:chOff x="6317754" y="3963785"/>
            <a:chExt cx="1969128" cy="559753"/>
          </a:xfrm>
        </p:grpSpPr>
        <p:sp>
          <p:nvSpPr>
            <p:cNvPr id="39" name="Rectangle 25"/>
            <p:cNvSpPr/>
            <p:nvPr/>
          </p:nvSpPr>
          <p:spPr>
            <a:xfrm>
              <a:off x="6352782" y="4006269"/>
              <a:ext cx="1934100" cy="5172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9pPr>
            </a:lstStyle>
            <a:p>
              <a:pPr algn="ctr"/>
              <a:endParaRPr lang="ko-KR" altLang="en-US" sz="14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40" name="Rectangle 26"/>
            <p:cNvSpPr/>
            <p:nvPr/>
          </p:nvSpPr>
          <p:spPr>
            <a:xfrm>
              <a:off x="6537148" y="4231251"/>
              <a:ext cx="1565360" cy="22741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9pPr>
            </a:lstStyle>
            <a:p>
              <a:pPr algn="ctr"/>
              <a:r>
                <a:rPr lang="en-US" altLang="ko-KR" sz="1100" smtClean="0">
                  <a:solidFill>
                    <a:schemeClr val="bg1"/>
                  </a:solidFill>
                  <a:latin typeface="+mn-ea"/>
                </a:rPr>
                <a:t>Logcat</a:t>
              </a:r>
              <a:endParaRPr lang="ko-KR" altLang="en-US" sz="12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317754" y="3963785"/>
              <a:ext cx="137960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9pPr>
            </a:lstStyle>
            <a:p>
              <a:r>
                <a:rPr lang="en-US" altLang="ko-KR" sz="1100" smtClean="0">
                  <a:latin typeface="+mn-ea"/>
                  <a:ea typeface="+mn-ea"/>
                  <a:cs typeface="Arial" pitchFamily="34" charset="0"/>
                </a:rPr>
                <a:t>LogManger</a:t>
              </a:r>
              <a:endParaRPr lang="ko-KR" altLang="en-US" sz="1100" dirty="0">
                <a:latin typeface="+mn-ea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2" name="그룹 41"/>
          <p:cNvGrpSpPr/>
          <p:nvPr/>
        </p:nvGrpSpPr>
        <p:grpSpPr>
          <a:xfrm>
            <a:off x="6529433" y="4988133"/>
            <a:ext cx="1969128" cy="559753"/>
            <a:chOff x="6260048" y="4479399"/>
            <a:chExt cx="1969128" cy="559753"/>
          </a:xfrm>
        </p:grpSpPr>
        <p:sp>
          <p:nvSpPr>
            <p:cNvPr id="43" name="Rectangle 25"/>
            <p:cNvSpPr/>
            <p:nvPr/>
          </p:nvSpPr>
          <p:spPr>
            <a:xfrm>
              <a:off x="6295076" y="4521883"/>
              <a:ext cx="1934100" cy="51726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9pPr>
            </a:lstStyle>
            <a:p>
              <a:pPr algn="ctr"/>
              <a:endParaRPr lang="ko-KR" altLang="en-US" sz="14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44" name="Rectangle 26"/>
            <p:cNvSpPr/>
            <p:nvPr/>
          </p:nvSpPr>
          <p:spPr>
            <a:xfrm>
              <a:off x="6479442" y="4746865"/>
              <a:ext cx="1565360" cy="22741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9pPr>
            </a:lstStyle>
            <a:p>
              <a:pPr algn="ctr"/>
              <a:r>
                <a:rPr lang="ko-KR" altLang="en-US" sz="1100" smtClean="0">
                  <a:solidFill>
                    <a:schemeClr val="bg1"/>
                  </a:solidFill>
                  <a:latin typeface="+mn-ea"/>
                </a:rPr>
                <a:t>패턴분석기</a:t>
              </a:r>
              <a:endParaRPr lang="ko-KR" altLang="en-US" sz="11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5" name="TextBox 41"/>
            <p:cNvSpPr txBox="1"/>
            <p:nvPr/>
          </p:nvSpPr>
          <p:spPr>
            <a:xfrm>
              <a:off x="6260048" y="4479399"/>
              <a:ext cx="137960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9pPr>
            </a:lstStyle>
            <a:p>
              <a:r>
                <a:rPr lang="en-US" altLang="ko-KR" sz="1100" smtClean="0">
                  <a:latin typeface="+mn-ea"/>
                  <a:ea typeface="+mn-ea"/>
                  <a:cs typeface="Arial" pitchFamily="34" charset="0"/>
                </a:rPr>
                <a:t>Analystics</a:t>
              </a:r>
              <a:endParaRPr lang="ko-KR" altLang="en-US" sz="1100" dirty="0">
                <a:latin typeface="+mn-ea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6529433" y="2293091"/>
            <a:ext cx="1969128" cy="872354"/>
            <a:chOff x="6354019" y="1802338"/>
            <a:chExt cx="1969128" cy="872354"/>
          </a:xfrm>
        </p:grpSpPr>
        <p:sp>
          <p:nvSpPr>
            <p:cNvPr id="47" name="Rectangle 25"/>
            <p:cNvSpPr/>
            <p:nvPr/>
          </p:nvSpPr>
          <p:spPr>
            <a:xfrm>
              <a:off x="6389047" y="1844822"/>
              <a:ext cx="1934100" cy="8298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9pPr>
            </a:lstStyle>
            <a:p>
              <a:pPr algn="ctr"/>
              <a:endParaRPr lang="ko-KR" altLang="en-US" sz="14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48" name="Rectangle 26"/>
            <p:cNvSpPr/>
            <p:nvPr/>
          </p:nvSpPr>
          <p:spPr>
            <a:xfrm>
              <a:off x="6573413" y="2069804"/>
              <a:ext cx="1565360" cy="22741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9pPr>
            </a:lstStyle>
            <a:p>
              <a:pPr algn="ctr"/>
              <a:r>
                <a:rPr lang="ko-KR" altLang="en-US" sz="1100" smtClean="0">
                  <a:solidFill>
                    <a:schemeClr val="bg1"/>
                  </a:solidFill>
                  <a:latin typeface="+mn-ea"/>
                </a:rPr>
                <a:t>일반</a:t>
              </a:r>
              <a:r>
                <a:rPr lang="en-US" altLang="ko-KR" sz="1100" smtClean="0">
                  <a:solidFill>
                    <a:schemeClr val="bg1"/>
                  </a:solidFill>
                  <a:latin typeface="+mn-ea"/>
                </a:rPr>
                <a:t>/</a:t>
              </a:r>
              <a:r>
                <a:rPr lang="ko-KR" altLang="en-US" sz="1100" smtClean="0">
                  <a:solidFill>
                    <a:schemeClr val="bg1"/>
                  </a:solidFill>
                  <a:latin typeface="+mn-ea"/>
                </a:rPr>
                <a:t>관리자 모드</a:t>
              </a:r>
              <a:endParaRPr lang="ko-KR" altLang="en-US" sz="11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9" name="TextBox 41"/>
            <p:cNvSpPr txBox="1"/>
            <p:nvPr/>
          </p:nvSpPr>
          <p:spPr>
            <a:xfrm>
              <a:off x="6354019" y="1802338"/>
              <a:ext cx="137960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9pPr>
            </a:lstStyle>
            <a:p>
              <a:r>
                <a:rPr lang="en-US" altLang="ko-KR" sz="1100" smtClean="0">
                  <a:latin typeface="+mn-ea"/>
                  <a:ea typeface="+mn-ea"/>
                  <a:cs typeface="Arial" pitchFamily="34" charset="0"/>
                </a:rPr>
                <a:t>Dash</a:t>
              </a:r>
              <a:endParaRPr lang="ko-KR" altLang="en-US" sz="1100" dirty="0">
                <a:latin typeface="+mn-ea"/>
                <a:ea typeface="+mn-ea"/>
                <a:cs typeface="Arial" pitchFamily="34" charset="0"/>
              </a:endParaRPr>
            </a:p>
          </p:txBody>
        </p:sp>
        <p:sp>
          <p:nvSpPr>
            <p:cNvPr id="50" name="Rectangle 26"/>
            <p:cNvSpPr/>
            <p:nvPr/>
          </p:nvSpPr>
          <p:spPr>
            <a:xfrm>
              <a:off x="6573417" y="2375269"/>
              <a:ext cx="1565360" cy="22741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9pPr>
            </a:lstStyle>
            <a:p>
              <a:pPr algn="ctr"/>
              <a:r>
                <a:rPr lang="en-US" altLang="ko-KR" sz="1100" smtClean="0">
                  <a:solidFill>
                    <a:schemeClr val="bg1"/>
                  </a:solidFill>
                  <a:latin typeface="+mn-ea"/>
                </a:rPr>
                <a:t>Theme Manager</a:t>
              </a:r>
              <a:endParaRPr lang="ko-KR" altLang="en-US" sz="11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51" name="그룹 50"/>
          <p:cNvGrpSpPr/>
          <p:nvPr/>
        </p:nvGrpSpPr>
        <p:grpSpPr>
          <a:xfrm>
            <a:off x="6529433" y="3289662"/>
            <a:ext cx="1969128" cy="888253"/>
            <a:chOff x="6072264" y="164484"/>
            <a:chExt cx="1969128" cy="888253"/>
          </a:xfrm>
        </p:grpSpPr>
        <p:sp>
          <p:nvSpPr>
            <p:cNvPr id="52" name="Rectangle 25"/>
            <p:cNvSpPr/>
            <p:nvPr/>
          </p:nvSpPr>
          <p:spPr>
            <a:xfrm>
              <a:off x="6107292" y="206969"/>
              <a:ext cx="1934100" cy="84576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9pPr>
            </a:lstStyle>
            <a:p>
              <a:pPr algn="ctr"/>
              <a:endParaRPr lang="ko-KR" altLang="en-US" sz="1400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53" name="Rectangle 26"/>
            <p:cNvSpPr/>
            <p:nvPr/>
          </p:nvSpPr>
          <p:spPr>
            <a:xfrm>
              <a:off x="6291658" y="431950"/>
              <a:ext cx="1565360" cy="22741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9pPr>
            </a:lstStyle>
            <a:p>
              <a:pPr algn="ctr"/>
              <a:r>
                <a:rPr lang="ko-KR" altLang="en-US" sz="1100" smtClean="0">
                  <a:solidFill>
                    <a:schemeClr val="bg1"/>
                  </a:solidFill>
                  <a:latin typeface="+mn-ea"/>
                </a:rPr>
                <a:t>앱스토어 </a:t>
              </a:r>
              <a:r>
                <a:rPr lang="en-US" altLang="ko-KR" sz="1100" smtClean="0">
                  <a:solidFill>
                    <a:schemeClr val="bg1"/>
                  </a:solidFill>
                  <a:latin typeface="+mn-ea"/>
                </a:rPr>
                <a:t>Wizard</a:t>
              </a:r>
              <a:endParaRPr lang="ko-KR" altLang="en-US" sz="11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4" name="TextBox 41"/>
            <p:cNvSpPr txBox="1"/>
            <p:nvPr/>
          </p:nvSpPr>
          <p:spPr>
            <a:xfrm>
              <a:off x="6072264" y="164484"/>
              <a:ext cx="137960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rgbClr val="000000"/>
                  </a:solidFill>
                  <a:latin typeface="맑은 고딕" pitchFamily="50" charset="-127"/>
                  <a:ea typeface="굴림" charset="-127"/>
                  <a:cs typeface="+mn-cs"/>
                  <a:sym typeface="Wingdings" pitchFamily="2" charset="2"/>
                </a:defRPr>
              </a:lvl9pPr>
            </a:lstStyle>
            <a:p>
              <a:r>
                <a:rPr lang="en-US" altLang="ko-KR" sz="1100" smtClean="0">
                  <a:latin typeface="+mn-ea"/>
                  <a:ea typeface="+mn-ea"/>
                  <a:cs typeface="Arial" pitchFamily="34" charset="0"/>
                </a:rPr>
                <a:t>AppStore</a:t>
              </a:r>
              <a:endParaRPr lang="ko-KR" altLang="en-US" sz="1100" dirty="0">
                <a:latin typeface="+mn-ea"/>
                <a:ea typeface="+mn-ea"/>
                <a:cs typeface="Arial" pitchFamily="34" charset="0"/>
              </a:endParaRPr>
            </a:p>
          </p:txBody>
        </p:sp>
        <p:sp>
          <p:nvSpPr>
            <p:cNvPr id="55" name="Rectangle 26"/>
            <p:cNvSpPr/>
            <p:nvPr/>
          </p:nvSpPr>
          <p:spPr>
            <a:xfrm>
              <a:off x="6302997" y="736386"/>
              <a:ext cx="1565360" cy="22741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5pPr>
              <a:lvl6pPr marL="22860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6pPr>
              <a:lvl7pPr marL="27432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7pPr>
              <a:lvl8pPr marL="32004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8pPr>
              <a:lvl9pPr marL="3657600" algn="l" defTabSz="914400" rtl="0" eaLnBrk="1" latinLnBrk="1" hangingPunct="1">
                <a:defRPr kumimoji="1" sz="20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  <a:sym typeface="Wingdings" pitchFamily="2" charset="2"/>
                </a:defRPr>
              </a:lvl9pPr>
            </a:lstStyle>
            <a:p>
              <a:pPr algn="ctr"/>
              <a:r>
                <a:rPr lang="ko-KR" altLang="en-US" sz="1100" smtClean="0">
                  <a:solidFill>
                    <a:schemeClr val="bg1"/>
                  </a:solidFill>
                  <a:latin typeface="+mn-ea"/>
                </a:rPr>
                <a:t>앱스토어 모</a:t>
              </a:r>
              <a:r>
                <a:rPr lang="ko-KR" altLang="en-US" sz="1100">
                  <a:solidFill>
                    <a:schemeClr val="bg1"/>
                  </a:solidFill>
                  <a:latin typeface="+mn-ea"/>
                </a:rPr>
                <a:t>듈</a:t>
              </a:r>
              <a:endParaRPr lang="ko-KR" altLang="en-US" sz="1100" dirty="0">
                <a:solidFill>
                  <a:schemeClr val="bg1"/>
                </a:solidFill>
                <a:latin typeface="+mn-ea"/>
              </a:endParaRPr>
            </a:p>
          </p:txBody>
        </p:sp>
      </p:grpSp>
      <p:cxnSp>
        <p:nvCxnSpPr>
          <p:cNvPr id="56" name="직선 연결선 55"/>
          <p:cNvCxnSpPr>
            <a:stCxn id="19" idx="3"/>
          </p:cNvCxnSpPr>
          <p:nvPr/>
        </p:nvCxnSpPr>
        <p:spPr>
          <a:xfrm>
            <a:off x="1404321" y="2622519"/>
            <a:ext cx="71940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직선 연결선 56"/>
          <p:cNvCxnSpPr/>
          <p:nvPr/>
        </p:nvCxnSpPr>
        <p:spPr>
          <a:xfrm>
            <a:off x="2608549" y="2623579"/>
            <a:ext cx="52329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/>
          <p:cNvCxnSpPr/>
          <p:nvPr/>
        </p:nvCxnSpPr>
        <p:spPr>
          <a:xfrm>
            <a:off x="1370949" y="3815532"/>
            <a:ext cx="176089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1370949" y="5092737"/>
            <a:ext cx="176089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Elbow Connector 43"/>
          <p:cNvCxnSpPr>
            <a:stCxn id="13" idx="1"/>
          </p:cNvCxnSpPr>
          <p:nvPr/>
        </p:nvCxnSpPr>
        <p:spPr>
          <a:xfrm rot="16200000" flipH="1">
            <a:off x="4239870" y="5102648"/>
            <a:ext cx="600943" cy="1555022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15"/>
          <p:cNvSpPr/>
          <p:nvPr/>
        </p:nvSpPr>
        <p:spPr>
          <a:xfrm rot="16200000">
            <a:off x="2645443" y="3782735"/>
            <a:ext cx="2640369" cy="227415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5pPr>
            <a:lvl6pPr marL="22860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6pPr>
            <a:lvl7pPr marL="27432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7pPr>
            <a:lvl8pPr marL="32004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8pPr>
            <a:lvl9pPr marL="36576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9pPr>
          </a:lstStyle>
          <a:p>
            <a:pPr algn="ctr"/>
            <a:r>
              <a:rPr lang="en-US" altLang="ko-KR" sz="1200" smtClean="0">
                <a:solidFill>
                  <a:schemeClr val="bg1"/>
                </a:solidFill>
                <a:latin typeface="+mn-ea"/>
              </a:rPr>
              <a:t>OPEN API</a:t>
            </a:r>
            <a:endParaRPr lang="ko-KR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2" name="Rectangle 42"/>
          <p:cNvSpPr/>
          <p:nvPr/>
        </p:nvSpPr>
        <p:spPr>
          <a:xfrm>
            <a:off x="5292080" y="6051942"/>
            <a:ext cx="1619095" cy="25737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prstClr val="white"/>
                </a:solidFill>
              </a:rPr>
              <a:t>외부 </a:t>
            </a:r>
            <a:r>
              <a:rPr lang="ko-KR" altLang="en-US" sz="1100" b="1" smtClean="0">
                <a:solidFill>
                  <a:prstClr val="white"/>
                </a:solidFill>
              </a:rPr>
              <a:t>계정 시스템</a:t>
            </a:r>
            <a:endParaRPr lang="ko-KR" altLang="en-US" sz="1100" b="1" dirty="0">
              <a:solidFill>
                <a:prstClr val="white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58758" y="2979749"/>
            <a:ext cx="6170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smtClean="0"/>
              <a:t>Type 1.</a:t>
            </a:r>
            <a:endParaRPr lang="ko-KR" altLang="en-US" sz="1000" b="1"/>
          </a:p>
        </p:txBody>
      </p:sp>
      <p:sp>
        <p:nvSpPr>
          <p:cNvPr id="64" name="TextBox 63"/>
          <p:cNvSpPr txBox="1"/>
          <p:nvPr/>
        </p:nvSpPr>
        <p:spPr>
          <a:xfrm>
            <a:off x="746289" y="4177915"/>
            <a:ext cx="6170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000" b="1"/>
            </a:lvl1pPr>
          </a:lstStyle>
          <a:p>
            <a:r>
              <a:rPr lang="en-US" altLang="ko-KR"/>
              <a:t>Type 2.</a:t>
            </a:r>
            <a:endParaRPr lang="ko-KR" altLang="en-US"/>
          </a:p>
        </p:txBody>
      </p:sp>
      <p:sp>
        <p:nvSpPr>
          <p:cNvPr id="65" name="TextBox 64"/>
          <p:cNvSpPr txBox="1"/>
          <p:nvPr/>
        </p:nvSpPr>
        <p:spPr>
          <a:xfrm>
            <a:off x="745352" y="5424775"/>
            <a:ext cx="6170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ko-KR"/>
            </a:defPPr>
            <a:lvl1pPr>
              <a:defRPr sz="1000" b="1"/>
            </a:lvl1pPr>
          </a:lstStyle>
          <a:p>
            <a:r>
              <a:rPr lang="en-US" altLang="ko-KR"/>
              <a:t>Type 3.</a:t>
            </a:r>
            <a:endParaRPr lang="ko-KR" altLang="en-US"/>
          </a:p>
        </p:txBody>
      </p:sp>
      <p:sp>
        <p:nvSpPr>
          <p:cNvPr id="66" name="Rectangle 26"/>
          <p:cNvSpPr/>
          <p:nvPr/>
        </p:nvSpPr>
        <p:spPr>
          <a:xfrm>
            <a:off x="2003901" y="3094524"/>
            <a:ext cx="782680" cy="237623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5pPr>
            <a:lvl6pPr marL="22860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6pPr>
            <a:lvl7pPr marL="27432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7pPr>
            <a:lvl8pPr marL="32004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8pPr>
            <a:lvl9pPr marL="36576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9pPr>
          </a:lstStyle>
          <a:p>
            <a:pPr algn="ctr"/>
            <a:r>
              <a:rPr lang="en-US" altLang="ko-KR" sz="1100" smtClean="0">
                <a:solidFill>
                  <a:schemeClr val="bg1"/>
                </a:solidFill>
                <a:latin typeface="+mn-ea"/>
              </a:rPr>
              <a:t>VM</a:t>
            </a:r>
            <a:endParaRPr lang="ko-KR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7" name="Rectangle 26"/>
          <p:cNvSpPr/>
          <p:nvPr/>
        </p:nvSpPr>
        <p:spPr>
          <a:xfrm>
            <a:off x="1354865" y="5155438"/>
            <a:ext cx="782680" cy="237623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5pPr>
            <a:lvl6pPr marL="22860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6pPr>
            <a:lvl7pPr marL="27432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7pPr>
            <a:lvl8pPr marL="32004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8pPr>
            <a:lvl9pPr marL="36576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9pPr>
          </a:lstStyle>
          <a:p>
            <a:pPr algn="ctr"/>
            <a:r>
              <a:rPr lang="en-US" altLang="ko-KR" sz="1100" smtClean="0">
                <a:solidFill>
                  <a:schemeClr val="bg1"/>
                </a:solidFill>
                <a:latin typeface="+mn-ea"/>
              </a:rPr>
              <a:t>VM</a:t>
            </a:r>
            <a:endParaRPr lang="ko-KR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8" name="Rectangle 26"/>
          <p:cNvSpPr/>
          <p:nvPr/>
        </p:nvSpPr>
        <p:spPr>
          <a:xfrm>
            <a:off x="2549537" y="3867350"/>
            <a:ext cx="782680" cy="237623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5pPr>
            <a:lvl6pPr marL="22860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6pPr>
            <a:lvl7pPr marL="27432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7pPr>
            <a:lvl8pPr marL="32004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8pPr>
            <a:lvl9pPr marL="3657600" algn="l" defTabSz="914400" rtl="0" eaLnBrk="1" latinLnBrk="1" hangingPunct="1">
              <a:defRPr kumimoji="1" sz="2000" b="1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Wingdings" pitchFamily="2" charset="2"/>
              </a:defRPr>
            </a:lvl9pPr>
          </a:lstStyle>
          <a:p>
            <a:pPr algn="ctr"/>
            <a:r>
              <a:rPr lang="en-US" altLang="ko-KR" sz="1100" smtClean="0">
                <a:solidFill>
                  <a:schemeClr val="bg1"/>
                </a:solidFill>
                <a:latin typeface="+mn-ea"/>
              </a:rPr>
              <a:t>VM</a:t>
            </a:r>
            <a:endParaRPr lang="ko-KR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9" name="Content Placeholder 2"/>
          <p:cNvSpPr txBox="1">
            <a:spLocks/>
          </p:cNvSpPr>
          <p:nvPr/>
        </p:nvSpPr>
        <p:spPr bwMode="auto">
          <a:xfrm>
            <a:off x="251520" y="1124744"/>
            <a:ext cx="8817488" cy="467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0363" indent="-360363" algn="l" rtl="0" eaLnBrk="0" fontAlgn="base" latinLnBrk="1" hangingPunct="0">
              <a:lnSpc>
                <a:spcPct val="130000"/>
              </a:lnSpc>
              <a:spcBef>
                <a:spcPts val="1200"/>
              </a:spcBef>
              <a:spcAft>
                <a:spcPts val="300"/>
              </a:spcAft>
              <a:buClr>
                <a:schemeClr val="tx1"/>
              </a:buClr>
              <a:buFont typeface="Wingdings" pitchFamily="2" charset="2"/>
              <a:buChar char="q"/>
              <a:defRPr kumimoji="1" sz="1600" b="1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536575" indent="-174625" algn="l" rtl="0" eaLnBrk="0" fontAlgn="base" latinLnBrk="1" hangingPunct="0">
              <a:lnSpc>
                <a:spcPct val="130000"/>
              </a:lnSpc>
              <a:spcBef>
                <a:spcPct val="0"/>
              </a:spcBef>
              <a:spcAft>
                <a:spcPts val="300"/>
              </a:spcAft>
              <a:buFont typeface="Arial" charset="0"/>
              <a:buChar char="•"/>
              <a:defRPr kumimoji="1" sz="1400">
                <a:solidFill>
                  <a:srgbClr val="000000"/>
                </a:solidFill>
                <a:latin typeface="+mn-lt"/>
                <a:ea typeface="+mn-ea"/>
              </a:defRPr>
            </a:lvl2pPr>
            <a:lvl3pPr marL="804863" indent="-179388" algn="l" defTabSz="804863" rtl="0" eaLnBrk="0" fontAlgn="base" latinLnBrk="1" hangingPunct="0">
              <a:lnSpc>
                <a:spcPct val="130000"/>
              </a:lnSpc>
              <a:spcBef>
                <a:spcPct val="0"/>
              </a:spcBef>
              <a:spcAft>
                <a:spcPts val="300"/>
              </a:spcAft>
              <a:buFont typeface="맑은 고딕" pitchFamily="50" charset="-127"/>
              <a:buChar char="-"/>
              <a:defRPr kumimoji="1" sz="1200">
                <a:solidFill>
                  <a:srgbClr val="000000"/>
                </a:solidFill>
                <a:latin typeface="+mn-lt"/>
                <a:ea typeface="+mn-ea"/>
              </a:defRPr>
            </a:lvl3pPr>
            <a:lvl4pPr marL="1073150" indent="-166688" algn="l" rtl="0" eaLnBrk="0" fontAlgn="base" latinLnBrk="1" hangingPunct="0">
              <a:lnSpc>
                <a:spcPct val="130000"/>
              </a:lnSpc>
              <a:spcBef>
                <a:spcPct val="0"/>
              </a:spcBef>
              <a:spcAft>
                <a:spcPts val="300"/>
              </a:spcAft>
              <a:buFont typeface="Wingdings" pitchFamily="2" charset="2"/>
              <a:buChar char="ü"/>
              <a:defRPr kumimoji="1" sz="1100">
                <a:solidFill>
                  <a:srgbClr val="000000"/>
                </a:solidFill>
                <a:latin typeface="+mn-lt"/>
                <a:ea typeface="+mn-ea"/>
              </a:defRPr>
            </a:lvl4pPr>
            <a:lvl5pPr marL="1343025" indent="-176213" algn="l" rtl="0" eaLnBrk="0" fontAlgn="base" latinLnBrk="1" hangingPunct="0">
              <a:lnSpc>
                <a:spcPct val="130000"/>
              </a:lnSpc>
              <a:spcBef>
                <a:spcPct val="0"/>
              </a:spcBef>
              <a:spcAft>
                <a:spcPts val="300"/>
              </a:spcAft>
              <a:buChar char="»"/>
              <a:defRPr kumimoji="1" sz="1100">
                <a:solidFill>
                  <a:srgbClr val="000000"/>
                </a:solidFill>
                <a:latin typeface="+mn-lt"/>
                <a:ea typeface="+mn-ea"/>
              </a:defRPr>
            </a:lvl5pPr>
            <a:lvl6pPr marL="2160588" indent="125413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1200">
                <a:solidFill>
                  <a:srgbClr val="000000"/>
                </a:solidFill>
                <a:latin typeface="+mn-lt"/>
                <a:ea typeface="+mn-ea"/>
              </a:defRPr>
            </a:lvl6pPr>
            <a:lvl7pPr marL="2617788" indent="125413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1200">
                <a:solidFill>
                  <a:srgbClr val="000000"/>
                </a:solidFill>
                <a:latin typeface="+mn-lt"/>
                <a:ea typeface="+mn-ea"/>
              </a:defRPr>
            </a:lvl7pPr>
            <a:lvl8pPr marL="3074988" indent="125413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1200">
                <a:solidFill>
                  <a:srgbClr val="000000"/>
                </a:solidFill>
                <a:latin typeface="+mn-lt"/>
                <a:ea typeface="+mn-ea"/>
              </a:defRPr>
            </a:lvl8pPr>
            <a:lvl9pPr marL="3532188" indent="125413" algn="l" rtl="0" fontAlgn="base" latinLnBrk="1">
              <a:spcBef>
                <a:spcPct val="20000"/>
              </a:spcBef>
              <a:spcAft>
                <a:spcPct val="0"/>
              </a:spcAft>
              <a:buChar char="»"/>
              <a:defRPr kumimoji="1" sz="12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 marL="360363" marR="0" lvl="0" indent="-360363" algn="l" defTabSz="914400" rtl="0" eaLnBrk="0" fontAlgn="base" latinLnBrk="1" hangingPunct="0">
              <a:lnSpc>
                <a:spcPct val="130000"/>
              </a:lnSpc>
              <a:spcBef>
                <a:spcPts val="1200"/>
              </a:spcBef>
              <a:spcAft>
                <a:spcPts val="300"/>
              </a:spcAft>
              <a:buClr>
                <a:sysClr val="windowText" lastClr="000000"/>
              </a:buClr>
              <a:buSzTx/>
              <a:buFont typeface="Wingdings" pitchFamily="2" charset="2"/>
              <a:buChar char="q"/>
              <a:tabLst/>
              <a:defRPr/>
            </a:pPr>
            <a:r>
              <a:rPr lang="en-US" altLang="ko-KR" kern="0" noProof="0" smtClean="0">
                <a:latin typeface="맑은 고딕"/>
                <a:ea typeface="맑은 고딕"/>
              </a:rPr>
              <a:t>MagicEco IoT</a:t>
            </a:r>
            <a:r>
              <a:rPr kumimoji="1" lang="en-US" altLang="ko-KR" sz="16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Platform</a:t>
            </a:r>
            <a:r>
              <a:rPr kumimoji="1" lang="en-US" altLang="ko-KR" sz="1600" b="1" i="0" u="none" strike="noStrike" kern="0" cap="none" spc="0" normalizeH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 </a:t>
            </a:r>
            <a:r>
              <a:rPr kumimoji="1" lang="en-US" altLang="ko-KR" sz="16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Service Flow </a:t>
            </a:r>
            <a:endParaRPr kumimoji="1" lang="ko-KR" alt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sp>
        <p:nvSpPr>
          <p:cNvPr id="70" name="Title 17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wrap="square" bIns="0">
            <a:normAutofit/>
          </a:bodyPr>
          <a:lstStyle/>
          <a:p>
            <a:pPr lvl="0" latinLnBrk="1">
              <a:spcBef>
                <a:spcPts val="0"/>
              </a:spcBef>
            </a:pPr>
            <a:r>
              <a:rPr lang="en-US" altLang="ko-KR" sz="2400" b="1"/>
              <a:t>3</a:t>
            </a:r>
            <a:r>
              <a:rPr lang="en-US" altLang="ko-KR" sz="2400" b="1" smtClean="0"/>
              <a:t>. </a:t>
            </a:r>
            <a:r>
              <a:rPr lang="ko-KR" altLang="en-US" sz="2400" b="1" smtClean="0"/>
              <a:t>클라우드 기반 </a:t>
            </a:r>
            <a:r>
              <a:rPr lang="en-US" altLang="ko-KR" sz="2400" b="1" smtClean="0"/>
              <a:t>IoT</a:t>
            </a:r>
            <a:r>
              <a:rPr lang="ko-KR" altLang="en-US" sz="2400" b="1" smtClean="0"/>
              <a:t> 개발</a:t>
            </a:r>
            <a:endParaRPr lang="ko-KR" sz="2400" b="1" dirty="0"/>
          </a:p>
        </p:txBody>
      </p:sp>
      <p:sp>
        <p:nvSpPr>
          <p:cNvPr id="71" name="TextBox 70"/>
          <p:cNvSpPr txBox="1"/>
          <p:nvPr/>
        </p:nvSpPr>
        <p:spPr>
          <a:xfrm>
            <a:off x="6480212" y="260648"/>
            <a:ext cx="2374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smtClean="0"/>
              <a:t>서비스 지향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91309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atinLnBrk="1"/>
            <a:fld id="{240D5ECE-8B49-45CD-BE81-EF81920D1969}" type="slidenum">
              <a:rPr lang="en-US" altLang="ko-KR" smtClean="0"/>
              <a:pPr latinLnBrk="1"/>
              <a:t>16</a:t>
            </a:fld>
            <a:endParaRPr kumimoji="0"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983619"/>
            <a:ext cx="7891637" cy="5184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436096" y="260648"/>
            <a:ext cx="34186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smtClean="0"/>
              <a:t>응용사례</a:t>
            </a:r>
            <a:r>
              <a:rPr lang="en-US" altLang="ko-KR" sz="2000" smtClean="0"/>
              <a:t>:LumiSmart</a:t>
            </a:r>
            <a:endParaRPr lang="ko-KR" altLang="en-US" sz="2000" dirty="0"/>
          </a:p>
        </p:txBody>
      </p:sp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wrap="square" bIns="0">
            <a:normAutofit/>
          </a:bodyPr>
          <a:lstStyle/>
          <a:p>
            <a:pPr lvl="0" latinLnBrk="1">
              <a:spcBef>
                <a:spcPts val="0"/>
              </a:spcBef>
            </a:pPr>
            <a:r>
              <a:rPr lang="en-US" altLang="ko-KR" sz="2400" b="1"/>
              <a:t>3</a:t>
            </a:r>
            <a:r>
              <a:rPr lang="en-US" altLang="ko-KR" sz="2400" b="1" smtClean="0"/>
              <a:t>. </a:t>
            </a:r>
            <a:r>
              <a:rPr lang="ko-KR" altLang="en-US" sz="2400" b="1" smtClean="0"/>
              <a:t>클라우드 기반 </a:t>
            </a:r>
            <a:r>
              <a:rPr lang="en-US" altLang="ko-KR" sz="2400" b="1" smtClean="0"/>
              <a:t>IoT</a:t>
            </a:r>
            <a:r>
              <a:rPr lang="ko-KR" altLang="en-US" sz="2400" b="1" smtClean="0"/>
              <a:t> 개발</a:t>
            </a:r>
            <a:endParaRPr lang="ko-KR" sz="2400" b="1" dirty="0"/>
          </a:p>
        </p:txBody>
      </p:sp>
    </p:spTree>
    <p:extLst>
      <p:ext uri="{BB962C8B-B14F-4D97-AF65-F5344CB8AC3E}">
        <p14:creationId xmlns:p14="http://schemas.microsoft.com/office/powerpoint/2010/main" val="68915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atinLnBrk="1"/>
            <a:fld id="{240D5ECE-8B49-45CD-BE81-EF81920D1969}" type="slidenum">
              <a:rPr lang="en-US" altLang="ko-KR" smtClean="0"/>
              <a:pPr latinLnBrk="1"/>
              <a:t>17</a:t>
            </a:fld>
            <a:endParaRPr kumimoji="0" lang="ko-KR" altLang="en-US"/>
          </a:p>
        </p:txBody>
      </p:sp>
      <p:sp>
        <p:nvSpPr>
          <p:cNvPr id="6" name="모서리가 둥근 직사각형 5"/>
          <p:cNvSpPr/>
          <p:nvPr/>
        </p:nvSpPr>
        <p:spPr>
          <a:xfrm>
            <a:off x="542912" y="3212976"/>
            <a:ext cx="4173104" cy="28803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모서리가 둥근 직사각형 6"/>
          <p:cNvSpPr/>
          <p:nvPr/>
        </p:nvSpPr>
        <p:spPr>
          <a:xfrm>
            <a:off x="542912" y="1173536"/>
            <a:ext cx="1944216" cy="176191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972" y="1335632"/>
            <a:ext cx="864096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89040"/>
            <a:ext cx="2016224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012318" y="2350097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하드웨어</a:t>
            </a:r>
            <a:endParaRPr lang="ko-KR" altLang="en-US" sz="1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2697998" y="1137648"/>
            <a:ext cx="1944216" cy="176191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3026447" y="2350097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소프트웨어</a:t>
            </a:r>
            <a:endParaRPr lang="ko-KR" altLang="en-US" sz="1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736" y="1285262"/>
            <a:ext cx="1228737" cy="84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563" y="4331493"/>
            <a:ext cx="1548954" cy="1548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380" y="3816390"/>
            <a:ext cx="1242093" cy="1340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619" y="5126754"/>
            <a:ext cx="656307" cy="656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746" y="5076949"/>
            <a:ext cx="843712" cy="691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005" y="5172009"/>
            <a:ext cx="530262" cy="704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0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985" y="3276547"/>
            <a:ext cx="1076879" cy="584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톱니 모양의 오른쪽 화살표 19"/>
          <p:cNvSpPr/>
          <p:nvPr/>
        </p:nvSpPr>
        <p:spPr>
          <a:xfrm rot="3930521">
            <a:off x="1925231" y="2806051"/>
            <a:ext cx="688268" cy="394791"/>
          </a:xfrm>
          <a:prstGeom prst="notched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톱니 모양의 오른쪽 화살표 20"/>
          <p:cNvSpPr/>
          <p:nvPr/>
        </p:nvSpPr>
        <p:spPr>
          <a:xfrm rot="6875062">
            <a:off x="2606323" y="2836543"/>
            <a:ext cx="688268" cy="394791"/>
          </a:xfrm>
          <a:prstGeom prst="notched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줄무늬가 있는 오른쪽 화살표 24"/>
          <p:cNvSpPr/>
          <p:nvPr/>
        </p:nvSpPr>
        <p:spPr>
          <a:xfrm>
            <a:off x="4830534" y="3361109"/>
            <a:ext cx="749578" cy="855861"/>
          </a:xfrm>
          <a:prstGeom prst="strip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Picture 11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321" y="2255420"/>
            <a:ext cx="2600697" cy="2397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5436096" y="260648"/>
            <a:ext cx="34186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smtClean="0"/>
              <a:t>앞으로의 방향</a:t>
            </a:r>
            <a:endParaRPr lang="ko-KR" altLang="en-US" sz="2000" dirty="0"/>
          </a:p>
        </p:txBody>
      </p:sp>
      <p:sp>
        <p:nvSpPr>
          <p:cNvPr id="27" name="Title 17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wrap="square" bIns="0">
            <a:normAutofit/>
          </a:bodyPr>
          <a:lstStyle/>
          <a:p>
            <a:pPr lvl="0" latinLnBrk="1">
              <a:spcBef>
                <a:spcPts val="0"/>
              </a:spcBef>
            </a:pPr>
            <a:r>
              <a:rPr lang="en-US" altLang="ko-KR" sz="2400" b="1"/>
              <a:t>3</a:t>
            </a:r>
            <a:r>
              <a:rPr lang="en-US" altLang="ko-KR" sz="2400" b="1" smtClean="0"/>
              <a:t>. </a:t>
            </a:r>
            <a:r>
              <a:rPr lang="ko-KR" altLang="en-US" sz="2400" b="1" smtClean="0"/>
              <a:t>클라우드 기반 </a:t>
            </a:r>
            <a:r>
              <a:rPr lang="en-US" altLang="ko-KR" sz="2400" b="1" smtClean="0"/>
              <a:t>IoT</a:t>
            </a:r>
            <a:r>
              <a:rPr lang="ko-KR" altLang="en-US" sz="2400" b="1" smtClean="0"/>
              <a:t> 개발</a:t>
            </a:r>
            <a:endParaRPr lang="ko-KR" sz="2400" b="1" dirty="0"/>
          </a:p>
        </p:txBody>
      </p:sp>
    </p:spTree>
    <p:extLst>
      <p:ext uri="{BB962C8B-B14F-4D97-AF65-F5344CB8AC3E}">
        <p14:creationId xmlns:p14="http://schemas.microsoft.com/office/powerpoint/2010/main" val="2460362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/>
      <p:bldP spid="11" grpId="0" animBg="1"/>
      <p:bldP spid="12" grpId="0"/>
      <p:bldP spid="20" grpId="0" animBg="1"/>
      <p:bldP spid="21" grpId="0" animBg="1"/>
      <p:bldP spid="2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atinLnBrk="1"/>
            <a:fld id="{240D5ECE-8B49-45CD-BE81-EF81920D1969}" type="slidenum">
              <a:rPr lang="en-US" altLang="ko-KR" smtClean="0"/>
              <a:pPr latinLnBrk="1"/>
              <a:t>18</a:t>
            </a:fld>
            <a:endParaRPr kumimoji="0"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96752"/>
            <a:ext cx="6867525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wrap="square" bIns="0">
            <a:normAutofit/>
          </a:bodyPr>
          <a:lstStyle/>
          <a:p>
            <a:pPr lvl="0" latinLnBrk="1">
              <a:spcBef>
                <a:spcPts val="0"/>
              </a:spcBef>
            </a:pPr>
            <a:r>
              <a:rPr lang="en-US" altLang="ko-KR" sz="2400" b="1"/>
              <a:t>4</a:t>
            </a:r>
            <a:r>
              <a:rPr lang="en-US" altLang="ko-KR" sz="2400" b="1" smtClean="0"/>
              <a:t>.</a:t>
            </a:r>
            <a:r>
              <a:rPr lang="ko-KR" altLang="en-US" sz="2400" b="1" smtClean="0"/>
              <a:t> 클라우드 활용</a:t>
            </a:r>
            <a:endParaRPr lang="ko-KR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80212" y="260648"/>
            <a:ext cx="2374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smtClean="0"/>
              <a:t>필립스 </a:t>
            </a:r>
            <a:r>
              <a:rPr lang="en-US" altLang="ko-KR" sz="2000" smtClean="0"/>
              <a:t>HUE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7036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atinLnBrk="1"/>
            <a:fld id="{240D5ECE-8B49-45CD-BE81-EF81920D1969}" type="slidenum">
              <a:rPr lang="en-US" altLang="ko-KR" smtClean="0"/>
              <a:pPr latinLnBrk="1"/>
              <a:t>19</a:t>
            </a:fld>
            <a:endParaRPr kumimoji="0"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71865"/>
            <a:ext cx="4320480" cy="231311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573016"/>
            <a:ext cx="4255868" cy="302433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429000"/>
            <a:ext cx="4390913" cy="3115175"/>
          </a:xfrm>
          <a:prstGeom prst="rect">
            <a:avLst/>
          </a:prstGeom>
        </p:spPr>
      </p:pic>
      <p:cxnSp>
        <p:nvCxnSpPr>
          <p:cNvPr id="9" name="직선 연결선 8"/>
          <p:cNvCxnSpPr/>
          <p:nvPr/>
        </p:nvCxnSpPr>
        <p:spPr>
          <a:xfrm flipV="1">
            <a:off x="395536" y="3284984"/>
            <a:ext cx="8208912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7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wrap="square" bIns="0">
            <a:normAutofit/>
          </a:bodyPr>
          <a:lstStyle/>
          <a:p>
            <a:pPr lvl="0" latinLnBrk="1">
              <a:spcBef>
                <a:spcPts val="0"/>
              </a:spcBef>
            </a:pPr>
            <a:r>
              <a:rPr lang="en-US" altLang="ko-KR" sz="2400" b="1"/>
              <a:t>4</a:t>
            </a:r>
            <a:r>
              <a:rPr lang="en-US" altLang="ko-KR" sz="2400" b="1" smtClean="0"/>
              <a:t>.</a:t>
            </a:r>
            <a:r>
              <a:rPr lang="ko-KR" altLang="en-US" sz="2400" b="1" smtClean="0"/>
              <a:t> 클라우드 활용</a:t>
            </a:r>
            <a:endParaRPr lang="ko-KR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508104" y="260648"/>
            <a:ext cx="3346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smtClean="0"/>
              <a:t>에버노트를 만들라하면</a:t>
            </a:r>
            <a:r>
              <a:rPr lang="en-US" altLang="ko-KR" sz="2000" smtClean="0"/>
              <a:t>?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90292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atinLnBrk="1"/>
            <a:fld id="{240D5ECE-8B49-45CD-BE81-EF81920D1969}" type="slidenum">
              <a:rPr lang="en-US" altLang="ko-KR" smtClean="0"/>
              <a:pPr latinLnBrk="1"/>
              <a:t>20</a:t>
            </a:fld>
            <a:endParaRPr kumimoji="0"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162" y="1304925"/>
            <a:ext cx="5781675" cy="4248150"/>
          </a:xfrm>
          <a:prstGeom prst="rect">
            <a:avLst/>
          </a:prstGeom>
        </p:spPr>
      </p:pic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wrap="square" bIns="0">
            <a:normAutofit/>
          </a:bodyPr>
          <a:lstStyle/>
          <a:p>
            <a:pPr lvl="0" latinLnBrk="1">
              <a:spcBef>
                <a:spcPts val="0"/>
              </a:spcBef>
            </a:pPr>
            <a:r>
              <a:rPr lang="en-US" altLang="ko-KR" sz="2400" b="1"/>
              <a:t>4</a:t>
            </a:r>
            <a:r>
              <a:rPr lang="en-US" altLang="ko-KR" sz="2400" b="1" smtClean="0"/>
              <a:t>.</a:t>
            </a:r>
            <a:r>
              <a:rPr lang="ko-KR" altLang="en-US" sz="2400" b="1" smtClean="0"/>
              <a:t> 클라우드 활용</a:t>
            </a:r>
            <a:endParaRPr lang="ko-KR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796136" y="260648"/>
            <a:ext cx="3058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smtClean="0"/>
              <a:t>확장성</a:t>
            </a:r>
            <a:r>
              <a:rPr lang="en-US" altLang="ko-KR" sz="2000" smtClean="0"/>
              <a:t>, </a:t>
            </a:r>
            <a:r>
              <a:rPr lang="ko-KR" altLang="en-US" sz="2000" smtClean="0"/>
              <a:t>가능성의 시대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80786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atinLnBrk="1"/>
            <a:fld id="{240D5ECE-8B49-45CD-BE81-EF81920D1969}" type="slidenum">
              <a:rPr lang="en-US" altLang="ko-KR" smtClean="0"/>
              <a:pPr latinLnBrk="1"/>
              <a:t>21</a:t>
            </a:fld>
            <a:endParaRPr kumimoji="0" lang="ko-KR" altLang="en-US"/>
          </a:p>
        </p:txBody>
      </p:sp>
      <p:pic>
        <p:nvPicPr>
          <p:cNvPr id="4097" name="_x189686952" descr="EMB00000df4bc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7585247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7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wrap="square" bIns="0">
            <a:normAutofit/>
          </a:bodyPr>
          <a:lstStyle/>
          <a:p>
            <a:pPr lvl="0" latinLnBrk="1">
              <a:spcBef>
                <a:spcPts val="0"/>
              </a:spcBef>
            </a:pPr>
            <a:r>
              <a:rPr lang="en-US" altLang="ko-KR" sz="2400" b="1"/>
              <a:t>4</a:t>
            </a:r>
            <a:r>
              <a:rPr lang="en-US" altLang="ko-KR" sz="2400" b="1" smtClean="0"/>
              <a:t>.</a:t>
            </a:r>
            <a:r>
              <a:rPr lang="ko-KR" altLang="en-US" sz="2400" b="1" smtClean="0"/>
              <a:t> 클라우드 활용</a:t>
            </a:r>
            <a:endParaRPr lang="ko-KR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480212" y="260648"/>
            <a:ext cx="2374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smtClean="0"/>
              <a:t>앱세사리 플랫폼</a:t>
            </a: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80751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atinLnBrk="1"/>
            <a:fld id="{240D5ECE-8B49-45CD-BE81-EF81920D1969}" type="slidenum">
              <a:rPr lang="en-US" altLang="ko-KR" smtClean="0"/>
              <a:pPr latinLnBrk="1"/>
              <a:t>22</a:t>
            </a:fld>
            <a:endParaRPr kumimoji="0" lang="ko-KR" altLang="en-US"/>
          </a:p>
        </p:txBody>
      </p:sp>
      <p:pic>
        <p:nvPicPr>
          <p:cNvPr id="6" name="Picture 5" descr="1-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6400"/>
            <a:ext cx="9144000" cy="3481120"/>
          </a:xfrm>
          <a:prstGeom prst="rect">
            <a:avLst/>
          </a:prstGeom>
        </p:spPr>
      </p:pic>
      <p:sp>
        <p:nvSpPr>
          <p:cNvPr id="5" name="Title 17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wrap="square" bIns="0">
            <a:normAutofit/>
          </a:bodyPr>
          <a:lstStyle/>
          <a:p>
            <a:pPr lvl="0" latinLnBrk="1">
              <a:spcBef>
                <a:spcPts val="0"/>
              </a:spcBef>
            </a:pPr>
            <a:r>
              <a:rPr lang="en-US" altLang="ko-KR" sz="2400" b="1" dirty="0"/>
              <a:t>5</a:t>
            </a:r>
            <a:r>
              <a:rPr lang="en-US" altLang="ko-KR" sz="2400" b="1" smtClean="0"/>
              <a:t>. </a:t>
            </a:r>
            <a:r>
              <a:rPr lang="ko-KR" altLang="en-US" sz="2400" b="1" smtClean="0"/>
              <a:t>향후 전망</a:t>
            </a:r>
            <a:endParaRPr lang="ko-KR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940152" y="188640"/>
            <a:ext cx="2892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smtClean="0"/>
              <a:t>비즈니스 트렌드의 변화</a:t>
            </a:r>
            <a:endParaRPr lang="ko-KR" altLang="en-US" sz="2000"/>
          </a:p>
        </p:txBody>
      </p:sp>
    </p:spTree>
    <p:extLst>
      <p:ext uri="{BB962C8B-B14F-4D97-AF65-F5344CB8AC3E}">
        <p14:creationId xmlns:p14="http://schemas.microsoft.com/office/powerpoint/2010/main" val="177474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7819A-DF63-4323-AE91-A96E781447B9}" type="slidenum">
              <a:rPr lang="en-US" altLang="ko-KR"/>
              <a:pPr/>
              <a:t>23</a:t>
            </a:fld>
            <a:endParaRPr lang="en-US" altLang="ko-KR"/>
          </a:p>
        </p:txBody>
      </p:sp>
      <p:sp>
        <p:nvSpPr>
          <p:cNvPr id="12290" name="Line 2"/>
          <p:cNvSpPr>
            <a:spLocks noChangeShapeType="1"/>
          </p:cNvSpPr>
          <p:nvPr/>
        </p:nvSpPr>
        <p:spPr bwMode="auto">
          <a:xfrm>
            <a:off x="144463" y="6510338"/>
            <a:ext cx="8805862" cy="0"/>
          </a:xfrm>
          <a:prstGeom prst="line">
            <a:avLst/>
          </a:prstGeom>
          <a:noFill/>
          <a:ln w="3175" cap="flat">
            <a:solidFill>
              <a:srgbClr val="BFBFB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ko-KR" altLang="en-US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4484688" y="6557963"/>
            <a:ext cx="233362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algn="l">
              <a:defRPr sz="1200">
                <a:solidFill>
                  <a:schemeClr val="tx1"/>
                </a:solidFill>
                <a:latin typeface="Gill Sans" charset="0"/>
              </a:defRPr>
            </a:lvl1pPr>
            <a:lvl2pPr algn="l">
              <a:defRPr sz="1200">
                <a:solidFill>
                  <a:schemeClr val="tx1"/>
                </a:solidFill>
                <a:latin typeface="Gill Sans" charset="0"/>
              </a:defRPr>
            </a:lvl2pPr>
            <a:lvl3pPr algn="l">
              <a:defRPr sz="1200">
                <a:solidFill>
                  <a:schemeClr val="tx1"/>
                </a:solidFill>
                <a:latin typeface="Gill Sans" charset="0"/>
              </a:defRPr>
            </a:lvl3pPr>
            <a:lvl4pPr algn="l">
              <a:defRPr sz="1200">
                <a:solidFill>
                  <a:schemeClr val="tx1"/>
                </a:solidFill>
                <a:latin typeface="Gill Sans" charset="0"/>
              </a:defRPr>
            </a:lvl4pPr>
            <a:lvl5pPr algn="l">
              <a:defRPr sz="1200">
                <a:solidFill>
                  <a:schemeClr val="tx1"/>
                </a:solidFill>
                <a:latin typeface="Gill Sans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ill Sans" charset="0"/>
              </a:defRPr>
            </a:lvl9pPr>
          </a:lstStyle>
          <a:p>
            <a:pPr algn="r"/>
            <a:fld id="{9BB3DC42-7B5D-4D4E-8668-B15530DB9FB3}" type="slidenum">
              <a:rPr lang="en-US" altLang="ko-KR" sz="900">
                <a:latin typeface="Lucida Grande" charset="0"/>
                <a:ea typeface="굴림" charset="-127"/>
                <a:sym typeface="Lucida Grande" charset="0"/>
              </a:rPr>
              <a:pPr algn="r"/>
              <a:t>23</a:t>
            </a:fld>
            <a:endParaRPr lang="en-US" altLang="ko-KR" sz="900">
              <a:latin typeface="Lucida Grande" charset="0"/>
              <a:ea typeface="굴림" charset="-127"/>
              <a:sym typeface="Lucida Grande" charset="0"/>
            </a:endParaRPr>
          </a:p>
        </p:txBody>
      </p:sp>
      <p:sp>
        <p:nvSpPr>
          <p:cNvPr id="12293" name="Rectangle 5"/>
          <p:cNvSpPr>
            <a:spLocks/>
          </p:cNvSpPr>
          <p:nvPr/>
        </p:nvSpPr>
        <p:spPr bwMode="auto">
          <a:xfrm>
            <a:off x="7223125" y="187325"/>
            <a:ext cx="1784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r"/>
            <a:r>
              <a:rPr lang="en-US" altLang="ko-KR" sz="1800" b="1">
                <a:solidFill>
                  <a:srgbClr val="FFFFFF"/>
                </a:solidFill>
                <a:latin typeface="Lucida Grande" charset="0"/>
                <a:ea typeface="굴림" charset="-127"/>
                <a:sym typeface="Lucida Grande" charset="0"/>
              </a:rPr>
              <a:t>1.2 </a:t>
            </a:r>
            <a:r>
              <a:rPr lang="ko-KR" altLang="en-US" sz="1800" b="1">
                <a:solidFill>
                  <a:srgbClr val="FFFFFF"/>
                </a:solidFill>
                <a:latin typeface="Lucida Grande" charset="0"/>
                <a:ea typeface="굴림" charset="-127"/>
                <a:sym typeface="Lucida Grande" charset="0"/>
              </a:rPr>
              <a:t>모바일 플랫폼</a:t>
            </a:r>
          </a:p>
        </p:txBody>
      </p:sp>
      <p:sp>
        <p:nvSpPr>
          <p:cNvPr id="12294" name="AutoShape 6"/>
          <p:cNvSpPr>
            <a:spLocks/>
          </p:cNvSpPr>
          <p:nvPr/>
        </p:nvSpPr>
        <p:spPr bwMode="auto">
          <a:xfrm>
            <a:off x="452438" y="1662212"/>
            <a:ext cx="3433762" cy="35179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0" y="0"/>
                </a:moveTo>
                <a:lnTo>
                  <a:pt x="17695" y="0"/>
                </a:lnTo>
                <a:lnTo>
                  <a:pt x="21600" y="10800"/>
                </a:lnTo>
                <a:lnTo>
                  <a:pt x="17695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rgbClr val="8FAD2F"/>
          </a:solidFill>
          <a:ln w="9525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" dist="35920" dir="2700000" algn="ctr" rotWithShape="0">
              <a:srgbClr val="DDDDDD"/>
            </a:outerShdw>
          </a:effectLst>
        </p:spPr>
        <p:txBody>
          <a:bodyPr lIns="0" tIns="0" rIns="0" bIns="0"/>
          <a:lstStyle/>
          <a:p>
            <a:endParaRPr lang="ko-KR" altLang="en-US"/>
          </a:p>
        </p:txBody>
      </p:sp>
      <p:sp>
        <p:nvSpPr>
          <p:cNvPr id="12295" name="Freeform 7"/>
          <p:cNvSpPr>
            <a:spLocks/>
          </p:cNvSpPr>
          <p:nvPr/>
        </p:nvSpPr>
        <p:spPr bwMode="auto">
          <a:xfrm>
            <a:off x="1016000" y="1657449"/>
            <a:ext cx="2500313" cy="482600"/>
          </a:xfrm>
          <a:custGeom>
            <a:avLst/>
            <a:gdLst>
              <a:gd name="T0" fmla="*/ 33 w 21600"/>
              <a:gd name="T1" fmla="*/ 0 h 21600"/>
              <a:gd name="T2" fmla="*/ 0 w 21600"/>
              <a:gd name="T3" fmla="*/ 21600 h 21600"/>
              <a:gd name="T4" fmla="*/ 21600 w 21600"/>
              <a:gd name="T5" fmla="*/ 21600 h 21600"/>
              <a:gd name="T6" fmla="*/ 20429 w 21600"/>
              <a:gd name="T7" fmla="*/ 118 h 21600"/>
              <a:gd name="T8" fmla="*/ 33 w 21600"/>
              <a:gd name="T9" fmla="*/ 0 h 21600"/>
              <a:gd name="T10" fmla="*/ 33 w 21600"/>
              <a:gd name="T11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33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0429" y="118"/>
                </a:lnTo>
                <a:lnTo>
                  <a:pt x="33" y="0"/>
                </a:lnTo>
                <a:close/>
                <a:moveTo>
                  <a:pt x="33" y="0"/>
                </a:moveTo>
              </a:path>
            </a:pathLst>
          </a:custGeom>
          <a:solidFill>
            <a:srgbClr val="F2EF62"/>
          </a:solidFill>
          <a:ln w="9525" cap="flat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ko-KR" altLang="en-US"/>
          </a:p>
        </p:txBody>
      </p:sp>
      <p:sp>
        <p:nvSpPr>
          <p:cNvPr id="12296" name="AutoShape 8"/>
          <p:cNvSpPr>
            <a:spLocks/>
          </p:cNvSpPr>
          <p:nvPr/>
        </p:nvSpPr>
        <p:spPr bwMode="auto">
          <a:xfrm flipH="1">
            <a:off x="5741988" y="1662212"/>
            <a:ext cx="2871787" cy="3517900"/>
          </a:xfrm>
          <a:custGeom>
            <a:avLst/>
            <a:gdLst/>
            <a:ahLst/>
            <a:cxnLst/>
            <a:rect l="0" t="0" r="r" b="b"/>
            <a:pathLst>
              <a:path w="21600" h="21600">
                <a:moveTo>
                  <a:pt x="0" y="0"/>
                </a:moveTo>
                <a:lnTo>
                  <a:pt x="17695" y="0"/>
                </a:lnTo>
                <a:lnTo>
                  <a:pt x="21600" y="10800"/>
                </a:lnTo>
                <a:lnTo>
                  <a:pt x="17695" y="21600"/>
                </a:lnTo>
                <a:lnTo>
                  <a:pt x="0" y="21600"/>
                </a:lnTo>
                <a:close/>
                <a:moveTo>
                  <a:pt x="0" y="0"/>
                </a:moveTo>
              </a:path>
            </a:pathLst>
          </a:custGeom>
          <a:solidFill>
            <a:srgbClr val="8FAD2F"/>
          </a:solidFill>
          <a:ln w="9525" cap="flat">
            <a:solidFill>
              <a:srgbClr val="4D4D4D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12700" dist="35920" dir="2700000" algn="ctr" rotWithShape="0">
              <a:srgbClr val="DDDDDD"/>
            </a:outerShdw>
          </a:effectLst>
        </p:spPr>
        <p:txBody>
          <a:bodyPr lIns="0" tIns="0" rIns="0" bIns="0"/>
          <a:lstStyle/>
          <a:p>
            <a:endParaRPr lang="ko-KR" altLang="en-US"/>
          </a:p>
        </p:txBody>
      </p:sp>
      <p:sp>
        <p:nvSpPr>
          <p:cNvPr id="12297" name="Freeform 9"/>
          <p:cNvSpPr>
            <a:spLocks/>
          </p:cNvSpPr>
          <p:nvPr/>
        </p:nvSpPr>
        <p:spPr bwMode="auto">
          <a:xfrm flipH="1">
            <a:off x="5997575" y="1662212"/>
            <a:ext cx="2500313" cy="482600"/>
          </a:xfrm>
          <a:custGeom>
            <a:avLst/>
            <a:gdLst>
              <a:gd name="T0" fmla="*/ 33 w 21600"/>
              <a:gd name="T1" fmla="*/ 0 h 21600"/>
              <a:gd name="T2" fmla="*/ 0 w 21600"/>
              <a:gd name="T3" fmla="*/ 21600 h 21600"/>
              <a:gd name="T4" fmla="*/ 21600 w 21600"/>
              <a:gd name="T5" fmla="*/ 21600 h 21600"/>
              <a:gd name="T6" fmla="*/ 20429 w 21600"/>
              <a:gd name="T7" fmla="*/ 118 h 21600"/>
              <a:gd name="T8" fmla="*/ 33 w 21600"/>
              <a:gd name="T9" fmla="*/ 0 h 21600"/>
              <a:gd name="T10" fmla="*/ 33 w 21600"/>
              <a:gd name="T11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600" h="21600">
                <a:moveTo>
                  <a:pt x="33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0429" y="118"/>
                </a:lnTo>
                <a:lnTo>
                  <a:pt x="33" y="0"/>
                </a:lnTo>
                <a:close/>
                <a:moveTo>
                  <a:pt x="33" y="0"/>
                </a:moveTo>
              </a:path>
            </a:pathLst>
          </a:custGeom>
          <a:solidFill>
            <a:srgbClr val="F2EF62"/>
          </a:solidFill>
          <a:ln w="9525" cap="flat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ko-KR" altLang="en-US"/>
          </a:p>
        </p:txBody>
      </p:sp>
      <p:sp>
        <p:nvSpPr>
          <p:cNvPr id="12298" name="Rectangle 10"/>
          <p:cNvSpPr>
            <a:spLocks/>
          </p:cNvSpPr>
          <p:nvPr/>
        </p:nvSpPr>
        <p:spPr bwMode="auto">
          <a:xfrm>
            <a:off x="6521450" y="1836837"/>
            <a:ext cx="21844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l"/>
            <a:r>
              <a:rPr lang="ko-KR" altLang="en-US" sz="1600">
                <a:solidFill>
                  <a:srgbClr val="0070C0"/>
                </a:solidFill>
                <a:latin typeface="굴림" charset="-127"/>
                <a:ea typeface="굴림" charset="-127"/>
                <a:sym typeface="굴림" charset="-127"/>
              </a:rPr>
              <a:t>독일</a:t>
            </a:r>
          </a:p>
        </p:txBody>
      </p:sp>
      <p:sp>
        <p:nvSpPr>
          <p:cNvPr id="12299" name="Rectangle 11"/>
          <p:cNvSpPr>
            <a:spLocks/>
          </p:cNvSpPr>
          <p:nvPr/>
        </p:nvSpPr>
        <p:spPr bwMode="auto">
          <a:xfrm>
            <a:off x="6365875" y="2376587"/>
            <a:ext cx="2209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146050" indent="-144463" algn="l">
              <a:buClr>
                <a:srgbClr val="FF0000"/>
              </a:buClr>
              <a:buSzPct val="100000"/>
              <a:buFont typeface="Thonburi" charset="0"/>
              <a:buChar char="•"/>
            </a:pPr>
            <a:r>
              <a:rPr lang="ko-KR" altLang="en-US" sz="1600">
                <a:solidFill>
                  <a:srgbClr val="FF0000"/>
                </a:solidFill>
                <a:latin typeface="굴림" charset="-127"/>
                <a:ea typeface="굴림" charset="-127"/>
                <a:sym typeface="굴림" charset="-127"/>
              </a:rPr>
              <a:t>주력 </a:t>
            </a:r>
            <a:r>
              <a:rPr lang="en-US" altLang="ko-KR" sz="1600" b="1">
                <a:solidFill>
                  <a:srgbClr val="FF0000"/>
                </a:solidFill>
                <a:latin typeface="Lucida Grande" charset="0"/>
                <a:ea typeface="굴림" charset="-127"/>
                <a:sym typeface="Lucida Grande" charset="0"/>
              </a:rPr>
              <a:t>:</a:t>
            </a:r>
            <a:r>
              <a:rPr lang="en-US" altLang="ko-KR" sz="1600">
                <a:solidFill>
                  <a:srgbClr val="FF0000"/>
                </a:solidFill>
                <a:latin typeface="굴림" charset="-127"/>
                <a:ea typeface="굴림" charset="-127"/>
                <a:sym typeface="굴림" charset="-127"/>
              </a:rPr>
              <a:t> </a:t>
            </a:r>
            <a:r>
              <a:rPr lang="ko-KR" altLang="en-US" sz="1600">
                <a:solidFill>
                  <a:srgbClr val="FF0000"/>
                </a:solidFill>
                <a:latin typeface="굴림" charset="-127"/>
                <a:ea typeface="굴림" charset="-127"/>
                <a:sym typeface="굴림" charset="-127"/>
              </a:rPr>
              <a:t>기갑 군단</a:t>
            </a:r>
          </a:p>
        </p:txBody>
      </p:sp>
      <p:sp>
        <p:nvSpPr>
          <p:cNvPr id="12300" name="Freeform 12"/>
          <p:cNvSpPr>
            <a:spLocks/>
          </p:cNvSpPr>
          <p:nvPr/>
        </p:nvSpPr>
        <p:spPr bwMode="auto">
          <a:xfrm>
            <a:off x="3630613" y="1859062"/>
            <a:ext cx="2244725" cy="3452812"/>
          </a:xfrm>
          <a:custGeom>
            <a:avLst/>
            <a:gdLst>
              <a:gd name="T0" fmla="*/ 7958 w 21600"/>
              <a:gd name="T1" fmla="*/ 0 h 21600"/>
              <a:gd name="T2" fmla="*/ 9777 w 21600"/>
              <a:gd name="T3" fmla="*/ 4375 h 21600"/>
              <a:gd name="T4" fmla="*/ 10914 w 21600"/>
              <a:gd name="T5" fmla="*/ 1914 h 21600"/>
              <a:gd name="T6" fmla="*/ 11596 w 21600"/>
              <a:gd name="T7" fmla="*/ 4648 h 21600"/>
              <a:gd name="T8" fmla="*/ 12278 w 21600"/>
              <a:gd name="T9" fmla="*/ 3008 h 21600"/>
              <a:gd name="T10" fmla="*/ 12505 w 21600"/>
              <a:gd name="T11" fmla="*/ 4375 h 21600"/>
              <a:gd name="T12" fmla="*/ 15234 w 21600"/>
              <a:gd name="T13" fmla="*/ 273 h 21600"/>
              <a:gd name="T14" fmla="*/ 14097 w 21600"/>
              <a:gd name="T15" fmla="*/ 5468 h 21600"/>
              <a:gd name="T16" fmla="*/ 17053 w 21600"/>
              <a:gd name="T17" fmla="*/ 3008 h 21600"/>
              <a:gd name="T18" fmla="*/ 15461 w 21600"/>
              <a:gd name="T19" fmla="*/ 6015 h 21600"/>
              <a:gd name="T20" fmla="*/ 20236 w 21600"/>
              <a:gd name="T21" fmla="*/ 3554 h 21600"/>
              <a:gd name="T22" fmla="*/ 17053 w 21600"/>
              <a:gd name="T23" fmla="*/ 6835 h 21600"/>
              <a:gd name="T24" fmla="*/ 20236 w 21600"/>
              <a:gd name="T25" fmla="*/ 6015 h 21600"/>
              <a:gd name="T26" fmla="*/ 17735 w 21600"/>
              <a:gd name="T27" fmla="*/ 7929 h 21600"/>
              <a:gd name="T28" fmla="*/ 21600 w 21600"/>
              <a:gd name="T29" fmla="*/ 7382 h 21600"/>
              <a:gd name="T30" fmla="*/ 18644 w 21600"/>
              <a:gd name="T31" fmla="*/ 9843 h 21600"/>
              <a:gd name="T32" fmla="*/ 21600 w 21600"/>
              <a:gd name="T33" fmla="*/ 9843 h 21600"/>
              <a:gd name="T34" fmla="*/ 18644 w 21600"/>
              <a:gd name="T35" fmla="*/ 10937 h 21600"/>
              <a:gd name="T36" fmla="*/ 20236 w 21600"/>
              <a:gd name="T37" fmla="*/ 11210 h 21600"/>
              <a:gd name="T38" fmla="*/ 17735 w 21600"/>
              <a:gd name="T39" fmla="*/ 11484 h 21600"/>
              <a:gd name="T40" fmla="*/ 21600 w 21600"/>
              <a:gd name="T41" fmla="*/ 13671 h 21600"/>
              <a:gd name="T42" fmla="*/ 17507 w 21600"/>
              <a:gd name="T43" fmla="*/ 12851 h 21600"/>
              <a:gd name="T44" fmla="*/ 19554 w 21600"/>
              <a:gd name="T45" fmla="*/ 14765 h 21600"/>
              <a:gd name="T46" fmla="*/ 16825 w 21600"/>
              <a:gd name="T47" fmla="*/ 14218 h 21600"/>
              <a:gd name="T48" fmla="*/ 18644 w 21600"/>
              <a:gd name="T49" fmla="*/ 16132 h 21600"/>
              <a:gd name="T50" fmla="*/ 16143 w 21600"/>
              <a:gd name="T51" fmla="*/ 15585 h 21600"/>
              <a:gd name="T52" fmla="*/ 18644 w 21600"/>
              <a:gd name="T53" fmla="*/ 19413 h 21600"/>
              <a:gd name="T54" fmla="*/ 15461 w 21600"/>
              <a:gd name="T55" fmla="*/ 16678 h 21600"/>
              <a:gd name="T56" fmla="*/ 16143 w 21600"/>
              <a:gd name="T57" fmla="*/ 20233 h 21600"/>
              <a:gd name="T58" fmla="*/ 13642 w 21600"/>
              <a:gd name="T59" fmla="*/ 17772 h 21600"/>
              <a:gd name="T60" fmla="*/ 13187 w 21600"/>
              <a:gd name="T61" fmla="*/ 21600 h 21600"/>
              <a:gd name="T62" fmla="*/ 11596 w 21600"/>
              <a:gd name="T63" fmla="*/ 17225 h 21600"/>
              <a:gd name="T64" fmla="*/ 10914 w 21600"/>
              <a:gd name="T65" fmla="*/ 18866 h 21600"/>
              <a:gd name="T66" fmla="*/ 10459 w 21600"/>
              <a:gd name="T67" fmla="*/ 17772 h 21600"/>
              <a:gd name="T68" fmla="*/ 8413 w 21600"/>
              <a:gd name="T69" fmla="*/ 20780 h 21600"/>
              <a:gd name="T70" fmla="*/ 9095 w 21600"/>
              <a:gd name="T71" fmla="*/ 17772 h 21600"/>
              <a:gd name="T72" fmla="*/ 7958 w 21600"/>
              <a:gd name="T73" fmla="*/ 18319 h 21600"/>
              <a:gd name="T74" fmla="*/ 8413 w 21600"/>
              <a:gd name="T75" fmla="*/ 16678 h 21600"/>
              <a:gd name="T76" fmla="*/ 6594 w 21600"/>
              <a:gd name="T77" fmla="*/ 17772 h 21600"/>
              <a:gd name="T78" fmla="*/ 6821 w 21600"/>
              <a:gd name="T79" fmla="*/ 16132 h 21600"/>
              <a:gd name="T80" fmla="*/ 4320 w 21600"/>
              <a:gd name="T81" fmla="*/ 18319 h 21600"/>
              <a:gd name="T82" fmla="*/ 5912 w 21600"/>
              <a:gd name="T83" fmla="*/ 15038 h 21600"/>
              <a:gd name="T84" fmla="*/ 4320 w 21600"/>
              <a:gd name="T85" fmla="*/ 15585 h 21600"/>
              <a:gd name="T86" fmla="*/ 5002 w 21600"/>
              <a:gd name="T87" fmla="*/ 13671 h 21600"/>
              <a:gd name="T88" fmla="*/ 1364 w 21600"/>
              <a:gd name="T89" fmla="*/ 14218 h 21600"/>
              <a:gd name="T90" fmla="*/ 4320 w 21600"/>
              <a:gd name="T91" fmla="*/ 12030 h 21600"/>
              <a:gd name="T92" fmla="*/ 2728 w 21600"/>
              <a:gd name="T93" fmla="*/ 11484 h 21600"/>
              <a:gd name="T94" fmla="*/ 5002 w 21600"/>
              <a:gd name="T95" fmla="*/ 10937 h 21600"/>
              <a:gd name="T96" fmla="*/ 0 w 21600"/>
              <a:gd name="T97" fmla="*/ 10390 h 21600"/>
              <a:gd name="T98" fmla="*/ 4547 w 21600"/>
              <a:gd name="T99" fmla="*/ 9843 h 21600"/>
              <a:gd name="T100" fmla="*/ 2728 w 21600"/>
              <a:gd name="T101" fmla="*/ 8476 h 21600"/>
              <a:gd name="T102" fmla="*/ 6139 w 21600"/>
              <a:gd name="T103" fmla="*/ 8476 h 21600"/>
              <a:gd name="T104" fmla="*/ 2728 w 21600"/>
              <a:gd name="T105" fmla="*/ 6015 h 21600"/>
              <a:gd name="T106" fmla="*/ 6366 w 21600"/>
              <a:gd name="T107" fmla="*/ 6835 h 21600"/>
              <a:gd name="T108" fmla="*/ 3638 w 21600"/>
              <a:gd name="T109" fmla="*/ 2461 h 21600"/>
              <a:gd name="T110" fmla="*/ 7503 w 21600"/>
              <a:gd name="T111" fmla="*/ 5468 h 21600"/>
              <a:gd name="T112" fmla="*/ 6821 w 21600"/>
              <a:gd name="T113" fmla="*/ 3008 h 21600"/>
              <a:gd name="T114" fmla="*/ 8413 w 21600"/>
              <a:gd name="T115" fmla="*/ 4648 h 21600"/>
              <a:gd name="T116" fmla="*/ 7958 w 21600"/>
              <a:gd name="T117" fmla="*/ 273 h 21600"/>
              <a:gd name="T118" fmla="*/ 7958 w 21600"/>
              <a:gd name="T119" fmla="*/ 0 h 21600"/>
              <a:gd name="T120" fmla="*/ 7958 w 21600"/>
              <a:gd name="T121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1600" h="21600">
                <a:moveTo>
                  <a:pt x="7958" y="0"/>
                </a:moveTo>
                <a:lnTo>
                  <a:pt x="9777" y="4375"/>
                </a:lnTo>
                <a:lnTo>
                  <a:pt x="10914" y="1914"/>
                </a:lnTo>
                <a:lnTo>
                  <a:pt x="11596" y="4648"/>
                </a:lnTo>
                <a:lnTo>
                  <a:pt x="12278" y="3008"/>
                </a:lnTo>
                <a:lnTo>
                  <a:pt x="12505" y="4375"/>
                </a:lnTo>
                <a:lnTo>
                  <a:pt x="15234" y="273"/>
                </a:lnTo>
                <a:lnTo>
                  <a:pt x="14097" y="5468"/>
                </a:lnTo>
                <a:lnTo>
                  <a:pt x="17053" y="3008"/>
                </a:lnTo>
                <a:lnTo>
                  <a:pt x="15461" y="6015"/>
                </a:lnTo>
                <a:lnTo>
                  <a:pt x="20236" y="3554"/>
                </a:lnTo>
                <a:lnTo>
                  <a:pt x="17053" y="6835"/>
                </a:lnTo>
                <a:lnTo>
                  <a:pt x="20236" y="6015"/>
                </a:lnTo>
                <a:lnTo>
                  <a:pt x="17735" y="7929"/>
                </a:lnTo>
                <a:lnTo>
                  <a:pt x="21600" y="7382"/>
                </a:lnTo>
                <a:lnTo>
                  <a:pt x="18644" y="9843"/>
                </a:lnTo>
                <a:lnTo>
                  <a:pt x="21600" y="9843"/>
                </a:lnTo>
                <a:lnTo>
                  <a:pt x="18644" y="10937"/>
                </a:lnTo>
                <a:lnTo>
                  <a:pt x="20236" y="11210"/>
                </a:lnTo>
                <a:lnTo>
                  <a:pt x="17735" y="11484"/>
                </a:lnTo>
                <a:lnTo>
                  <a:pt x="21600" y="13671"/>
                </a:lnTo>
                <a:lnTo>
                  <a:pt x="17507" y="12851"/>
                </a:lnTo>
                <a:lnTo>
                  <a:pt x="19554" y="14765"/>
                </a:lnTo>
                <a:lnTo>
                  <a:pt x="16825" y="14218"/>
                </a:lnTo>
                <a:lnTo>
                  <a:pt x="18644" y="16132"/>
                </a:lnTo>
                <a:lnTo>
                  <a:pt x="16143" y="15585"/>
                </a:lnTo>
                <a:lnTo>
                  <a:pt x="18644" y="19413"/>
                </a:lnTo>
                <a:lnTo>
                  <a:pt x="15461" y="16678"/>
                </a:lnTo>
                <a:lnTo>
                  <a:pt x="16143" y="20233"/>
                </a:lnTo>
                <a:lnTo>
                  <a:pt x="13642" y="17772"/>
                </a:lnTo>
                <a:lnTo>
                  <a:pt x="13187" y="21600"/>
                </a:lnTo>
                <a:lnTo>
                  <a:pt x="11596" y="17225"/>
                </a:lnTo>
                <a:lnTo>
                  <a:pt x="10914" y="18866"/>
                </a:lnTo>
                <a:lnTo>
                  <a:pt x="10459" y="17772"/>
                </a:lnTo>
                <a:lnTo>
                  <a:pt x="8413" y="20780"/>
                </a:lnTo>
                <a:lnTo>
                  <a:pt x="9095" y="17772"/>
                </a:lnTo>
                <a:lnTo>
                  <a:pt x="7958" y="18319"/>
                </a:lnTo>
                <a:lnTo>
                  <a:pt x="8413" y="16678"/>
                </a:lnTo>
                <a:lnTo>
                  <a:pt x="6594" y="17772"/>
                </a:lnTo>
                <a:lnTo>
                  <a:pt x="6821" y="16132"/>
                </a:lnTo>
                <a:lnTo>
                  <a:pt x="4320" y="18319"/>
                </a:lnTo>
                <a:lnTo>
                  <a:pt x="5912" y="15038"/>
                </a:lnTo>
                <a:lnTo>
                  <a:pt x="4320" y="15585"/>
                </a:lnTo>
                <a:lnTo>
                  <a:pt x="5002" y="13671"/>
                </a:lnTo>
                <a:lnTo>
                  <a:pt x="1364" y="14218"/>
                </a:lnTo>
                <a:lnTo>
                  <a:pt x="4320" y="12030"/>
                </a:lnTo>
                <a:lnTo>
                  <a:pt x="2728" y="11484"/>
                </a:lnTo>
                <a:lnTo>
                  <a:pt x="5002" y="10937"/>
                </a:lnTo>
                <a:lnTo>
                  <a:pt x="0" y="10390"/>
                </a:lnTo>
                <a:lnTo>
                  <a:pt x="4547" y="9843"/>
                </a:lnTo>
                <a:lnTo>
                  <a:pt x="2728" y="8476"/>
                </a:lnTo>
                <a:lnTo>
                  <a:pt x="6139" y="8476"/>
                </a:lnTo>
                <a:lnTo>
                  <a:pt x="2728" y="6015"/>
                </a:lnTo>
                <a:lnTo>
                  <a:pt x="6366" y="6835"/>
                </a:lnTo>
                <a:lnTo>
                  <a:pt x="3638" y="2461"/>
                </a:lnTo>
                <a:lnTo>
                  <a:pt x="7503" y="5468"/>
                </a:lnTo>
                <a:lnTo>
                  <a:pt x="6821" y="3008"/>
                </a:lnTo>
                <a:lnTo>
                  <a:pt x="8413" y="4648"/>
                </a:lnTo>
                <a:lnTo>
                  <a:pt x="7958" y="273"/>
                </a:lnTo>
                <a:lnTo>
                  <a:pt x="7958" y="0"/>
                </a:lnTo>
                <a:close/>
                <a:moveTo>
                  <a:pt x="7958" y="0"/>
                </a:moveTo>
              </a:path>
            </a:pathLst>
          </a:custGeom>
          <a:solidFill>
            <a:srgbClr val="7030A0"/>
          </a:solidFill>
          <a:ln w="9525" cap="flat">
            <a:solidFill>
              <a:srgbClr val="4D4D4D"/>
            </a:solidFill>
            <a:prstDash val="solid"/>
            <a:round/>
            <a:headEnd type="none" w="med" len="med"/>
            <a:tailEnd type="none" w="med" len="med"/>
          </a:ln>
          <a:effectLst>
            <a:outerShdw blurRad="12700" dist="35920" dir="2700000" algn="ctr" rotWithShape="0">
              <a:srgbClr val="DDDDDD"/>
            </a:outerShdw>
          </a:effectLst>
        </p:spPr>
        <p:txBody>
          <a:bodyPr lIns="0" tIns="0" rIns="0" bIns="0"/>
          <a:lstStyle/>
          <a:p>
            <a:endParaRPr lang="ko-KR" altLang="en-US"/>
          </a:p>
        </p:txBody>
      </p:sp>
      <p:sp>
        <p:nvSpPr>
          <p:cNvPr id="12301" name="Rectangle 13"/>
          <p:cNvSpPr>
            <a:spLocks/>
          </p:cNvSpPr>
          <p:nvPr/>
        </p:nvSpPr>
        <p:spPr bwMode="auto">
          <a:xfrm>
            <a:off x="4240213" y="1482824"/>
            <a:ext cx="11684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l"/>
            <a:r>
              <a:rPr lang="ko-KR" altLang="en-US" sz="1800">
                <a:solidFill>
                  <a:srgbClr val="0070C0"/>
                </a:solidFill>
                <a:latin typeface="굴림" charset="-127"/>
                <a:ea typeface="굴림" charset="-127"/>
                <a:sym typeface="굴림" charset="-127"/>
              </a:rPr>
              <a:t>전쟁</a:t>
            </a:r>
          </a:p>
        </p:txBody>
      </p:sp>
      <p:pic>
        <p:nvPicPr>
          <p:cNvPr id="12302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729012"/>
            <a:ext cx="25146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3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2660749"/>
            <a:ext cx="3035300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4" name="Rectangle 16"/>
          <p:cNvSpPr>
            <a:spLocks/>
          </p:cNvSpPr>
          <p:nvPr/>
        </p:nvSpPr>
        <p:spPr bwMode="auto">
          <a:xfrm>
            <a:off x="1074738" y="2322612"/>
            <a:ext cx="2209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marL="146050" indent="-144463" algn="l">
              <a:buClr>
                <a:srgbClr val="FF0000"/>
              </a:buClr>
              <a:buSzPct val="100000"/>
              <a:buFont typeface="Thonburi" charset="0"/>
              <a:buChar char="•"/>
            </a:pPr>
            <a:r>
              <a:rPr lang="ko-KR" altLang="en-US" sz="1600">
                <a:solidFill>
                  <a:srgbClr val="FF0000"/>
                </a:solidFill>
                <a:latin typeface="굴림" charset="-127"/>
                <a:ea typeface="굴림" charset="-127"/>
                <a:sym typeface="굴림" charset="-127"/>
              </a:rPr>
              <a:t>주력 </a:t>
            </a:r>
            <a:r>
              <a:rPr lang="en-US" altLang="ko-KR" sz="1600" b="1">
                <a:solidFill>
                  <a:srgbClr val="FF0000"/>
                </a:solidFill>
                <a:latin typeface="Lucida Grande" charset="0"/>
                <a:ea typeface="굴림" charset="-127"/>
                <a:sym typeface="Lucida Grande" charset="0"/>
              </a:rPr>
              <a:t>: </a:t>
            </a:r>
            <a:r>
              <a:rPr lang="ko-KR" altLang="en-US" sz="1600">
                <a:solidFill>
                  <a:srgbClr val="FF0000"/>
                </a:solidFill>
                <a:latin typeface="굴림" charset="-127"/>
                <a:ea typeface="굴림" charset="-127"/>
                <a:sym typeface="굴림" charset="-127"/>
              </a:rPr>
              <a:t>기병대</a:t>
            </a:r>
          </a:p>
        </p:txBody>
      </p:sp>
      <p:pic>
        <p:nvPicPr>
          <p:cNvPr id="12305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638" y="2859187"/>
            <a:ext cx="965200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6" name="Rectangle 18"/>
          <p:cNvSpPr>
            <a:spLocks/>
          </p:cNvSpPr>
          <p:nvPr/>
        </p:nvSpPr>
        <p:spPr bwMode="auto">
          <a:xfrm>
            <a:off x="1169988" y="1800324"/>
            <a:ext cx="218440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l"/>
            <a:r>
              <a:rPr lang="ko-KR" altLang="en-US" sz="1600">
                <a:solidFill>
                  <a:srgbClr val="0070C0"/>
                </a:solidFill>
                <a:latin typeface="굴림" charset="-127"/>
                <a:ea typeface="굴림" charset="-127"/>
                <a:sym typeface="굴림" charset="-127"/>
              </a:rPr>
              <a:t>폴란드</a:t>
            </a:r>
          </a:p>
        </p:txBody>
      </p:sp>
      <p:sp>
        <p:nvSpPr>
          <p:cNvPr id="12307" name="Rectangle 19"/>
          <p:cNvSpPr>
            <a:spLocks/>
          </p:cNvSpPr>
          <p:nvPr/>
        </p:nvSpPr>
        <p:spPr bwMode="auto">
          <a:xfrm>
            <a:off x="569913" y="4238724"/>
            <a:ext cx="2513012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>
              <a:buClr>
                <a:srgbClr val="0070C0"/>
              </a:buClr>
              <a:buSzPct val="100000"/>
              <a:buFont typeface="Thonburi" charset="0"/>
              <a:buChar char="-"/>
            </a:pPr>
            <a:r>
              <a:rPr lang="en-US" altLang="ko-KR" sz="1800" b="1">
                <a:solidFill>
                  <a:srgbClr val="0070C0"/>
                </a:solidFill>
                <a:latin typeface="Lucida Grande" charset="0"/>
                <a:ea typeface="굴림" charset="-127"/>
                <a:sym typeface="Lucida Grande" charset="0"/>
              </a:rPr>
              <a:t> </a:t>
            </a:r>
            <a:r>
              <a:rPr lang="ko-KR" altLang="en-US" sz="1800" b="1">
                <a:solidFill>
                  <a:srgbClr val="0070C0"/>
                </a:solidFill>
                <a:latin typeface="Lucida Grande" charset="0"/>
                <a:ea typeface="굴림" charset="-127"/>
                <a:sym typeface="Lucida Grande" charset="0"/>
              </a:rPr>
              <a:t>유럽 최강의 역사와 전통</a:t>
            </a:r>
            <a:endParaRPr lang="ko-KR" altLang="en-US" sz="1800">
              <a:solidFill>
                <a:schemeClr val="tx1"/>
              </a:solidFill>
              <a:latin typeface="Lucida Grande" charset="0"/>
              <a:ea typeface="굴림" charset="-127"/>
              <a:sym typeface="Lucida Grande" charset="0"/>
            </a:endParaRPr>
          </a:p>
          <a:p>
            <a:pPr algn="l">
              <a:buClr>
                <a:srgbClr val="0070C0"/>
              </a:buClr>
              <a:buSzPct val="100000"/>
              <a:buFont typeface="Thonburi" charset="0"/>
              <a:buChar char="-"/>
            </a:pPr>
            <a:r>
              <a:rPr lang="ko-KR" altLang="en-US" sz="1800" b="1">
                <a:solidFill>
                  <a:srgbClr val="0070C0"/>
                </a:solidFill>
                <a:latin typeface="Lucida Grande" charset="0"/>
                <a:ea typeface="굴림" charset="-127"/>
                <a:sym typeface="Lucida Grande" charset="0"/>
              </a:rPr>
              <a:t> 군국주의</a:t>
            </a:r>
            <a:endParaRPr lang="ko-KR" altLang="en-US" sz="1800">
              <a:solidFill>
                <a:schemeClr val="tx1"/>
              </a:solidFill>
              <a:latin typeface="Lucida Grande" charset="0"/>
              <a:ea typeface="굴림" charset="-127"/>
              <a:sym typeface="Lucida Grande" charset="0"/>
            </a:endParaRPr>
          </a:p>
          <a:p>
            <a:pPr algn="l">
              <a:buClr>
                <a:srgbClr val="0070C0"/>
              </a:buClr>
              <a:buSzPct val="100000"/>
              <a:buFont typeface="Thonburi" charset="0"/>
              <a:buChar char="-"/>
            </a:pPr>
            <a:r>
              <a:rPr lang="ko-KR" altLang="en-US" sz="1800" b="1">
                <a:solidFill>
                  <a:srgbClr val="0070C0"/>
                </a:solidFill>
                <a:latin typeface="Lucida Grande" charset="0"/>
                <a:ea typeface="굴림" charset="-127"/>
                <a:sym typeface="Lucida Grande" charset="0"/>
              </a:rPr>
              <a:t> </a:t>
            </a:r>
            <a:r>
              <a:rPr lang="en-US" altLang="ko-KR" sz="1800" b="1">
                <a:solidFill>
                  <a:srgbClr val="0070C0"/>
                </a:solidFill>
                <a:latin typeface="Lucida Grande" charset="0"/>
                <a:ea typeface="굴림" charset="-127"/>
                <a:sym typeface="Lucida Grande" charset="0"/>
              </a:rPr>
              <a:t>200 </a:t>
            </a:r>
            <a:r>
              <a:rPr lang="ko-KR" altLang="en-US" sz="1800" b="1">
                <a:solidFill>
                  <a:srgbClr val="0070C0"/>
                </a:solidFill>
                <a:latin typeface="Lucida Grande" charset="0"/>
                <a:ea typeface="굴림" charset="-127"/>
                <a:sym typeface="Lucida Grande" charset="0"/>
              </a:rPr>
              <a:t>만 대군</a:t>
            </a:r>
            <a:endParaRPr lang="ko-KR" altLang="en-US" sz="1800">
              <a:solidFill>
                <a:schemeClr val="tx1"/>
              </a:solidFill>
              <a:latin typeface="Lucida Grande" charset="0"/>
              <a:ea typeface="굴림" charset="-127"/>
              <a:sym typeface="Lucida Grande" charset="0"/>
            </a:endParaRPr>
          </a:p>
          <a:p>
            <a:pPr algn="l">
              <a:buClr>
                <a:srgbClr val="0070C0"/>
              </a:buClr>
              <a:buSzPct val="100000"/>
              <a:buFont typeface="Thonburi" charset="0"/>
              <a:buChar char="-"/>
            </a:pPr>
            <a:r>
              <a:rPr lang="ko-KR" altLang="en-US" sz="1800" b="1">
                <a:solidFill>
                  <a:srgbClr val="0070C0"/>
                </a:solidFill>
                <a:latin typeface="Lucida Grande" charset="0"/>
                <a:ea typeface="굴림" charset="-127"/>
                <a:sym typeface="Lucida Grande" charset="0"/>
              </a:rPr>
              <a:t> </a:t>
            </a:r>
            <a:r>
              <a:rPr lang="en-US" altLang="ko-KR" sz="1800" b="1">
                <a:solidFill>
                  <a:srgbClr val="0070C0"/>
                </a:solidFill>
                <a:latin typeface="Lucida Grande" charset="0"/>
                <a:ea typeface="굴림" charset="-127"/>
                <a:sym typeface="Lucida Grande" charset="0"/>
              </a:rPr>
              <a:t>…</a:t>
            </a:r>
          </a:p>
        </p:txBody>
      </p:sp>
      <p:sp>
        <p:nvSpPr>
          <p:cNvPr id="12308" name="Rectangle 20"/>
          <p:cNvSpPr>
            <a:spLocks/>
          </p:cNvSpPr>
          <p:nvPr/>
        </p:nvSpPr>
        <p:spPr bwMode="auto">
          <a:xfrm>
            <a:off x="6483350" y="4273649"/>
            <a:ext cx="18923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>
              <a:buClr>
                <a:srgbClr val="0070C0"/>
              </a:buClr>
              <a:buSzPct val="100000"/>
              <a:buFont typeface="Thonburi" charset="0"/>
              <a:buChar char="-"/>
            </a:pPr>
            <a:r>
              <a:rPr lang="en-US" altLang="ko-KR" sz="1800" b="1">
                <a:solidFill>
                  <a:srgbClr val="0070C0"/>
                </a:solidFill>
                <a:latin typeface="Lucida Grande" charset="0"/>
                <a:ea typeface="굴림" charset="-127"/>
                <a:sym typeface="Lucida Grande" charset="0"/>
              </a:rPr>
              <a:t>Blitzkrieg </a:t>
            </a:r>
            <a:endParaRPr lang="en-US" altLang="ko-KR" sz="1800">
              <a:solidFill>
                <a:schemeClr val="tx1"/>
              </a:solidFill>
              <a:latin typeface="Lucida Grande" charset="0"/>
              <a:ea typeface="굴림" charset="-127"/>
              <a:sym typeface="Lucida Grande" charset="0"/>
            </a:endParaRPr>
          </a:p>
          <a:p>
            <a:pPr algn="l">
              <a:buClr>
                <a:srgbClr val="0070C0"/>
              </a:buClr>
              <a:buSzPct val="100000"/>
              <a:buFont typeface="Thonburi" charset="0"/>
              <a:buChar char="-"/>
            </a:pPr>
            <a:r>
              <a:rPr lang="en-US" altLang="ko-KR" sz="1800" b="1">
                <a:solidFill>
                  <a:srgbClr val="0070C0"/>
                </a:solidFill>
                <a:latin typeface="Lucida Grande" charset="0"/>
                <a:ea typeface="굴림" charset="-127"/>
                <a:sym typeface="Lucida Grande" charset="0"/>
              </a:rPr>
              <a:t> </a:t>
            </a:r>
            <a:r>
              <a:rPr lang="ko-KR" altLang="en-US" sz="1800" b="1">
                <a:solidFill>
                  <a:srgbClr val="0070C0"/>
                </a:solidFill>
                <a:latin typeface="Lucida Grande" charset="0"/>
                <a:ea typeface="굴림" charset="-127"/>
                <a:sym typeface="Lucida Grande" charset="0"/>
              </a:rPr>
              <a:t>공군 </a:t>
            </a:r>
            <a:r>
              <a:rPr lang="en-US" altLang="ko-KR" sz="1800" b="1">
                <a:solidFill>
                  <a:srgbClr val="0070C0"/>
                </a:solidFill>
                <a:latin typeface="Lucida Grande" charset="0"/>
                <a:ea typeface="굴림" charset="-127"/>
                <a:sym typeface="Lucida Grande" charset="0"/>
              </a:rPr>
              <a:t>&amp; </a:t>
            </a:r>
            <a:r>
              <a:rPr lang="ko-KR" altLang="en-US" sz="1800" b="1">
                <a:solidFill>
                  <a:srgbClr val="0070C0"/>
                </a:solidFill>
                <a:latin typeface="Lucida Grande" charset="0"/>
                <a:ea typeface="굴림" charset="-127"/>
                <a:sym typeface="Lucida Grande" charset="0"/>
              </a:rPr>
              <a:t>기갑 군단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80212" y="260648"/>
            <a:ext cx="23745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smtClean="0"/>
              <a:t>위기 혹은 기회</a:t>
            </a:r>
            <a:endParaRPr lang="ko-KR" altLang="en-US" sz="2000" dirty="0"/>
          </a:p>
        </p:txBody>
      </p:sp>
      <p:sp>
        <p:nvSpPr>
          <p:cNvPr id="25" name="Title 17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wrap="square" bIns="0">
            <a:normAutofit/>
          </a:bodyPr>
          <a:lstStyle/>
          <a:p>
            <a:pPr lvl="0" latinLnBrk="1">
              <a:spcBef>
                <a:spcPts val="0"/>
              </a:spcBef>
            </a:pPr>
            <a:r>
              <a:rPr lang="en-US" altLang="ko-KR" sz="2400" b="1" dirty="0"/>
              <a:t>5</a:t>
            </a:r>
            <a:r>
              <a:rPr lang="en-US" altLang="ko-KR" sz="2400" b="1" smtClean="0"/>
              <a:t>. </a:t>
            </a:r>
            <a:r>
              <a:rPr lang="ko-KR" altLang="en-US" sz="2400" b="1" smtClean="0"/>
              <a:t>향후 전망</a:t>
            </a:r>
            <a:endParaRPr lang="ko-KR" sz="2400" b="1" dirty="0"/>
          </a:p>
        </p:txBody>
      </p:sp>
    </p:spTree>
    <p:extLst>
      <p:ext uri="{BB962C8B-B14F-4D97-AF65-F5344CB8AC3E}">
        <p14:creationId xmlns:p14="http://schemas.microsoft.com/office/powerpoint/2010/main" val="205856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619250"/>
            <a:ext cx="2857500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401833" y="260648"/>
            <a:ext cx="34186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smtClean="0"/>
              <a:t>변화의 시기</a:t>
            </a:r>
            <a:endParaRPr lang="ko-KR" altLang="en-US" sz="2000" dirty="0"/>
          </a:p>
        </p:txBody>
      </p:sp>
      <p:sp>
        <p:nvSpPr>
          <p:cNvPr id="7" name="Title 17"/>
          <p:cNvSpPr>
            <a:spLocks noGrp="1"/>
          </p:cNvSpPr>
          <p:nvPr>
            <p:ph type="title"/>
          </p:nvPr>
        </p:nvSpPr>
        <p:spPr>
          <a:xfrm>
            <a:off x="436180" y="76200"/>
            <a:ext cx="8403020" cy="685800"/>
          </a:xfrm>
        </p:spPr>
        <p:txBody>
          <a:bodyPr wrap="square" bIns="0">
            <a:normAutofit/>
          </a:bodyPr>
          <a:lstStyle/>
          <a:p>
            <a:pPr lvl="0" latinLnBrk="1">
              <a:spcBef>
                <a:spcPts val="0"/>
              </a:spcBef>
            </a:pPr>
            <a:r>
              <a:rPr lang="en-US" altLang="ko-KR" sz="2400" b="1" dirty="0"/>
              <a:t>5</a:t>
            </a:r>
            <a:r>
              <a:rPr lang="en-US" altLang="ko-KR" sz="2400" b="1" smtClean="0"/>
              <a:t>. </a:t>
            </a:r>
            <a:r>
              <a:rPr lang="ko-KR" altLang="en-US" sz="2400" b="1" smtClean="0"/>
              <a:t>향후 전망</a:t>
            </a:r>
            <a:endParaRPr lang="ko-KR" sz="2400" b="1" dirty="0"/>
          </a:p>
        </p:txBody>
      </p:sp>
    </p:spTree>
    <p:extLst>
      <p:ext uri="{BB962C8B-B14F-4D97-AF65-F5344CB8AC3E}">
        <p14:creationId xmlns:p14="http://schemas.microsoft.com/office/powerpoint/2010/main" val="224380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64088" y="1556791"/>
            <a:ext cx="35573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800" smtClean="0">
                <a:solidFill>
                  <a:schemeClr val="bg1"/>
                </a:solidFill>
              </a:rPr>
              <a:t>감사합니다</a:t>
            </a:r>
            <a:r>
              <a:rPr lang="en-US" altLang="ko-KR" sz="4800" smtClean="0">
                <a:solidFill>
                  <a:schemeClr val="bg1"/>
                </a:solidFill>
              </a:rPr>
              <a:t>. </a:t>
            </a:r>
            <a:endParaRPr lang="ko-KR" altLang="en-US" sz="4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1856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o7EXg3J7pxd79sxolJbfP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o7EXg3J7pxd79sxolJbfP"/>
</p:tagLst>
</file>

<file path=ppt/theme/theme1.xml><?xml version="1.0" encoding="utf-8"?>
<a:theme xmlns:a="http://schemas.openxmlformats.org/drawingml/2006/main" name="IntroducingPowerPoint2010">
  <a:themeElements>
    <a:clrScheme name="Fresh">
      <a:dk1>
        <a:srgbClr val="262626"/>
      </a:dk1>
      <a:lt1>
        <a:sysClr val="window" lastClr="FFFFFF"/>
      </a:lt1>
      <a:dk2>
        <a:srgbClr val="595959"/>
      </a:dk2>
      <a:lt2>
        <a:srgbClr val="EEECE1"/>
      </a:lt2>
      <a:accent1>
        <a:srgbClr val="F4891E"/>
      </a:accent1>
      <a:accent2>
        <a:srgbClr val="7BCF27"/>
      </a:accent2>
      <a:accent3>
        <a:srgbClr val="9BBB59"/>
      </a:accent3>
      <a:accent4>
        <a:srgbClr val="00B0F0"/>
      </a:accent4>
      <a:accent5>
        <a:srgbClr val="4BACC6"/>
      </a:accent5>
      <a:accent6>
        <a:srgbClr val="F79646"/>
      </a:accent6>
      <a:hlink>
        <a:srgbClr val="00B0F0"/>
      </a:hlink>
      <a:folHlink>
        <a:srgbClr val="F4891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IntroducingPowerPoint2010</Template>
  <TotalTime>0</TotalTime>
  <Words>537</Words>
  <Application>Microsoft Office PowerPoint</Application>
  <PresentationFormat>화면 슬라이드 쇼(4:3)</PresentationFormat>
  <Paragraphs>169</Paragraphs>
  <Slides>25</Slides>
  <Notes>4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6" baseType="lpstr">
      <vt:lpstr>IntroducingPowerPoint2010</vt:lpstr>
      <vt:lpstr>PowerPoint 프레젠테이션</vt:lpstr>
      <vt:lpstr>발표자 소개</vt:lpstr>
      <vt:lpstr>발표 순서</vt:lpstr>
      <vt:lpstr>1. IoT 플랫폼 개발 이슈</vt:lpstr>
      <vt:lpstr>1. IoT 플랫폼 개발 이슈</vt:lpstr>
      <vt:lpstr>1. IoT 플랫폼 개발 이슈</vt:lpstr>
      <vt:lpstr>1. IoT 플랫폼 개발 이슈</vt:lpstr>
      <vt:lpstr>2. 왜 클라우드 기반인가?</vt:lpstr>
      <vt:lpstr>2. 왜 클라우드 기반인가?</vt:lpstr>
      <vt:lpstr>2. 왜 클라우드 기반인가?</vt:lpstr>
      <vt:lpstr>2. 왜 클라우드 기반인가?</vt:lpstr>
      <vt:lpstr>2. 왜 클라우드 기반인가?</vt:lpstr>
      <vt:lpstr>2. 왜 클라우드 기반인가?</vt:lpstr>
      <vt:lpstr>3. 클라우드 기반 IoT 개발</vt:lpstr>
      <vt:lpstr>3. 클라우드 기반 IoT 개발</vt:lpstr>
      <vt:lpstr>3. 클라우드 기반 IoT 개발</vt:lpstr>
      <vt:lpstr>3. 클라우드 기반 IoT 개발</vt:lpstr>
      <vt:lpstr>4. 클라우드 활용</vt:lpstr>
      <vt:lpstr>4. 클라우드 활용</vt:lpstr>
      <vt:lpstr>4. 클라우드 활용</vt:lpstr>
      <vt:lpstr>4. 클라우드 활용</vt:lpstr>
      <vt:lpstr>5. 향후 전망</vt:lpstr>
      <vt:lpstr>5. 향후 전망</vt:lpstr>
      <vt:lpstr>5. 향후 전망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2013-04-25T01:28:58Z</dcterms:created>
  <dcterms:modified xsi:type="dcterms:W3CDTF">2014-04-22T23:58:37Z</dcterms:modified>
</cp:coreProperties>
</file>