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25"/>
  </p:notesMasterIdLst>
  <p:sldIdLst>
    <p:sldId id="256" r:id="rId3"/>
    <p:sldId id="365" r:id="rId4"/>
    <p:sldId id="367" r:id="rId5"/>
    <p:sldId id="368" r:id="rId6"/>
    <p:sldId id="369" r:id="rId7"/>
    <p:sldId id="370" r:id="rId8"/>
    <p:sldId id="371" r:id="rId9"/>
    <p:sldId id="372" r:id="rId10"/>
    <p:sldId id="377" r:id="rId11"/>
    <p:sldId id="373" r:id="rId12"/>
    <p:sldId id="375" r:id="rId13"/>
    <p:sldId id="374" r:id="rId14"/>
    <p:sldId id="378" r:id="rId15"/>
    <p:sldId id="379" r:id="rId16"/>
    <p:sldId id="376" r:id="rId17"/>
    <p:sldId id="384" r:id="rId18"/>
    <p:sldId id="383" r:id="rId19"/>
    <p:sldId id="385" r:id="rId20"/>
    <p:sldId id="386" r:id="rId21"/>
    <p:sldId id="387" r:id="rId22"/>
    <p:sldId id="381" r:id="rId23"/>
    <p:sldId id="279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43"/>
    <a:srgbClr val="007ED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755" autoAdjust="0"/>
  </p:normalViewPr>
  <p:slideViewPr>
    <p:cSldViewPr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8A58D-FA80-44E3-A029-4457F12F39AD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9E87B-A79D-4754-A539-9E09B946BA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시각화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빅데이터</a:t>
            </a:r>
            <a:r>
              <a:rPr lang="ko-KR" altLang="en-US" baseline="0" dirty="0" smtClean="0"/>
              <a:t> 측면에서 </a:t>
            </a:r>
            <a:r>
              <a:rPr lang="en-US" altLang="ko-KR" baseline="0" dirty="0" smtClean="0"/>
              <a:t>Visualization</a:t>
            </a:r>
            <a:r>
              <a:rPr lang="ko-KR" altLang="en-US" baseline="0" dirty="0" smtClean="0"/>
              <a:t>에 대해서 살펴보자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현재 </a:t>
            </a:r>
            <a:r>
              <a:rPr lang="en-US" altLang="ko-KR" dirty="0" smtClean="0"/>
              <a:t>Fingra.ph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분석 서비스를 총괄해서 글로벌로 수행하고 있다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프리드만은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미적 감각</a:t>
            </a:r>
            <a:r>
              <a:rPr lang="en-US" altLang="ko-KR" dirty="0" smtClean="0"/>
              <a:t>” + “</a:t>
            </a:r>
            <a:r>
              <a:rPr lang="ko-KR" altLang="en-US" dirty="0" smtClean="0"/>
              <a:t>기능성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의 조화를 강조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한쪽으로 치우치면 </a:t>
            </a:r>
            <a:r>
              <a:rPr lang="ko-KR" altLang="en-US" dirty="0" err="1" smtClean="0"/>
              <a:t>안된다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시각화는 정보를 명확하고 효과적으로 전달 하는 것이다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Frendly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Scientific Visualization</a:t>
            </a:r>
            <a:r>
              <a:rPr lang="ko-KR" altLang="en-US" dirty="0" smtClean="0"/>
              <a:t>이란 용어를 사용했다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건축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기상학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생물학 등에서 움직이는 요소를 보여주기 위해 사용</a:t>
            </a:r>
            <a:endParaRPr lang="en-US" altLang="ko-KR" dirty="0" smtClean="0"/>
          </a:p>
          <a:p>
            <a:r>
              <a:rPr lang="ko-KR" altLang="en-US" dirty="0" smtClean="0"/>
              <a:t>주로 시간의 흐름에 따라 구성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태풍과 같은 일기 예보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뇌의 혈액 등을 사실적으로 표현하고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Information Visualization</a:t>
            </a:r>
            <a:r>
              <a:rPr lang="ko-KR" altLang="en-US" dirty="0" smtClean="0"/>
              <a:t>은 대규모의 정보를 시각화 한 것이다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주로 비수치적인 정보를 나타낼 때 정보 시각화라고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지하철 노선도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미국 공화당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민주당 지지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분포 등이 여기에 해당한다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시각화의 종류가 중요한 것은 아니지만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시각화의 개념을 이해하기 위해서 설명하고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인포그래픽은</a:t>
            </a:r>
            <a:r>
              <a:rPr lang="ko-KR" altLang="en-US" dirty="0" smtClean="0"/>
              <a:t> 정보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데이터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지식을 빠르고 명확하게 전달하기 위한 시각화다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왼쪽을 보면 비만에 대한 이야기라는 것을 바로 알 수 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실제 확률</a:t>
            </a:r>
            <a:r>
              <a:rPr lang="en-US" altLang="ko-KR" dirty="0" smtClean="0"/>
              <a:t>/</a:t>
            </a:r>
            <a:r>
              <a:rPr lang="ko-KR" altLang="en-US" dirty="0" smtClean="0"/>
              <a:t>통계 수업 중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 프로젝트로 진행해 봤는데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표현할 정보만 제대로 수집한다면 쉽게 구현할 수 있음을 알 수 있었다</a:t>
            </a:r>
            <a:r>
              <a:rPr lang="en-US" altLang="ko-KR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Creative</a:t>
            </a:r>
            <a:r>
              <a:rPr lang="en-US" altLang="ko-KR" baseline="0" dirty="0" smtClean="0"/>
              <a:t> Visualization</a:t>
            </a:r>
            <a:r>
              <a:rPr lang="ko-KR" altLang="en-US" baseline="0" dirty="0" smtClean="0"/>
              <a:t>은 긍정적인 영향을 주기 위한 시각화라 할 수 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주로 운동선수들의 시합 전 능력을 최대한 끌어올리기 위해 사용</a:t>
            </a:r>
            <a:r>
              <a:rPr lang="en-US" altLang="ko-KR" baseline="0" dirty="0" smtClean="0"/>
              <a:t>.. </a:t>
            </a:r>
          </a:p>
          <a:p>
            <a:r>
              <a:rPr lang="ko-KR" altLang="en-US" baseline="0" dirty="0" smtClean="0"/>
              <a:t>조직 문화를 긍정적으로 만들기 위해서도 사용하기도 한다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뭔가 편안해지는 느낌을 얻을 수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Data Visualization </a:t>
            </a:r>
            <a:r>
              <a:rPr lang="ko-KR" altLang="en-US" dirty="0" smtClean="0"/>
              <a:t>이 빅데이터와 관련된 이야기이다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방대한 데이터에서 중요한 정보를 선택해 시각적 효과를 극대화 한 것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방송사 다큐멘터리나 뉴스를 보면 상관관계 분석 등을 통해 어떤 사건이 미치는 영향을 그래프로 표시해서 방송하기도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그래서 이러한 것을 </a:t>
            </a:r>
            <a:r>
              <a:rPr lang="en-US" altLang="ko-KR" dirty="0" smtClean="0"/>
              <a:t>Data </a:t>
            </a:r>
            <a:r>
              <a:rPr lang="ko-KR" altLang="en-US" dirty="0" smtClean="0"/>
              <a:t>저널리즘이라고 하기도 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오른쪽이 전세계 건강 차트를 시각화 한 것인데</a:t>
            </a:r>
            <a:r>
              <a:rPr lang="en-US" altLang="ko-KR" dirty="0" smtClean="0"/>
              <a:t>, Ted </a:t>
            </a:r>
            <a:r>
              <a:rPr lang="ko-KR" altLang="en-US" dirty="0" smtClean="0"/>
              <a:t>영상을 살펴보면 이것이 시간의 흐름에 따라 이동하는 것을 시각화해서 보여주기도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왼쪽은 제가 수행하고 있는 </a:t>
            </a:r>
            <a:r>
              <a:rPr lang="en-US" altLang="ko-KR" dirty="0" smtClean="0"/>
              <a:t>Fingra.ph</a:t>
            </a:r>
            <a:r>
              <a:rPr lang="ko-KR" altLang="en-US" dirty="0" smtClean="0"/>
              <a:t>의 대시보드로서 일반적인 분석 툴과는</a:t>
            </a:r>
            <a:r>
              <a:rPr lang="ko-KR" altLang="en-US" baseline="0" dirty="0" smtClean="0"/>
              <a:t> 달리 시각적 효과를 극대화 하고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제가 시각화에 대해서 이야기를 하면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모두들 어떤 툴을 사용했는지 궁금해 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시각화는 자기 표현과 </a:t>
            </a:r>
            <a:r>
              <a:rPr lang="ko-KR" altLang="en-US" dirty="0" err="1" smtClean="0"/>
              <a:t>스토리텔링이다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툴에 의해서 결정되는 것이 아니다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실제로 </a:t>
            </a:r>
            <a:r>
              <a:rPr lang="en-US" altLang="ko-KR" dirty="0" smtClean="0"/>
              <a:t>Fingra.ph</a:t>
            </a:r>
            <a:r>
              <a:rPr lang="ko-KR" altLang="en-US" dirty="0" smtClean="0"/>
              <a:t>도 여러가지 툴을 복합적으로 사용하고 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스토리에 맞춰서 툴은 입맛에 맞는 것을 골라서 사용하는 것이다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시각화는 툴로 해결되는 것이 아니다</a:t>
            </a:r>
            <a:r>
              <a:rPr lang="en-US" altLang="ko-KR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실제로 멋진 툴이 많다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유료도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무료도 훌륭한 것이 많다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벤더들의 시각화 툴이라는 포장에 속지 말자</a:t>
            </a:r>
            <a:r>
              <a:rPr lang="en-US" altLang="ko-KR" dirty="0" smtClean="0"/>
              <a:t>.. </a:t>
            </a:r>
          </a:p>
          <a:p>
            <a:r>
              <a:rPr lang="ko-KR" altLang="en-US" dirty="0" smtClean="0"/>
              <a:t>시각화는 </a:t>
            </a:r>
            <a:r>
              <a:rPr lang="ko-KR" altLang="en-US" dirty="0" err="1" smtClean="0"/>
              <a:t>스토리텔링에</a:t>
            </a:r>
            <a:r>
              <a:rPr lang="ko-KR" altLang="en-US" dirty="0" smtClean="0"/>
              <a:t> 의한 자기 표현일 뿐이다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Word Cloud</a:t>
            </a:r>
            <a:r>
              <a:rPr lang="ko-KR" altLang="en-US" dirty="0" smtClean="0"/>
              <a:t>로 전세계 상위 </a:t>
            </a:r>
            <a:r>
              <a:rPr lang="en-US" altLang="ko-KR" dirty="0" smtClean="0"/>
              <a:t>20</a:t>
            </a:r>
            <a:r>
              <a:rPr lang="ko-KR" altLang="en-US" dirty="0" smtClean="0"/>
              <a:t>개의 시각화 도구를 표현해봤다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여러분이 잘 알고 있는 </a:t>
            </a:r>
            <a:r>
              <a:rPr lang="en-US" altLang="ko-KR" dirty="0" smtClean="0"/>
              <a:t>R</a:t>
            </a:r>
            <a:r>
              <a:rPr lang="ko-KR" altLang="en-US" dirty="0" smtClean="0"/>
              <a:t>이나 </a:t>
            </a:r>
            <a:r>
              <a:rPr lang="en-US" altLang="ko-KR" dirty="0" smtClean="0"/>
              <a:t>Google Chart API</a:t>
            </a:r>
            <a:r>
              <a:rPr lang="ko-KR" altLang="en-US" dirty="0" smtClean="0"/>
              <a:t>도 보인다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실제로 </a:t>
            </a:r>
            <a:r>
              <a:rPr lang="en-US" altLang="ko-KR" dirty="0" smtClean="0"/>
              <a:t>Excel</a:t>
            </a:r>
            <a:r>
              <a:rPr lang="ko-KR" altLang="en-US" dirty="0" smtClean="0"/>
              <a:t>도 좋은 시각화 도구라 할 수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 중에서 </a:t>
            </a:r>
            <a:r>
              <a:rPr lang="en-US" altLang="ko-KR" dirty="0" smtClean="0"/>
              <a:t>Visual.ly</a:t>
            </a:r>
            <a:r>
              <a:rPr lang="ko-KR" altLang="en-US" dirty="0" smtClean="0"/>
              <a:t>에 대해서 이야기 해보려고 한다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 미국 오스틴에서 열린 </a:t>
            </a:r>
            <a:r>
              <a:rPr lang="en-US" altLang="ko-KR" dirty="0" smtClean="0"/>
              <a:t>SXSW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Visual.ly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CEO</a:t>
            </a:r>
            <a:r>
              <a:rPr lang="ko-KR" altLang="en-US" dirty="0" smtClean="0"/>
              <a:t>인 </a:t>
            </a:r>
            <a:r>
              <a:rPr lang="en-US" altLang="ko-KR" dirty="0" smtClean="0"/>
              <a:t>Stew</a:t>
            </a:r>
            <a:r>
              <a:rPr lang="ko-KR" altLang="en-US" dirty="0" smtClean="0"/>
              <a:t>를 만났었다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한국계 직원인 </a:t>
            </a:r>
            <a:r>
              <a:rPr lang="en-US" altLang="ko-KR" dirty="0" smtClean="0"/>
              <a:t>Tommy Lee</a:t>
            </a:r>
            <a:r>
              <a:rPr lang="ko-KR" altLang="en-US" dirty="0" smtClean="0"/>
              <a:t>도 있으니 시각화 관련한 일이 필요하면 편하게 연락 달라고 했었다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실제 </a:t>
            </a:r>
            <a:r>
              <a:rPr lang="en-US" altLang="ko-KR" dirty="0" smtClean="0"/>
              <a:t>Visaul.ly</a:t>
            </a:r>
            <a:r>
              <a:rPr lang="ko-KR" altLang="en-US" dirty="0" smtClean="0"/>
              <a:t>는 시각화 템플릿을 제공해서 누구나 쉽게 인포그래픽을 만들 수 있도록 서비스하고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 템플릿은 어떤 툴로 만들어질까</a:t>
            </a:r>
            <a:r>
              <a:rPr lang="en-US" altLang="ko-KR" dirty="0" smtClean="0"/>
              <a:t>?</a:t>
            </a:r>
          </a:p>
          <a:p>
            <a:r>
              <a:rPr lang="en-US" altLang="ko-KR" dirty="0" smtClean="0"/>
              <a:t>Stew</a:t>
            </a:r>
            <a:r>
              <a:rPr lang="ko-KR" altLang="en-US" dirty="0" smtClean="0"/>
              <a:t>의 이야기에 따르면 사내의 수많은 디자이너와 기획자가 직접 그린다고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실제로 외부 의뢰가 들어오면 </a:t>
            </a:r>
            <a:r>
              <a:rPr lang="ko-KR" altLang="en-US" dirty="0" err="1" smtClean="0"/>
              <a:t>한땀한땀</a:t>
            </a:r>
            <a:r>
              <a:rPr lang="ko-KR" altLang="en-US" dirty="0" smtClean="0"/>
              <a:t> 그린다고도 하네요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자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이제 </a:t>
            </a:r>
            <a:r>
              <a:rPr lang="ko-KR" altLang="en-US" dirty="0" err="1" smtClean="0"/>
              <a:t>빅데이터에</a:t>
            </a:r>
            <a:r>
              <a:rPr lang="ko-KR" altLang="en-US" dirty="0" smtClean="0"/>
              <a:t> 시각화를 어떻게 적용해야 하는지 살펴보도록 하자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Fingra.ph</a:t>
            </a:r>
            <a:r>
              <a:rPr lang="ko-KR" altLang="en-US" dirty="0" smtClean="0"/>
              <a:t>의 사례를 중심으로 스토리를 어떻게 만들어나갔는지 보는 것이 좋을 것 같다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Accenture </a:t>
            </a:r>
            <a:r>
              <a:rPr lang="ko-KR" altLang="en-US" dirty="0" smtClean="0"/>
              <a:t>리포트에 따르면</a:t>
            </a:r>
            <a:r>
              <a:rPr lang="en-US" altLang="ko-KR" dirty="0" smtClean="0"/>
              <a:t>, 20</a:t>
            </a:r>
            <a:r>
              <a:rPr lang="ko-KR" altLang="en-US" dirty="0" smtClean="0"/>
              <a:t>년 이내 모든 의사결정이 데이터 기반해 이루어질 것이라고 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기존의 분석 툴은 전문적으로 훈련된 </a:t>
            </a:r>
            <a:r>
              <a:rPr lang="en-US" altLang="ko-KR" dirty="0" smtClean="0"/>
              <a:t>Data Scientist</a:t>
            </a:r>
            <a:r>
              <a:rPr lang="ko-KR" altLang="en-US" dirty="0" smtClean="0"/>
              <a:t>를 위한 것이었지만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앞으로는 누구나 분석 툴을 활용할 수 있게 된다는 것이다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여기에서 누구나 사용할 수 있다는 것은 분석 툴이 쉬워진다는 이야기다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쉽다는 것은 다시 말해 시각화가 잘 되어 있다는 것을 의미한다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실제로 제가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컨설팅을 하면서 느낀 점 중의 하나는 </a:t>
            </a:r>
            <a:endParaRPr lang="en-US" altLang="ko-KR" dirty="0" smtClean="0"/>
          </a:p>
          <a:p>
            <a:r>
              <a:rPr lang="ko-KR" altLang="en-US" dirty="0" smtClean="0"/>
              <a:t>기존 툴이 복잡하고 어렵다는 것이었다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그뿐만 아니라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사용자 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다운로드 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누적 데이터와 같은 것을 주로 보여준다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이게 무슨 의미가 있는가</a:t>
            </a:r>
            <a:r>
              <a:rPr lang="en-US" altLang="ko-KR" baseline="0" dirty="0" smtClean="0"/>
              <a:t>? </a:t>
            </a:r>
          </a:p>
          <a:p>
            <a:r>
              <a:rPr lang="ko-KR" altLang="en-US" baseline="0" dirty="0" smtClean="0"/>
              <a:t>다운로드 </a:t>
            </a:r>
            <a:r>
              <a:rPr lang="en-US" altLang="ko-KR" baseline="0" dirty="0" smtClean="0"/>
              <a:t>100</a:t>
            </a:r>
            <a:r>
              <a:rPr lang="ko-KR" altLang="en-US" baseline="0" dirty="0" smtClean="0"/>
              <a:t>만이라고 해서 잘 나가는 </a:t>
            </a:r>
            <a:r>
              <a:rPr lang="ko-KR" altLang="en-US" baseline="0" dirty="0" err="1" smtClean="0"/>
              <a:t>앱일까</a:t>
            </a:r>
            <a:r>
              <a:rPr lang="en-US" altLang="ko-KR" baseline="0" dirty="0" smtClean="0"/>
              <a:t>?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분석은 </a:t>
            </a:r>
            <a:r>
              <a:rPr lang="ko-KR" altLang="en-US" baseline="0" dirty="0" err="1" smtClean="0"/>
              <a:t>코호트</a:t>
            </a:r>
            <a:r>
              <a:rPr lang="ko-KR" altLang="en-US" baseline="0" dirty="0" smtClean="0"/>
              <a:t> 분석과 같이 특정 시점에 특정 고객들의 데이터를 분석해야 필요한 </a:t>
            </a:r>
            <a:r>
              <a:rPr lang="ko-KR" altLang="en-US" baseline="0" dirty="0" err="1" smtClean="0"/>
              <a:t>인사이트를</a:t>
            </a:r>
            <a:r>
              <a:rPr lang="ko-KR" altLang="en-US" baseline="0" dirty="0" smtClean="0"/>
              <a:t> 얻을 수 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누적된 데이터를 가지고 의사 결정할 수 있는 것은 아무것도 없다</a:t>
            </a:r>
            <a:r>
              <a:rPr lang="en-US" altLang="ko-KR" baseline="0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티그레이프는</a:t>
            </a:r>
            <a:r>
              <a:rPr lang="ko-KR" altLang="en-US" dirty="0" smtClean="0"/>
              <a:t> 초기부터 </a:t>
            </a:r>
            <a:r>
              <a:rPr lang="ko-KR" altLang="en-US" dirty="0" err="1" smtClean="0"/>
              <a:t>모바일</a:t>
            </a:r>
            <a:r>
              <a:rPr lang="ko-KR" altLang="en-US" dirty="0" smtClean="0"/>
              <a:t> 비즈니스를 수행해 왔다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삼성전자와 수많은 </a:t>
            </a:r>
            <a:r>
              <a:rPr lang="ko-KR" altLang="en-US" dirty="0" err="1" smtClean="0"/>
              <a:t>앱을</a:t>
            </a:r>
            <a:r>
              <a:rPr lang="ko-KR" altLang="en-US" dirty="0" smtClean="0"/>
              <a:t> 개발하고</a:t>
            </a:r>
            <a:r>
              <a:rPr lang="en-US" altLang="ko-KR" dirty="0" smtClean="0"/>
              <a:t>, S-Suggest</a:t>
            </a:r>
            <a:r>
              <a:rPr lang="ko-KR" altLang="en-US" dirty="0" smtClean="0"/>
              <a:t>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같은 추천 </a:t>
            </a:r>
            <a:r>
              <a:rPr lang="ko-KR" altLang="en-US" dirty="0" err="1" smtClean="0"/>
              <a:t>앱은</a:t>
            </a:r>
            <a:r>
              <a:rPr lang="ko-KR" altLang="en-US" dirty="0" smtClean="0"/>
              <a:t> 현재 전세계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개국에 서비스하고 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이러면서 분석 툴에도 관심을 가졌으나 앞서 말한 바와 같이 기존의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분석이 복잡하고 어렵다는 문제가 있었다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그래서 우리가 가지고 있는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기술을 기반으로 쉽게 만들어보자</a:t>
            </a:r>
            <a:r>
              <a:rPr lang="en-US" altLang="ko-KR" dirty="0" smtClean="0"/>
              <a:t>..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우리의 </a:t>
            </a:r>
            <a:r>
              <a:rPr lang="ko-KR" altLang="en-US" dirty="0" err="1" smtClean="0"/>
              <a:t>스토리텔링은</a:t>
            </a:r>
            <a:r>
              <a:rPr lang="ko-KR" altLang="en-US" dirty="0" smtClean="0"/>
              <a:t> 쉬워야 한다는 것이었다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첫번째</a:t>
            </a:r>
            <a:r>
              <a:rPr lang="ko-KR" altLang="en-US" dirty="0" smtClean="0"/>
              <a:t> 기능은 </a:t>
            </a:r>
            <a:r>
              <a:rPr lang="ko-KR" altLang="en-US" dirty="0" err="1" smtClean="0"/>
              <a:t>앱</a:t>
            </a:r>
            <a:r>
              <a:rPr lang="ko-KR" altLang="en-US" dirty="0" smtClean="0"/>
              <a:t> 프로파일이었다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현재 특허 출원 되어 있으며</a:t>
            </a:r>
            <a:r>
              <a:rPr lang="en-US" altLang="ko-KR" dirty="0" smtClean="0"/>
              <a:t>, SXSW</a:t>
            </a:r>
            <a:r>
              <a:rPr lang="ko-KR" altLang="en-US" dirty="0" smtClean="0"/>
              <a:t>에서 발표해 호평을 받기도 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모바일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앱과</a:t>
            </a:r>
            <a:r>
              <a:rPr lang="ko-KR" altLang="en-US" dirty="0" smtClean="0"/>
              <a:t> 관련해서 신규 사용자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증가와 이탈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평판과 충성도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얼마나 자주 쓰는지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오래 쓰는지에 대한 각각의 지표들은 존재한다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하지만 이것을 최근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주간의 데이터를 기반으로 한번에 확인할 수 있는 것은 없었다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이와 같은 레이더 차트를 통해 </a:t>
            </a:r>
            <a:r>
              <a:rPr lang="ko-KR" altLang="en-US" baseline="0" dirty="0" err="1" smtClean="0"/>
              <a:t>앱의</a:t>
            </a:r>
            <a:r>
              <a:rPr lang="ko-KR" altLang="en-US" baseline="0" dirty="0" smtClean="0"/>
              <a:t> 현재 상태를 한눈에 확인할 수 있다면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앞으로의 의사결정에도 도움이 될 것이라고 생각했다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실제 </a:t>
            </a:r>
            <a:r>
              <a:rPr lang="en-US" altLang="ko-KR" baseline="0" dirty="0" smtClean="0"/>
              <a:t>Fingra.ph</a:t>
            </a:r>
            <a:r>
              <a:rPr lang="ko-KR" altLang="en-US" baseline="0" dirty="0" smtClean="0"/>
              <a:t>에 있는 앱들의 </a:t>
            </a:r>
            <a:r>
              <a:rPr lang="ko-KR" altLang="en-US" baseline="0" dirty="0" err="1" smtClean="0"/>
              <a:t>앱</a:t>
            </a:r>
            <a:r>
              <a:rPr lang="ko-KR" altLang="en-US" baseline="0" dirty="0" smtClean="0"/>
              <a:t> 프로파일인데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err="1" smtClean="0"/>
              <a:t>두번째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앱은</a:t>
            </a:r>
            <a:r>
              <a:rPr lang="ko-KR" altLang="en-US" baseline="0" dirty="0" smtClean="0"/>
              <a:t> 신규 유입은 좋지만 </a:t>
            </a:r>
            <a:r>
              <a:rPr lang="ko-KR" altLang="en-US" baseline="0" dirty="0" err="1" smtClean="0"/>
              <a:t>이탈율이</a:t>
            </a:r>
            <a:r>
              <a:rPr lang="ko-KR" altLang="en-US" baseline="0" dirty="0" smtClean="0"/>
              <a:t> 높은 편이다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프로모션을 했는데 뭔가 문제가 있다는 것이다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반면에 마지막 </a:t>
            </a:r>
            <a:r>
              <a:rPr lang="ko-KR" altLang="en-US" baseline="0" dirty="0" err="1" smtClean="0"/>
              <a:t>앱은</a:t>
            </a:r>
            <a:r>
              <a:rPr lang="ko-KR" altLang="en-US" baseline="0" dirty="0" smtClean="0"/>
              <a:t> 모든 지표가 우수하다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오래 사용하는 것이 저조하지만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앱의</a:t>
            </a:r>
            <a:r>
              <a:rPr lang="ko-KR" altLang="en-US" baseline="0" dirty="0" smtClean="0"/>
              <a:t> 특성에 따라 자주 들어가서 잠깐 보고 나오는 경우도 있을 수 있기에 </a:t>
            </a:r>
            <a:endParaRPr lang="en-US" altLang="ko-KR" baseline="0" dirty="0" smtClean="0"/>
          </a:p>
          <a:p>
            <a:r>
              <a:rPr lang="ko-KR" altLang="en-US" baseline="0" dirty="0" smtClean="0"/>
              <a:t>다른 지표를 보면 상당히 높은 </a:t>
            </a:r>
            <a:r>
              <a:rPr lang="ko-KR" altLang="en-US" baseline="0" dirty="0" err="1" smtClean="0"/>
              <a:t>충성도와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유지력을</a:t>
            </a:r>
            <a:r>
              <a:rPr lang="ko-KR" altLang="en-US" baseline="0" dirty="0" smtClean="0"/>
              <a:t> 보여준다고 할 수 있다</a:t>
            </a:r>
            <a:r>
              <a:rPr lang="en-US" altLang="ko-KR" baseline="0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두번째로는</a:t>
            </a:r>
            <a:r>
              <a:rPr lang="ko-KR" altLang="en-US" dirty="0" smtClean="0"/>
              <a:t> 색상을 활용해 봤다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냉탕 온탕을 오고 가듯이 상승세일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빨간색으로 하락세는 파란색으로 표기했다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상승</a:t>
            </a:r>
            <a:r>
              <a:rPr lang="en-US" altLang="ko-KR" dirty="0" smtClean="0"/>
              <a:t>/</a:t>
            </a:r>
            <a:r>
              <a:rPr lang="ko-KR" altLang="en-US" dirty="0" smtClean="0"/>
              <a:t>하락 정도에 따라 색깔의 농도를 다르게 표시하기도 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또한 아래 그래프를 보면 피크 타임이 존재하는 것을 알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왜 이런 피크 타임이 나타났는지</a:t>
            </a:r>
            <a:r>
              <a:rPr lang="en-US" altLang="ko-KR" dirty="0" smtClean="0"/>
              <a:t>? </a:t>
            </a:r>
            <a:r>
              <a:rPr lang="ko-KR" altLang="en-US" dirty="0" smtClean="0"/>
              <a:t>시간대별로 의미가 있는지 살펴봤습니다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하지만 시간대별로도 피크 타임이 다양하게 나타나는 것을 알 수 있었습니다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컨설팅에서 업체와 논의해 보니 </a:t>
            </a:r>
            <a:r>
              <a:rPr lang="en-US" altLang="ko-KR" dirty="0" smtClean="0"/>
              <a:t>Push </a:t>
            </a:r>
            <a:r>
              <a:rPr lang="ko-KR" altLang="en-US" dirty="0" smtClean="0"/>
              <a:t>메시지나 이벤트가 있었다고 합니다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하지만 세션 수는 증가했으나 해당 시기의 세션 사용시간이 오히려 낮아져서 실제로는 해당 프로모션의 효과가 없었다는 것을 확인할 수 있었습니다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저희 고객들이 가장 잘 사용하고 있는 컴포넌트 스냅샷입니다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err="1" smtClean="0"/>
              <a:t>앱</a:t>
            </a:r>
            <a:r>
              <a:rPr lang="ko-KR" altLang="en-US" dirty="0" smtClean="0"/>
              <a:t> 내의 페이지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제스처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버튼 들의 사용 현황을 비교</a:t>
            </a:r>
            <a:r>
              <a:rPr lang="ko-KR" altLang="en-US" baseline="0" dirty="0" smtClean="0"/>
              <a:t> 분석하는 것입니다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아래 사례와 같은 경우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특정 페이지의 비중이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배 이상을 차지하는 것을 볼 수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각 채널마다 광고를 다르게 유치하는 업체인데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이러한 분석을 토대로 광고비를 더 받을 수 있기도 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모바일</a:t>
            </a:r>
            <a:r>
              <a:rPr lang="ko-KR" altLang="en-US" dirty="0" smtClean="0"/>
              <a:t> 게임의 </a:t>
            </a:r>
            <a:r>
              <a:rPr lang="en-US" altLang="ko-KR" dirty="0" smtClean="0"/>
              <a:t>In App Purchase</a:t>
            </a:r>
            <a:r>
              <a:rPr lang="ko-KR" altLang="en-US" dirty="0" smtClean="0"/>
              <a:t>와 같은 경우에 많이 사용하는 스냅샷입니다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각 단계별 </a:t>
            </a:r>
            <a:r>
              <a:rPr lang="ko-KR" altLang="en-US" dirty="0" err="1" smtClean="0"/>
              <a:t>손실율을</a:t>
            </a:r>
            <a:r>
              <a:rPr lang="ko-KR" altLang="en-US" dirty="0" smtClean="0"/>
              <a:t> 직관적으로 보여줌으로써 어디를 개선해야 하는지를 알려줍니다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실제 분석에서 </a:t>
            </a:r>
            <a:r>
              <a:rPr lang="en-US" altLang="ko-KR" dirty="0" smtClean="0"/>
              <a:t>Correlation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Causality</a:t>
            </a:r>
            <a:r>
              <a:rPr lang="ko-KR" altLang="en-US" dirty="0" smtClean="0"/>
              <a:t>라는 것이 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아이스크림 판매량과 익사사고의 관계는 </a:t>
            </a:r>
            <a:r>
              <a:rPr lang="en-US" altLang="ko-KR" dirty="0" smtClean="0"/>
              <a:t>Correlation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온도라는 것이 각각의 것과 </a:t>
            </a:r>
            <a:r>
              <a:rPr lang="en-US" altLang="ko-KR" dirty="0" smtClean="0"/>
              <a:t>Causality </a:t>
            </a:r>
            <a:r>
              <a:rPr lang="ko-KR" altLang="en-US" dirty="0" smtClean="0"/>
              <a:t>관계에 있는 것이죠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실제 분석에서는 </a:t>
            </a:r>
            <a:r>
              <a:rPr lang="en-US" altLang="ko-KR" dirty="0" smtClean="0"/>
              <a:t>Correlation</a:t>
            </a:r>
            <a:r>
              <a:rPr lang="ko-KR" altLang="en-US" dirty="0" smtClean="0"/>
              <a:t>을 찾은 후</a:t>
            </a:r>
            <a:r>
              <a:rPr lang="en-US" altLang="ko-KR" dirty="0" smtClean="0"/>
              <a:t>, A/B </a:t>
            </a:r>
            <a:r>
              <a:rPr lang="ko-KR" altLang="en-US" dirty="0" smtClean="0"/>
              <a:t>테스트를 통해 </a:t>
            </a:r>
            <a:r>
              <a:rPr lang="en-US" altLang="ko-KR" dirty="0" smtClean="0"/>
              <a:t>Causality</a:t>
            </a:r>
            <a:r>
              <a:rPr lang="ko-KR" altLang="en-US" dirty="0" smtClean="0"/>
              <a:t>를 찾아내는 것이 중요합니다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Correlation</a:t>
            </a:r>
            <a:r>
              <a:rPr lang="ko-KR" altLang="en-US" dirty="0" smtClean="0"/>
              <a:t>은 미래를 예측할 수 있지만</a:t>
            </a:r>
            <a:r>
              <a:rPr lang="en-US" altLang="ko-KR" dirty="0" smtClean="0"/>
              <a:t>, Causality</a:t>
            </a:r>
            <a:r>
              <a:rPr lang="ko-KR" altLang="en-US" dirty="0" smtClean="0"/>
              <a:t>는 미래를 변화할 수 있습니다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이처럼 시각화는 단순히 미적 기능만 나타내는 것이 아니고 매출 향상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등의 실질적인 기능도 해야 합니다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마지막으로 </a:t>
            </a:r>
            <a:r>
              <a:rPr lang="en-US" altLang="ko-KR" dirty="0" err="1" smtClean="0"/>
              <a:t>Hyperact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Josh Smith</a:t>
            </a:r>
            <a:r>
              <a:rPr lang="ko-KR" altLang="en-US" dirty="0" smtClean="0"/>
              <a:t>가 이야기한 시각화를 위한 </a:t>
            </a:r>
            <a:r>
              <a:rPr lang="en-US" altLang="ko-KR" dirty="0" smtClean="0"/>
              <a:t>10</a:t>
            </a:r>
            <a:r>
              <a:rPr lang="ko-KR" altLang="en-US" dirty="0" smtClean="0"/>
              <a:t>가지 단계에 대해서 설명하겠습니다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문제 정의의 중요성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그리고 스토리 구조 만들기</a:t>
            </a:r>
            <a:r>
              <a:rPr lang="en-US" altLang="ko-KR" baseline="0" smtClean="0"/>
              <a:t>..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9E87B-A79D-4754-A539-9E09B946BA6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74A7F-BF64-4110-BD29-D8B7448BA91C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2683-BC15-4EA0-B6D7-18F6431E79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61D4D-7F29-437D-9D4C-96D195BC93B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7EF21-AD3E-431C-986B-B4695364ADF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bin. baek\Desktop\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34623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400" dirty="0" smtClean="0">
                <a:solidFill>
                  <a:schemeClr val="bg1"/>
                </a:solidFill>
              </a:rPr>
              <a:t>    오픈 소스 기반 </a:t>
            </a:r>
            <a:endParaRPr lang="en-US" altLang="ko-KR" sz="340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4800" dirty="0" err="1" smtClean="0">
                <a:solidFill>
                  <a:schemeClr val="bg1"/>
                </a:solidFill>
              </a:rPr>
              <a:t>빅데이터</a:t>
            </a:r>
            <a:r>
              <a:rPr lang="ko-KR" altLang="en-US" sz="4800" dirty="0" smtClean="0">
                <a:solidFill>
                  <a:schemeClr val="bg1"/>
                </a:solidFill>
              </a:rPr>
              <a:t> </a:t>
            </a:r>
            <a:r>
              <a:rPr lang="ko-KR" altLang="en-US" sz="4800" dirty="0" smtClean="0">
                <a:solidFill>
                  <a:schemeClr val="bg1"/>
                </a:solidFill>
              </a:rPr>
              <a:t>시각화</a:t>
            </a:r>
            <a:endParaRPr lang="ko-KR" altLang="en-US" sz="4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0654" y="6199212"/>
            <a:ext cx="430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Tgrape</a:t>
            </a:r>
            <a:r>
              <a:rPr lang="en-US" altLang="ko-KR" dirty="0" smtClean="0">
                <a:solidFill>
                  <a:schemeClr val="bg1"/>
                </a:solidFill>
              </a:rPr>
              <a:t> l </a:t>
            </a:r>
            <a:r>
              <a:rPr lang="ko-KR" altLang="en-US" dirty="0" smtClean="0">
                <a:solidFill>
                  <a:schemeClr val="bg1"/>
                </a:solidFill>
              </a:rPr>
              <a:t>김종민 </a:t>
            </a:r>
            <a:r>
              <a:rPr lang="en-US" altLang="ko-KR" dirty="0" smtClean="0">
                <a:solidFill>
                  <a:schemeClr val="bg1"/>
                </a:solidFill>
              </a:rPr>
              <a:t>(mini.kim@tgrape.com)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프로젝트\fingra_발표자료소스\핑그래프 발표자료\Untitled-5_assets\16-2-copy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55665" y="2167905"/>
            <a:ext cx="2957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(http://blog.acronym.co.kr)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6466" y="2953372"/>
            <a:ext cx="62151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現 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</a:rPr>
              <a:t>주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r>
              <a:rPr lang="ko-KR" altLang="en-US" dirty="0" err="1" smtClean="0">
                <a:solidFill>
                  <a:schemeClr val="bg1"/>
                </a:solidFill>
              </a:rPr>
              <a:t>티그레이프</a:t>
            </a:r>
            <a:r>
              <a:rPr lang="ko-KR" altLang="en-US" dirty="0" smtClean="0">
                <a:solidFill>
                  <a:schemeClr val="bg1"/>
                </a:solidFill>
              </a:rPr>
              <a:t> 기술이사 </a:t>
            </a:r>
            <a:r>
              <a:rPr lang="en-US" altLang="ko-KR" dirty="0" smtClean="0">
                <a:solidFill>
                  <a:schemeClr val="bg1"/>
                </a:solidFill>
              </a:rPr>
              <a:t>(CTO)</a:t>
            </a:r>
          </a:p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現 한국산업기술평가원 지식경제 기술혁신 </a:t>
            </a:r>
            <a:r>
              <a:rPr lang="ko-KR" altLang="en-US" dirty="0" err="1" smtClean="0">
                <a:solidFill>
                  <a:schemeClr val="bg1"/>
                </a:solidFill>
              </a:rPr>
              <a:t>평가단</a:t>
            </a:r>
            <a:r>
              <a:rPr lang="ko-KR" altLang="en-US" dirty="0" smtClean="0">
                <a:solidFill>
                  <a:schemeClr val="bg1"/>
                </a:solidFill>
              </a:rPr>
              <a:t> 위원</a:t>
            </a:r>
          </a:p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現 창조경제타운 </a:t>
            </a:r>
            <a:r>
              <a:rPr lang="ko-KR" altLang="en-US" dirty="0" err="1" smtClean="0">
                <a:solidFill>
                  <a:schemeClr val="bg1"/>
                </a:solidFill>
              </a:rPr>
              <a:t>멘토</a:t>
            </a:r>
            <a:endParaRPr lang="ko-KR" altLang="en-US" dirty="0" smtClean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現 정보통신산업진흥원 </a:t>
            </a:r>
            <a:r>
              <a:rPr lang="en-US" altLang="ko-KR" dirty="0" smtClean="0">
                <a:solidFill>
                  <a:schemeClr val="bg1"/>
                </a:solidFill>
              </a:rPr>
              <a:t>SW </a:t>
            </a:r>
            <a:r>
              <a:rPr lang="ko-KR" altLang="en-US" dirty="0" smtClean="0">
                <a:solidFill>
                  <a:schemeClr val="bg1"/>
                </a:solidFill>
              </a:rPr>
              <a:t>동아리 </a:t>
            </a:r>
            <a:r>
              <a:rPr lang="ko-KR" altLang="en-US" dirty="0" err="1" smtClean="0">
                <a:solidFill>
                  <a:schemeClr val="bg1"/>
                </a:solidFill>
              </a:rPr>
              <a:t>멘토</a:t>
            </a:r>
            <a:endParaRPr lang="ko-KR" altLang="en-US" dirty="0" smtClean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現 성결대학교 컴퓨터공학부 산학자문위원</a:t>
            </a:r>
          </a:p>
          <a:p>
            <a:pPr>
              <a:lnSpc>
                <a:spcPct val="200000"/>
              </a:lnSpc>
            </a:pPr>
            <a:r>
              <a:rPr lang="ko-KR" altLang="en-US" dirty="0" err="1" smtClean="0">
                <a:solidFill>
                  <a:schemeClr val="bg1"/>
                </a:solidFill>
              </a:rPr>
              <a:t>ㆍ</a:t>
            </a:r>
            <a:r>
              <a:rPr lang="ko-KR" altLang="en-US" dirty="0" smtClean="0">
                <a:solidFill>
                  <a:schemeClr val="bg1"/>
                </a:solidFill>
              </a:rPr>
              <a:t> 前 상명대학교 소프트웨어공학과 겸임교수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0782" y="1082452"/>
            <a:ext cx="207620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강사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sz="4400" dirty="0" smtClean="0">
                <a:solidFill>
                  <a:schemeClr val="bg1"/>
                </a:solidFill>
              </a:rPr>
              <a:t> </a:t>
            </a:r>
            <a:r>
              <a:rPr lang="ko-KR" altLang="en-US" sz="4400" b="1" dirty="0" smtClean="0">
                <a:solidFill>
                  <a:schemeClr val="bg1"/>
                </a:solidFill>
              </a:rPr>
              <a:t>김종민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743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Visualization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548680"/>
            <a:ext cx="6740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Scientific Visualization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1355294"/>
            <a:ext cx="9143999" cy="967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건축</a:t>
            </a:r>
            <a:r>
              <a:rPr lang="en-US" altLang="ko-KR" sz="2400" dirty="0" smtClean="0">
                <a:solidFill>
                  <a:prstClr val="white"/>
                </a:solidFill>
              </a:rPr>
              <a:t>, </a:t>
            </a:r>
            <a:r>
              <a:rPr lang="ko-KR" altLang="en-US" sz="2400" dirty="0" smtClean="0">
                <a:solidFill>
                  <a:prstClr val="white"/>
                </a:solidFill>
              </a:rPr>
              <a:t>기상학</a:t>
            </a:r>
            <a:r>
              <a:rPr lang="en-US" altLang="ko-KR" sz="2400" dirty="0" smtClean="0">
                <a:solidFill>
                  <a:prstClr val="white"/>
                </a:solidFill>
              </a:rPr>
              <a:t>, </a:t>
            </a:r>
            <a:r>
              <a:rPr lang="ko-KR" altLang="en-US" sz="2400" dirty="0" smtClean="0">
                <a:solidFill>
                  <a:prstClr val="white"/>
                </a:solidFill>
              </a:rPr>
              <a:t>의학</a:t>
            </a:r>
            <a:r>
              <a:rPr lang="en-US" altLang="ko-KR" sz="2400" dirty="0" smtClean="0">
                <a:solidFill>
                  <a:prstClr val="white"/>
                </a:solidFill>
              </a:rPr>
              <a:t>, </a:t>
            </a:r>
            <a:r>
              <a:rPr lang="ko-KR" altLang="en-US" sz="2400" dirty="0" smtClean="0">
                <a:solidFill>
                  <a:prstClr val="white"/>
                </a:solidFill>
              </a:rPr>
              <a:t>생물학 등에서 움직이는 요소들을</a:t>
            </a:r>
            <a:endParaRPr lang="en-US" altLang="ko-KR" sz="2400" dirty="0" smtClean="0">
              <a:solidFill>
                <a:prstClr val="white"/>
              </a:solidFill>
            </a:endParaRPr>
          </a:p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사실적으로 보여주기 위한 시각화</a:t>
            </a:r>
            <a:endParaRPr lang="ko-KR" altLang="en-US" sz="2400" dirty="0">
              <a:solidFill>
                <a:prstClr val="white"/>
              </a:solidFill>
            </a:endParaRPr>
          </a:p>
        </p:txBody>
      </p:sp>
      <p:pic>
        <p:nvPicPr>
          <p:cNvPr id="7" name="Picture 2" descr="D:\프로젝트\fingra_발표자료소스\핑그래프 발표자료\Untitled-5_assets\scientifi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977" y="2492896"/>
            <a:ext cx="8100000" cy="3986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4505" y="548680"/>
            <a:ext cx="75952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Information Visualization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대규모의 정보를 한번에 이해할 수 있도록 시각화</a:t>
            </a:r>
          </a:p>
        </p:txBody>
      </p:sp>
      <p:pic>
        <p:nvPicPr>
          <p:cNvPr id="6" name="Picture 2" descr="D:\프로젝트\fingra_발표자료소스\핑그래프 발표자료\Untitled-5_assets\inf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977" y="2492896"/>
            <a:ext cx="8100000" cy="3986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1388" y="548680"/>
            <a:ext cx="3834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err="1" smtClean="0">
                <a:solidFill>
                  <a:schemeClr val="bg1"/>
                </a:solidFill>
              </a:rPr>
              <a:t>Infographics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D:\프로젝트\fingra_발표자료소스\핑그래프 발표자료\Untitled-5_assets\infogr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502" y="2492896"/>
            <a:ext cx="8100000" cy="3986090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0" y="1473599"/>
            <a:ext cx="9143999" cy="516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복잡한 정보 의미를 빠르고 명확하게 제공하는 시각화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1494" y="548680"/>
            <a:ext cx="6481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Creative Visualization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창의적인 생각에 긍정적 영향을 주기 위한 시각화</a:t>
            </a:r>
          </a:p>
        </p:txBody>
      </p:sp>
      <p:pic>
        <p:nvPicPr>
          <p:cNvPr id="1026" name="Picture 2" descr="D:\프로젝트\fingra_발표자료소스\핑그래프 발표자료\Untitled-5_assets\creativ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027" y="2492896"/>
            <a:ext cx="8100000" cy="3986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4868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Data Visualization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1473599"/>
            <a:ext cx="91439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데이터를 다양한 </a:t>
            </a:r>
            <a:r>
              <a:rPr lang="ko-KR" altLang="en-US" sz="2400" smtClean="0">
                <a:solidFill>
                  <a:prstClr val="white"/>
                </a:solidFill>
              </a:rPr>
              <a:t>도식화로 시각화하여 표현</a:t>
            </a:r>
            <a:endParaRPr lang="ko-KR" altLang="en-US" sz="2400" dirty="0" smtClean="0">
              <a:solidFill>
                <a:prstClr val="white"/>
              </a:solidFill>
            </a:endParaRPr>
          </a:p>
        </p:txBody>
      </p:sp>
      <p:pic>
        <p:nvPicPr>
          <p:cNvPr id="6" name="Picture 2" descr="D:\프로젝트\fingra_발표자료소스\핑그래프 발표자료\Untitled-5_assets\dat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027" y="2492896"/>
            <a:ext cx="8100000" cy="3986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858" y="2743200"/>
            <a:ext cx="5338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prstClr val="white"/>
                </a:solidFill>
              </a:rPr>
              <a:t>Visualization Tool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프로젝트\fingra_발표자료소스\핑그래프 발표자료\Untitled-5_assets\tool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48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prstClr val="white"/>
                </a:solidFill>
              </a:rPr>
              <a:t>Visualization Tool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프로젝트\fingra_발표자료소스\핑그래프 발표자료\Untitled-5_assets\t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73196" y="543679"/>
            <a:ext cx="5338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schemeClr val="bg1"/>
                </a:solidFill>
              </a:rPr>
              <a:t>Visualization Tool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프로젝트\fingra_발표자료소스\핑그래프 발표자료\Untitled-5_assets\visuall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4787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prstClr val="white"/>
                </a:solidFill>
              </a:rPr>
              <a:t>Visual.ly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5944" y="2743200"/>
            <a:ext cx="6420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err="1" smtClean="0">
                <a:solidFill>
                  <a:prstClr val="white"/>
                </a:solidFill>
              </a:rPr>
              <a:t>BigData</a:t>
            </a:r>
            <a:r>
              <a:rPr lang="en-US" altLang="ko-KR" sz="4800" b="1" dirty="0" smtClean="0">
                <a:solidFill>
                  <a:prstClr val="white"/>
                </a:solidFill>
              </a:rPr>
              <a:t> Visualization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프로젝트\fingra_발표자료소스\핑그래프 발표자료\Untitled-5_assets\accentu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4787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solidFill>
                  <a:prstClr val="white"/>
                </a:solidFill>
              </a:rPr>
              <a:t>Accenture Report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4367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err="1" smtClean="0">
                <a:solidFill>
                  <a:prstClr val="white"/>
                </a:solidFill>
              </a:rPr>
              <a:t>BigData</a:t>
            </a:r>
            <a:r>
              <a:rPr lang="en-US" altLang="ko-KR" sz="4800" b="1" dirty="0" smtClean="0">
                <a:solidFill>
                  <a:prstClr val="white"/>
                </a:solidFill>
              </a:rPr>
              <a:t> Analytics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pic>
        <p:nvPicPr>
          <p:cNvPr id="9218" name="Picture 2" descr="C:\Users\robin. baek\Desktop\ir-img\anal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4165" y="2348880"/>
            <a:ext cx="3372594" cy="3372594"/>
          </a:xfrm>
          <a:prstGeom prst="rect">
            <a:avLst/>
          </a:prstGeom>
          <a:noFill/>
        </p:spPr>
      </p:pic>
      <p:pic>
        <p:nvPicPr>
          <p:cNvPr id="9219" name="Picture 3" descr="C:\Users\robin. baek\Desktop\ir-img\source1_assets\Group-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9820" y="3068960"/>
            <a:ext cx="4710868" cy="3528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02249" y="1620089"/>
            <a:ext cx="3334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FFFF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복잡하고 어렵다</a:t>
            </a:r>
            <a:r>
              <a:rPr lang="en-US" altLang="ko-KR" sz="3200" b="1" dirty="0" smtClean="0">
                <a:solidFill>
                  <a:srgbClr val="FFFF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ko-KR" altLang="en-US" sz="3200" b="1" dirty="0">
              <a:solidFill>
                <a:srgbClr val="FFFF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프로젝트\fingra_발표자료소스\발표자료_게임_assets\Vector-Smart-Objec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5" name="Picture 3" descr="D:\프로젝트\fingra_발표자료소스\발표자료_게임_assets\Group-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1285" y="2852936"/>
            <a:ext cx="5218671" cy="3355200"/>
          </a:xfrm>
          <a:prstGeom prst="rect">
            <a:avLst/>
          </a:prstGeom>
          <a:noFill/>
        </p:spPr>
      </p:pic>
      <p:pic>
        <p:nvPicPr>
          <p:cNvPr id="8196" name="Picture 4" descr="D:\프로젝트\fingra_발표자료소스\발표자료_게임_assets\Group-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2716" y="1124744"/>
            <a:ext cx="3993500" cy="1137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51520" y="2708920"/>
            <a:ext cx="8712968" cy="30243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728893" y="547871"/>
            <a:ext cx="34992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prstClr val="white"/>
                </a:solidFill>
              </a:rPr>
              <a:t>App Profile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pic>
        <p:nvPicPr>
          <p:cNvPr id="6" name="그림 5" descr="Screen Shot 2013-11-05 at 오후 4.02.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942" y="3078485"/>
            <a:ext cx="2032105" cy="2340000"/>
          </a:xfrm>
          <a:prstGeom prst="rect">
            <a:avLst/>
          </a:prstGeom>
        </p:spPr>
      </p:pic>
      <p:pic>
        <p:nvPicPr>
          <p:cNvPr id="7" name="그림 6" descr="Screen Shot 2013-11-05 at 오후 4.03.0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8884" y="3078485"/>
            <a:ext cx="2053471" cy="2340000"/>
          </a:xfrm>
          <a:prstGeom prst="rect">
            <a:avLst/>
          </a:prstGeom>
        </p:spPr>
      </p:pic>
      <p:pic>
        <p:nvPicPr>
          <p:cNvPr id="9" name="그림 8" descr="Screen Shot 2013-11-05 at 오후 4.04.2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1586" y="3078485"/>
            <a:ext cx="2016125" cy="2340000"/>
          </a:xfrm>
          <a:prstGeom prst="rect">
            <a:avLst/>
          </a:prstGeom>
        </p:spPr>
      </p:pic>
      <p:pic>
        <p:nvPicPr>
          <p:cNvPr id="10" name="그림 9" descr="Screen Shot 2013-11-05 at 오후 4.04.5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2103" y="3078485"/>
            <a:ext cx="2037550" cy="2340000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2411760" y="2996952"/>
            <a:ext cx="0" cy="252028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562475" y="2996952"/>
            <a:ext cx="0" cy="252028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722715" y="2996952"/>
            <a:ext cx="0" cy="252028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현재 상태를 한눈에 확인할 수 있는 시각화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25205" y="547871"/>
            <a:ext cx="6847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prstClr val="white"/>
                </a:solidFill>
              </a:rPr>
              <a:t>Performance Snapshot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90067" y="1797199"/>
            <a:ext cx="7416824" cy="5093481"/>
            <a:chOff x="1043608" y="476796"/>
            <a:chExt cx="6973363" cy="4536504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76796"/>
              <a:ext cx="5825880" cy="453650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776" y="2655301"/>
              <a:ext cx="1527866" cy="11037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3198905"/>
              <a:ext cx="1413377" cy="10576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144" y="2374203"/>
              <a:ext cx="2148827" cy="15865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5" name="직선 연결선 14"/>
            <p:cNvCxnSpPr/>
            <p:nvPr/>
          </p:nvCxnSpPr>
          <p:spPr>
            <a:xfrm>
              <a:off x="2403274" y="3956735"/>
              <a:ext cx="380717" cy="169962"/>
            </a:xfrm>
            <a:prstGeom prst="line">
              <a:avLst/>
            </a:prstGeom>
            <a:ln w="12700">
              <a:solidFill>
                <a:srgbClr val="9BA8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4010556" y="3365699"/>
              <a:ext cx="258233" cy="156493"/>
            </a:xfrm>
            <a:prstGeom prst="line">
              <a:avLst/>
            </a:prstGeom>
            <a:ln w="12700">
              <a:solidFill>
                <a:srgbClr val="9BA8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V="1">
              <a:off x="5535248" y="3484014"/>
              <a:ext cx="483367" cy="236091"/>
            </a:xfrm>
            <a:prstGeom prst="line">
              <a:avLst/>
            </a:prstGeom>
            <a:ln w="12700">
              <a:solidFill>
                <a:srgbClr val="9BA8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19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색상을 활용한 상승</a:t>
            </a:r>
            <a:r>
              <a:rPr lang="en-US" altLang="ko-KR" sz="2400" dirty="0" smtClean="0">
                <a:solidFill>
                  <a:prstClr val="white"/>
                </a:solidFill>
              </a:rPr>
              <a:t>/</a:t>
            </a:r>
            <a:r>
              <a:rPr lang="ko-KR" altLang="en-US" sz="2400" dirty="0" smtClean="0">
                <a:solidFill>
                  <a:prstClr val="white"/>
                </a:solidFill>
              </a:rPr>
              <a:t>하락 추세 확인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25205" y="547871"/>
            <a:ext cx="6558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prstClr val="white"/>
                </a:solidFill>
              </a:rPr>
              <a:t>Component Snapshot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144" y="1821582"/>
            <a:ext cx="6345733" cy="49349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7" name="직사각형 6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컴포넌트 비교</a:t>
            </a:r>
            <a:r>
              <a:rPr lang="en-US" altLang="ko-KR" sz="2400" dirty="0" smtClean="0">
                <a:solidFill>
                  <a:prstClr val="white"/>
                </a:solidFill>
              </a:rPr>
              <a:t>/</a:t>
            </a:r>
            <a:r>
              <a:rPr lang="ko-KR" altLang="en-US" sz="2400" dirty="0" smtClean="0">
                <a:solidFill>
                  <a:prstClr val="white"/>
                </a:solidFill>
              </a:rPr>
              <a:t>분석을 통한 데이터 활용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473599"/>
            <a:ext cx="9143999" cy="505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</a:pPr>
            <a:r>
              <a:rPr lang="ko-KR" altLang="en-US" sz="2400" dirty="0" smtClean="0">
                <a:solidFill>
                  <a:prstClr val="white"/>
                </a:solidFill>
              </a:rPr>
              <a:t>단계적 사용자 이탈 추이 확인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16852" y="547871"/>
            <a:ext cx="5075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prstClr val="white"/>
                </a:solidFill>
              </a:rPr>
              <a:t>Funnel Snapshot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pic>
        <p:nvPicPr>
          <p:cNvPr id="13" name="Picture 2" descr="D:\프로젝트\fingra_발표자료소스\핑그래프 발표자료\Untitled-5_assets\Layer-1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7689" y="1856397"/>
            <a:ext cx="6298280" cy="480763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971600" y="5591487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71600" y="6074246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71600" y="5108724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971600" y="4625961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971600" y="3660435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971600" y="4143198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971600" y="3177672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71600" y="2212146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971600" y="2694909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54367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err="1" smtClean="0">
                <a:solidFill>
                  <a:prstClr val="white"/>
                </a:solidFill>
              </a:rPr>
              <a:t>Hyperact</a:t>
            </a:r>
            <a:r>
              <a:rPr lang="en-US" altLang="ko-KR" sz="4800" b="1" dirty="0" smtClean="0">
                <a:solidFill>
                  <a:prstClr val="white"/>
                </a:solidFill>
              </a:rPr>
              <a:t> “Josh Smith”</a:t>
            </a:r>
            <a:endParaRPr lang="ko-KR" altLang="en-US" sz="4800" b="1" dirty="0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71600" y="1729383"/>
            <a:ext cx="7200800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971600" y="5591487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971600" y="6074246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5108724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971600" y="4625961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71600" y="3660435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971600" y="4143198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971600" y="3177672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971600" y="2212146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971600" y="2694909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971600" y="1729383"/>
            <a:ext cx="10801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081708" y="1624608"/>
            <a:ext cx="912429" cy="4893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en-US" altLang="ko-K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ts val="3800"/>
              </a:lnSpc>
            </a:pPr>
            <a:r>
              <a:rPr lang="en-US" altLang="ko-KR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ko-KR" altLang="en-US" b="1" dirty="0" smtClean="0">
                <a:solidFill>
                  <a:schemeClr val="accent1">
                    <a:lumMod val="50000"/>
                  </a:schemeClr>
                </a:solidFill>
              </a:rPr>
              <a:t>단계</a:t>
            </a:r>
            <a:endParaRPr lang="ko-KR" alt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086424" y="1609750"/>
            <a:ext cx="6217471" cy="4965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데이터 수집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(Gathering Data)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모든 정보 파악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(Reading Everything)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스토리 찾기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(Finding the Narrative)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문제 정의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(Identifying Problems)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스토리 구조 만들기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(Creating a Hierarchy)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와이어프레임 만들기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(Building a Wireframe)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표현도구 및 기법 선택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(Choosing Format)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시각화 접근 방법 선택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(Determining a Visual Approach)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정제 및 테스트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(Refinement and Testing)</a:t>
            </a:r>
          </a:p>
          <a:p>
            <a:pPr lvl="0">
              <a:lnSpc>
                <a:spcPts val="3800"/>
              </a:lnSpc>
            </a:pP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시각화 공개 </a:t>
            </a:r>
            <a:r>
              <a:rPr lang="en-US" altLang="ko-KR" dirty="0" smtClean="0">
                <a:solidFill>
                  <a:schemeClr val="accent1">
                    <a:lumMod val="50000"/>
                  </a:schemeClr>
                </a:solidFill>
              </a:rPr>
              <a:t>(Releasing it into the World)</a:t>
            </a:r>
            <a:endParaRPr lang="ko-KR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obin. baek\Desktop\E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82306" y="6050096"/>
            <a:ext cx="179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>
                <a:solidFill>
                  <a:schemeClr val="bg1"/>
                </a:solidFill>
              </a:rPr>
              <a:t>Tgrape</a:t>
            </a:r>
            <a:r>
              <a:rPr lang="en-US" altLang="ko-KR" dirty="0" smtClean="0">
                <a:solidFill>
                  <a:schemeClr val="bg1"/>
                </a:solidFill>
              </a:rPr>
              <a:t> l </a:t>
            </a:r>
            <a:r>
              <a:rPr lang="ko-KR" altLang="en-US" dirty="0" smtClean="0">
                <a:solidFill>
                  <a:schemeClr val="bg1"/>
                </a:solidFill>
              </a:rPr>
              <a:t>김종민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2132856"/>
            <a:ext cx="662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 smtClean="0">
                <a:solidFill>
                  <a:schemeClr val="bg1"/>
                </a:solidFill>
                <a:latin typeface="+mj-lt"/>
              </a:rPr>
              <a:t>감사합니다</a:t>
            </a:r>
            <a:r>
              <a:rPr lang="en-US" altLang="ko-KR" sz="8000" b="1" dirty="0" smtClean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80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1374</Words>
  <Application>Microsoft Office PowerPoint</Application>
  <PresentationFormat>화면 슬라이드 쇼(4:3)</PresentationFormat>
  <Paragraphs>214</Paragraphs>
  <Slides>22</Slides>
  <Notes>21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24" baseType="lpstr">
      <vt:lpstr>Office 테마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robin. baek</dc:creator>
  <cp:lastModifiedBy>김종민</cp:lastModifiedBy>
  <cp:revision>254</cp:revision>
  <dcterms:created xsi:type="dcterms:W3CDTF">2013-03-26T14:16:38Z</dcterms:created>
  <dcterms:modified xsi:type="dcterms:W3CDTF">2014-04-23T22:47:35Z</dcterms:modified>
</cp:coreProperties>
</file>