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99" r:id="rId3"/>
    <p:sldId id="647" r:id="rId4"/>
    <p:sldId id="452" r:id="rId5"/>
    <p:sldId id="662" r:id="rId6"/>
    <p:sldId id="525" r:id="rId7"/>
    <p:sldId id="629" r:id="rId8"/>
    <p:sldId id="561" r:id="rId9"/>
    <p:sldId id="663" r:id="rId10"/>
    <p:sldId id="582" r:id="rId11"/>
    <p:sldId id="401" r:id="rId12"/>
    <p:sldId id="641" r:id="rId13"/>
    <p:sldId id="407" r:id="rId14"/>
    <p:sldId id="652" r:id="rId15"/>
    <p:sldId id="659" r:id="rId16"/>
    <p:sldId id="660" r:id="rId17"/>
    <p:sldId id="657" r:id="rId18"/>
    <p:sldId id="658" r:id="rId19"/>
    <p:sldId id="661" r:id="rId20"/>
    <p:sldId id="378" r:id="rId21"/>
  </p:sldIdLst>
  <p:sldSz cx="9144000" cy="6858000" type="screen4x3"/>
  <p:notesSz cx="6797675" cy="9874250"/>
  <p:embeddedFontLst>
    <p:embeddedFont>
      <p:font typeface="맑은 고딕" panose="020B0503020000020004" pitchFamily="50" charset="-127"/>
      <p:regular r:id="rId23"/>
      <p:bold r:id="rId24"/>
    </p:embeddedFont>
    <p:embeddedFont>
      <p:font typeface="나눔고딕 Bold" panose="020D0804000000000000" pitchFamily="50" charset="-127"/>
      <p:bold r:id="rId25"/>
    </p:embeddedFont>
    <p:embeddedFont>
      <p:font typeface="나눔고딕 ExtraBold" panose="020D0904000000000000" pitchFamily="50" charset="-127"/>
      <p:bold r:id="rId26"/>
    </p:embeddedFont>
    <p:embeddedFont>
      <p:font typeface="나눔손글씨 붓" panose="020B0600000101010101" charset="-127"/>
      <p:regular r:id="rId27"/>
    </p:embeddedFont>
    <p:embeddedFont>
      <p:font typeface="나눔고딕" panose="020D0604000000000000" pitchFamily="50" charset="-127"/>
      <p:regular r:id="rId28"/>
      <p:bold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0" userDrawn="1">
          <p15:clr>
            <a:srgbClr val="A4A3A4"/>
          </p15:clr>
        </p15:guide>
        <p15:guide id="2" orient="horz" pos="572">
          <p15:clr>
            <a:srgbClr val="A4A3A4"/>
          </p15:clr>
        </p15:guide>
        <p15:guide id="3" pos="2835" userDrawn="1">
          <p15:clr>
            <a:srgbClr val="A4A3A4"/>
          </p15:clr>
        </p15:guide>
        <p15:guide id="4" pos="5465">
          <p15:clr>
            <a:srgbClr val="A4A3A4"/>
          </p15:clr>
        </p15:guide>
        <p15:guide id="5" pos="295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pos="46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682"/>
    <a:srgbClr val="30ADBE"/>
    <a:srgbClr val="FF9900"/>
    <a:srgbClr val="FFA41D"/>
    <a:srgbClr val="904406"/>
    <a:srgbClr val="658EBF"/>
    <a:srgbClr val="99FF99"/>
    <a:srgbClr val="4774AB"/>
    <a:srgbClr val="6699FF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79" autoAdjust="0"/>
    <p:restoredTop sz="90569" autoAdjust="0"/>
  </p:normalViewPr>
  <p:slideViewPr>
    <p:cSldViewPr>
      <p:cViewPr varScale="1">
        <p:scale>
          <a:sx n="109" d="100"/>
          <a:sy n="109" d="100"/>
        </p:scale>
        <p:origin x="954" y="96"/>
      </p:cViewPr>
      <p:guideLst>
        <p:guide orient="horz" pos="4020"/>
        <p:guide orient="horz" pos="572"/>
        <p:guide pos="2835"/>
        <p:guide pos="5465"/>
        <p:guide pos="295"/>
        <p:guide orient="horz" pos="935"/>
        <p:guide pos="46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-2544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1BD35-2479-43EC-9F67-7A12FB1C7822}" type="datetimeFigureOut">
              <a:rPr lang="ko-KR" altLang="en-US" smtClean="0"/>
              <a:pPr/>
              <a:t>2014-04-22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5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BEF74-90E3-4193-BA38-6D7B2121418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843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469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5733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2944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0984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406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2117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4377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4523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9EA47-9434-47B5-B913-25517E5A6795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0200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CUBRID 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15207" y="6415719"/>
            <a:ext cx="1463040" cy="29945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368588" y="6495746"/>
            <a:ext cx="26452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</a:rPr>
              <a:t>© 2011 CUBRID Co., Ltd. All rights reserved.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313847"/>
            <a:ext cx="9144000" cy="154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 descr="cubrid-logo-big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406776" y="6202532"/>
            <a:ext cx="1584000" cy="493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4D4-4702-4E3E-9945-7EF825D4584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8" descr="cubrid-logo-bi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84368" y="6351212"/>
            <a:ext cx="1106408" cy="34443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368588" y="6495746"/>
            <a:ext cx="26452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</a:rPr>
              <a:t>© 2014 CUBRID Co., Ltd. All rights reserved.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슬라이드 번호 개체 틀 5"/>
          <p:cNvSpPr txBox="1">
            <a:spLocks/>
          </p:cNvSpPr>
          <p:nvPr userDrawn="1"/>
        </p:nvSpPr>
        <p:spPr>
          <a:xfrm>
            <a:off x="4139955" y="6453337"/>
            <a:ext cx="858471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B0C5-6955-4F9B-BA60-58E2367A55EF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/ 20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61D3-51FB-46A3-8C22-7645062842C8}" type="datetimeFigureOut">
              <a:rPr lang="ko-KR" altLang="en-US" smtClean="0"/>
              <a:pPr/>
              <a:t>2014-04-22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4D4-4702-4E3E-9945-7EF825D4584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4D4-4702-4E3E-9945-7EF825D4584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8" descr="cubrid-logo-bi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84368" y="6351212"/>
            <a:ext cx="1106408" cy="34443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368588" y="6495746"/>
            <a:ext cx="24978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© 2012 CUBRID Co., Ltd. All rights reserved.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슬라이드 번호 개체 틀 5"/>
          <p:cNvSpPr txBox="1">
            <a:spLocks/>
          </p:cNvSpPr>
          <p:nvPr userDrawn="1"/>
        </p:nvSpPr>
        <p:spPr>
          <a:xfrm>
            <a:off x="4139954" y="6453337"/>
            <a:ext cx="858471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B0C5-6955-4F9B-BA60-58E2367A55EF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 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n-cs"/>
            </a:endParaRPr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395536" y="836712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3801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algn="l" defTabSz="914400" rtl="0" eaLnBrk="1" latinLnBrk="1" hangingPunct="1">
              <a:defRPr lang="ko-KR" altLang="en-US" sz="28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>
              <a:spcBef>
                <a:spcPct val="0"/>
              </a:spcBef>
              <a:buNone/>
            </a:pPr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0851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/>
                <a:cs typeface="Myriad Pro"/>
              </a:defRPr>
            </a:lvl1pPr>
            <a:lvl2pPr>
              <a:defRPr>
                <a:latin typeface="Myriad Pro"/>
                <a:cs typeface="Myriad Pro"/>
              </a:defRPr>
            </a:lvl2pPr>
            <a:lvl3pPr>
              <a:defRPr>
                <a:latin typeface="Myriad Pro"/>
                <a:cs typeface="Myriad Pro"/>
              </a:defRPr>
            </a:lvl3pPr>
            <a:lvl4pPr>
              <a:defRPr>
                <a:latin typeface="Myriad Pro"/>
                <a:cs typeface="Myriad Pro"/>
              </a:defRPr>
            </a:lvl4pPr>
            <a:lvl5pPr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6366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161D3-51FB-46A3-8C22-7645062842C8}" type="datetimeFigureOut">
              <a:rPr lang="ko-KR" altLang="en-US" smtClean="0"/>
              <a:pPr/>
              <a:t>2014-04-22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604D4-4702-4E3E-9945-7EF825D4584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49" r:id="rId2"/>
    <p:sldLayoutId id="2147483650" r:id="rId3"/>
    <p:sldLayoutId id="2147483665" r:id="rId4"/>
    <p:sldLayoutId id="2147483666" r:id="rId5"/>
  </p:sldLayoutIdLst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3528" y="3668049"/>
            <a:ext cx="5760640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Date: 2014-04-30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8096" y="1148551"/>
            <a:ext cx="81653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sz="3600" b="1" dirty="0">
                <a:latin typeface="나눔고딕" pitchFamily="50" charset="-127"/>
                <a:ea typeface="나눔고딕" pitchFamily="50" charset="-127"/>
              </a:rPr>
              <a:t>공공</a:t>
            </a:r>
            <a:r>
              <a:rPr lang="en-US" altLang="ko-KR" sz="3600" b="1" dirty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ko-KR" sz="3600" b="1" dirty="0" smtClean="0">
                <a:latin typeface="나눔고딕" pitchFamily="50" charset="-127"/>
                <a:ea typeface="나눔고딕" pitchFamily="50" charset="-127"/>
              </a:rPr>
              <a:t>국방부문 </a:t>
            </a:r>
            <a:r>
              <a:rPr lang="ko-KR" altLang="ko-KR" sz="3600" b="1" dirty="0">
                <a:latin typeface="나눔고딕" pitchFamily="50" charset="-127"/>
                <a:ea typeface="나눔고딕" pitchFamily="50" charset="-127"/>
              </a:rPr>
              <a:t>클라우드 </a:t>
            </a:r>
            <a:r>
              <a:rPr lang="ko-KR" altLang="ko-KR" sz="3600" b="1" dirty="0" smtClean="0">
                <a:latin typeface="나눔고딕" pitchFamily="50" charset="-127"/>
                <a:ea typeface="나눔고딕" pitchFamily="50" charset="-127"/>
              </a:rPr>
              <a:t>추진현황</a:t>
            </a:r>
            <a:endParaRPr lang="en-US" altLang="ko-KR" sz="3600" b="1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3600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3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3600" b="1" dirty="0" smtClean="0">
                <a:latin typeface="나눔고딕" pitchFamily="50" charset="-127"/>
                <a:ea typeface="나눔고딕" pitchFamily="50" charset="-127"/>
              </a:rPr>
              <a:t>및</a:t>
            </a:r>
            <a:r>
              <a:rPr lang="ko-KR" altLang="ko-KR" sz="3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ko-KR" sz="3600" b="1" dirty="0">
                <a:latin typeface="나눔고딕" pitchFamily="50" charset="-127"/>
                <a:ea typeface="나눔고딕" pitchFamily="50" charset="-127"/>
              </a:rPr>
              <a:t>오픈소스</a:t>
            </a:r>
            <a:r>
              <a:rPr lang="en-US" altLang="ko-KR" sz="3600" b="1" dirty="0">
                <a:latin typeface="나눔고딕" pitchFamily="50" charset="-127"/>
                <a:ea typeface="나눔고딕" pitchFamily="50" charset="-127"/>
              </a:rPr>
              <a:t> DBMS </a:t>
            </a:r>
            <a:r>
              <a:rPr lang="ko-KR" altLang="ko-KR" sz="3600" b="1" dirty="0" smtClean="0">
                <a:latin typeface="나눔고딕" pitchFamily="50" charset="-127"/>
                <a:ea typeface="나눔고딕" pitchFamily="50" charset="-127"/>
              </a:rPr>
              <a:t>적용사례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528" y="260648"/>
            <a:ext cx="820928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</a:pP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목차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539554" y="1196752"/>
            <a:ext cx="7943521" cy="4104455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/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r>
              <a:rPr lang="en-US" altLang="ko-KR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</a:t>
            </a:r>
            <a:r>
              <a:rPr lang="ko-KR" altLang="en-US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개요</a:t>
            </a: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r>
              <a:rPr lang="ko-KR" altLang="en-US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클라우드</a:t>
            </a:r>
            <a:r>
              <a:rPr lang="en-US" altLang="ko-KR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ko-KR" altLang="en-US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구축 사례</a:t>
            </a: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539554" y="908722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1</a:t>
            </a: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. CUBRID </a:t>
            </a:r>
            <a:r>
              <a:rPr lang="ko-KR" altLang="en-US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개요</a:t>
            </a:r>
          </a:p>
        </p:txBody>
      </p:sp>
    </p:spTree>
    <p:extLst>
      <p:ext uri="{BB962C8B-B14F-4D97-AF65-F5344CB8AC3E}">
        <p14:creationId xmlns:p14="http://schemas.microsoft.com/office/powerpoint/2010/main" val="316061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323528" y="247769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Intro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내용 개체 틀 2"/>
          <p:cNvSpPr txBox="1">
            <a:spLocks/>
          </p:cNvSpPr>
          <p:nvPr/>
        </p:nvSpPr>
        <p:spPr>
          <a:xfrm>
            <a:off x="473688" y="1098240"/>
            <a:ext cx="8136508" cy="48577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>
              <a:lnSpc>
                <a:spcPct val="20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NAVER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에서 제품 개발을 하는 국내 유일의 오픈소스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DBMS</a:t>
            </a:r>
          </a:p>
          <a:p>
            <a:pPr marL="342900" lvl="0" indent="-342900">
              <a:lnSpc>
                <a:spcPct val="20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인터넷 서비스 최적의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DBMS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지향하는 개방형 정보 플랫폼</a:t>
            </a:r>
          </a:p>
          <a:p>
            <a:pPr marL="342900" lvl="0" indent="-342900">
              <a:lnSpc>
                <a:spcPct val="20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서버와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(GPL)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인터페이스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(BSD)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의 유연한 오픈소스 라이선스 정책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268414"/>
            <a:ext cx="1237191" cy="1390925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878499" y="3539233"/>
            <a:ext cx="2180939" cy="2698079"/>
            <a:chOff x="732390" y="4005066"/>
            <a:chExt cx="1133808" cy="1584174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390" y="4005066"/>
              <a:ext cx="1072646" cy="1584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직사각형 11"/>
            <p:cNvSpPr/>
            <p:nvPr/>
          </p:nvSpPr>
          <p:spPr>
            <a:xfrm>
              <a:off x="1046842" y="4161274"/>
              <a:ext cx="819356" cy="704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3600" dirty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 국내 </a:t>
              </a:r>
              <a:endParaRPr lang="en-US" altLang="ko-KR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  <a:p>
              <a:pPr algn="ctr"/>
              <a:r>
                <a:rPr lang="en-US" altLang="ko-KR" sz="3600" dirty="0" smtClean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183,270</a:t>
              </a:r>
              <a:r>
                <a:rPr lang="ko-KR" altLang="en-US" sz="3600" dirty="0" smtClean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건</a:t>
              </a:r>
              <a:endParaRPr lang="ko-KR" altLang="en-US" sz="3600" dirty="0"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355976" y="3500438"/>
            <a:ext cx="3960440" cy="2196467"/>
            <a:chOff x="6146229" y="3974182"/>
            <a:chExt cx="2962275" cy="1543050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6229" y="3974182"/>
              <a:ext cx="2962275" cy="1543050"/>
            </a:xfrm>
            <a:prstGeom prst="rect">
              <a:avLst/>
            </a:prstGeom>
          </p:spPr>
        </p:pic>
        <p:sp>
          <p:nvSpPr>
            <p:cNvPr id="15" name="직사각형 14"/>
            <p:cNvSpPr/>
            <p:nvPr/>
          </p:nvSpPr>
          <p:spPr>
            <a:xfrm>
              <a:off x="6850320" y="4161274"/>
              <a:ext cx="1793931" cy="843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3600" dirty="0" smtClean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해외</a:t>
              </a:r>
              <a:r>
                <a:rPr lang="en-US" altLang="ko-KR" sz="3600" dirty="0" smtClean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(30</a:t>
              </a:r>
              <a:r>
                <a:rPr lang="ko-KR" altLang="en-US" sz="3600" dirty="0" smtClean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여개국</a:t>
              </a:r>
              <a:r>
                <a:rPr lang="en-US" altLang="ko-KR" sz="3600" dirty="0" smtClean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)</a:t>
              </a:r>
              <a:r>
                <a:rPr lang="ko-KR" altLang="en-US" sz="3600" dirty="0" smtClean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 </a:t>
              </a:r>
              <a:endParaRPr lang="en-US" altLang="ko-KR" sz="3600" dirty="0" smtClean="0"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  <a:p>
              <a:pPr algn="ctr"/>
              <a:r>
                <a:rPr lang="en-US" altLang="ko-KR" sz="3600" dirty="0" smtClean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60,947</a:t>
              </a:r>
              <a:r>
                <a:rPr lang="ko-KR" altLang="en-US" sz="3600" dirty="0" smtClean="0"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건</a:t>
              </a:r>
              <a:endParaRPr lang="ko-KR" altLang="en-US" sz="3600" dirty="0"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323528" y="260858"/>
            <a:ext cx="7786688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CUBRID Development</a:t>
            </a:r>
            <a:endParaRPr lang="ko-KR" altLang="en-US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자유형 19"/>
          <p:cNvSpPr/>
          <p:nvPr/>
        </p:nvSpPr>
        <p:spPr>
          <a:xfrm>
            <a:off x="450745" y="1272909"/>
            <a:ext cx="1706682" cy="638133"/>
          </a:xfrm>
          <a:custGeom>
            <a:avLst/>
            <a:gdLst>
              <a:gd name="connsiteX0" fmla="*/ 0 w 1706682"/>
              <a:gd name="connsiteY0" fmla="*/ 65607 h 656071"/>
              <a:gd name="connsiteX1" fmla="*/ 19216 w 1706682"/>
              <a:gd name="connsiteY1" fmla="*/ 19216 h 656071"/>
              <a:gd name="connsiteX2" fmla="*/ 65607 w 1706682"/>
              <a:gd name="connsiteY2" fmla="*/ 0 h 656071"/>
              <a:gd name="connsiteX3" fmla="*/ 1641075 w 1706682"/>
              <a:gd name="connsiteY3" fmla="*/ 0 h 656071"/>
              <a:gd name="connsiteX4" fmla="*/ 1687466 w 1706682"/>
              <a:gd name="connsiteY4" fmla="*/ 19216 h 656071"/>
              <a:gd name="connsiteX5" fmla="*/ 1706682 w 1706682"/>
              <a:gd name="connsiteY5" fmla="*/ 65607 h 656071"/>
              <a:gd name="connsiteX6" fmla="*/ 1706682 w 1706682"/>
              <a:gd name="connsiteY6" fmla="*/ 590464 h 656071"/>
              <a:gd name="connsiteX7" fmla="*/ 1687466 w 1706682"/>
              <a:gd name="connsiteY7" fmla="*/ 636855 h 656071"/>
              <a:gd name="connsiteX8" fmla="*/ 1641075 w 1706682"/>
              <a:gd name="connsiteY8" fmla="*/ 656071 h 656071"/>
              <a:gd name="connsiteX9" fmla="*/ 65607 w 1706682"/>
              <a:gd name="connsiteY9" fmla="*/ 656071 h 656071"/>
              <a:gd name="connsiteX10" fmla="*/ 19216 w 1706682"/>
              <a:gd name="connsiteY10" fmla="*/ 636855 h 656071"/>
              <a:gd name="connsiteX11" fmla="*/ 0 w 1706682"/>
              <a:gd name="connsiteY11" fmla="*/ 590464 h 656071"/>
              <a:gd name="connsiteX12" fmla="*/ 0 w 1706682"/>
              <a:gd name="connsiteY12" fmla="*/ 65607 h 65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6682" h="656071">
                <a:moveTo>
                  <a:pt x="0" y="65607"/>
                </a:moveTo>
                <a:cubicBezTo>
                  <a:pt x="0" y="48207"/>
                  <a:pt x="6912" y="31520"/>
                  <a:pt x="19216" y="19216"/>
                </a:cubicBezTo>
                <a:cubicBezTo>
                  <a:pt x="31520" y="6912"/>
                  <a:pt x="48207" y="0"/>
                  <a:pt x="65607" y="0"/>
                </a:cubicBezTo>
                <a:lnTo>
                  <a:pt x="1641075" y="0"/>
                </a:lnTo>
                <a:cubicBezTo>
                  <a:pt x="1658475" y="0"/>
                  <a:pt x="1675162" y="6912"/>
                  <a:pt x="1687466" y="19216"/>
                </a:cubicBezTo>
                <a:cubicBezTo>
                  <a:pt x="1699770" y="31520"/>
                  <a:pt x="1706682" y="48207"/>
                  <a:pt x="1706682" y="65607"/>
                </a:cubicBezTo>
                <a:lnTo>
                  <a:pt x="1706682" y="590464"/>
                </a:lnTo>
                <a:cubicBezTo>
                  <a:pt x="1706682" y="607864"/>
                  <a:pt x="1699770" y="624551"/>
                  <a:pt x="1687466" y="636855"/>
                </a:cubicBezTo>
                <a:cubicBezTo>
                  <a:pt x="1675162" y="649159"/>
                  <a:pt x="1658475" y="656071"/>
                  <a:pt x="1641075" y="656071"/>
                </a:cubicBezTo>
                <a:lnTo>
                  <a:pt x="65607" y="656071"/>
                </a:lnTo>
                <a:cubicBezTo>
                  <a:pt x="48207" y="656071"/>
                  <a:pt x="31520" y="649159"/>
                  <a:pt x="19216" y="636855"/>
                </a:cubicBezTo>
                <a:cubicBezTo>
                  <a:pt x="6912" y="624551"/>
                  <a:pt x="0" y="607864"/>
                  <a:pt x="0" y="590464"/>
                </a:cubicBezTo>
                <a:lnTo>
                  <a:pt x="0" y="65607"/>
                </a:lnTo>
                <a:close/>
              </a:path>
            </a:pathLst>
          </a:custGeom>
          <a:solidFill>
            <a:srgbClr val="4774AB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556" tIns="72556" rIns="72556" bIns="72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2008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CUBRID 2008 R1.0</a:t>
            </a:r>
            <a:endParaRPr lang="ko-KR" altLang="en-US" sz="14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1156470" y="1985428"/>
            <a:ext cx="295232" cy="239299"/>
          </a:xfrm>
          <a:custGeom>
            <a:avLst/>
            <a:gdLst>
              <a:gd name="connsiteX0" fmla="*/ 0 w 246026"/>
              <a:gd name="connsiteY0" fmla="*/ 59046 h 295232"/>
              <a:gd name="connsiteX1" fmla="*/ 123013 w 246026"/>
              <a:gd name="connsiteY1" fmla="*/ 59046 h 295232"/>
              <a:gd name="connsiteX2" fmla="*/ 123013 w 246026"/>
              <a:gd name="connsiteY2" fmla="*/ 0 h 295232"/>
              <a:gd name="connsiteX3" fmla="*/ 246026 w 246026"/>
              <a:gd name="connsiteY3" fmla="*/ 147616 h 295232"/>
              <a:gd name="connsiteX4" fmla="*/ 123013 w 246026"/>
              <a:gd name="connsiteY4" fmla="*/ 295232 h 295232"/>
              <a:gd name="connsiteX5" fmla="*/ 123013 w 246026"/>
              <a:gd name="connsiteY5" fmla="*/ 236186 h 295232"/>
              <a:gd name="connsiteX6" fmla="*/ 0 w 246026"/>
              <a:gd name="connsiteY6" fmla="*/ 236186 h 295232"/>
              <a:gd name="connsiteX7" fmla="*/ 0 w 246026"/>
              <a:gd name="connsiteY7" fmla="*/ 59046 h 29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026" h="295232">
                <a:moveTo>
                  <a:pt x="196821" y="1"/>
                </a:moveTo>
                <a:lnTo>
                  <a:pt x="196821" y="147616"/>
                </a:lnTo>
                <a:lnTo>
                  <a:pt x="246026" y="147616"/>
                </a:lnTo>
                <a:lnTo>
                  <a:pt x="123013" y="295231"/>
                </a:lnTo>
                <a:lnTo>
                  <a:pt x="0" y="147616"/>
                </a:lnTo>
                <a:lnTo>
                  <a:pt x="49205" y="147616"/>
                </a:lnTo>
                <a:lnTo>
                  <a:pt x="49205" y="1"/>
                </a:lnTo>
                <a:lnTo>
                  <a:pt x="196821" y="1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046" tIns="0" rIns="59046" bIns="73808" numCol="1" spcCol="1270" anchor="ctr" anchorCtr="0">
            <a:noAutofit/>
          </a:bodyPr>
          <a:lstStyle/>
          <a:p>
            <a:pPr lvl="0" algn="ctr" defTabSz="355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800" kern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450745" y="2292747"/>
            <a:ext cx="1706682" cy="638133"/>
          </a:xfrm>
          <a:custGeom>
            <a:avLst/>
            <a:gdLst>
              <a:gd name="connsiteX0" fmla="*/ 0 w 1706682"/>
              <a:gd name="connsiteY0" fmla="*/ 65607 h 656071"/>
              <a:gd name="connsiteX1" fmla="*/ 19216 w 1706682"/>
              <a:gd name="connsiteY1" fmla="*/ 19216 h 656071"/>
              <a:gd name="connsiteX2" fmla="*/ 65607 w 1706682"/>
              <a:gd name="connsiteY2" fmla="*/ 0 h 656071"/>
              <a:gd name="connsiteX3" fmla="*/ 1641075 w 1706682"/>
              <a:gd name="connsiteY3" fmla="*/ 0 h 656071"/>
              <a:gd name="connsiteX4" fmla="*/ 1687466 w 1706682"/>
              <a:gd name="connsiteY4" fmla="*/ 19216 h 656071"/>
              <a:gd name="connsiteX5" fmla="*/ 1706682 w 1706682"/>
              <a:gd name="connsiteY5" fmla="*/ 65607 h 656071"/>
              <a:gd name="connsiteX6" fmla="*/ 1706682 w 1706682"/>
              <a:gd name="connsiteY6" fmla="*/ 590464 h 656071"/>
              <a:gd name="connsiteX7" fmla="*/ 1687466 w 1706682"/>
              <a:gd name="connsiteY7" fmla="*/ 636855 h 656071"/>
              <a:gd name="connsiteX8" fmla="*/ 1641075 w 1706682"/>
              <a:gd name="connsiteY8" fmla="*/ 656071 h 656071"/>
              <a:gd name="connsiteX9" fmla="*/ 65607 w 1706682"/>
              <a:gd name="connsiteY9" fmla="*/ 656071 h 656071"/>
              <a:gd name="connsiteX10" fmla="*/ 19216 w 1706682"/>
              <a:gd name="connsiteY10" fmla="*/ 636855 h 656071"/>
              <a:gd name="connsiteX11" fmla="*/ 0 w 1706682"/>
              <a:gd name="connsiteY11" fmla="*/ 590464 h 656071"/>
              <a:gd name="connsiteX12" fmla="*/ 0 w 1706682"/>
              <a:gd name="connsiteY12" fmla="*/ 65607 h 65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6682" h="656071">
                <a:moveTo>
                  <a:pt x="0" y="65607"/>
                </a:moveTo>
                <a:cubicBezTo>
                  <a:pt x="0" y="48207"/>
                  <a:pt x="6912" y="31520"/>
                  <a:pt x="19216" y="19216"/>
                </a:cubicBezTo>
                <a:cubicBezTo>
                  <a:pt x="31520" y="6912"/>
                  <a:pt x="48207" y="0"/>
                  <a:pt x="65607" y="0"/>
                </a:cubicBezTo>
                <a:lnTo>
                  <a:pt x="1641075" y="0"/>
                </a:lnTo>
                <a:cubicBezTo>
                  <a:pt x="1658475" y="0"/>
                  <a:pt x="1675162" y="6912"/>
                  <a:pt x="1687466" y="19216"/>
                </a:cubicBezTo>
                <a:cubicBezTo>
                  <a:pt x="1699770" y="31520"/>
                  <a:pt x="1706682" y="48207"/>
                  <a:pt x="1706682" y="65607"/>
                </a:cubicBezTo>
                <a:lnTo>
                  <a:pt x="1706682" y="590464"/>
                </a:lnTo>
                <a:cubicBezTo>
                  <a:pt x="1706682" y="607864"/>
                  <a:pt x="1699770" y="624551"/>
                  <a:pt x="1687466" y="636855"/>
                </a:cubicBezTo>
                <a:cubicBezTo>
                  <a:pt x="1675162" y="649159"/>
                  <a:pt x="1658475" y="656071"/>
                  <a:pt x="1641075" y="656071"/>
                </a:cubicBezTo>
                <a:lnTo>
                  <a:pt x="65607" y="656071"/>
                </a:lnTo>
                <a:cubicBezTo>
                  <a:pt x="48207" y="656071"/>
                  <a:pt x="31520" y="649159"/>
                  <a:pt x="19216" y="636855"/>
                </a:cubicBezTo>
                <a:cubicBezTo>
                  <a:pt x="6912" y="624551"/>
                  <a:pt x="0" y="607864"/>
                  <a:pt x="0" y="590464"/>
                </a:cubicBezTo>
                <a:lnTo>
                  <a:pt x="0" y="65607"/>
                </a:lnTo>
                <a:close/>
              </a:path>
            </a:pathLst>
          </a:custGeom>
          <a:solidFill>
            <a:srgbClr val="4774AB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556" tIns="72556" rIns="72556" bIns="72556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2009</a:t>
            </a:r>
          </a:p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CUBRID 2008 R2.0</a:t>
            </a:r>
            <a:endParaRPr lang="ko-KR" altLang="en-US" sz="1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1156470" y="2998900"/>
            <a:ext cx="295232" cy="239300"/>
          </a:xfrm>
          <a:custGeom>
            <a:avLst/>
            <a:gdLst>
              <a:gd name="connsiteX0" fmla="*/ 0 w 246026"/>
              <a:gd name="connsiteY0" fmla="*/ 59046 h 295232"/>
              <a:gd name="connsiteX1" fmla="*/ 123013 w 246026"/>
              <a:gd name="connsiteY1" fmla="*/ 59046 h 295232"/>
              <a:gd name="connsiteX2" fmla="*/ 123013 w 246026"/>
              <a:gd name="connsiteY2" fmla="*/ 0 h 295232"/>
              <a:gd name="connsiteX3" fmla="*/ 246026 w 246026"/>
              <a:gd name="connsiteY3" fmla="*/ 147616 h 295232"/>
              <a:gd name="connsiteX4" fmla="*/ 123013 w 246026"/>
              <a:gd name="connsiteY4" fmla="*/ 295232 h 295232"/>
              <a:gd name="connsiteX5" fmla="*/ 123013 w 246026"/>
              <a:gd name="connsiteY5" fmla="*/ 236186 h 295232"/>
              <a:gd name="connsiteX6" fmla="*/ 0 w 246026"/>
              <a:gd name="connsiteY6" fmla="*/ 236186 h 295232"/>
              <a:gd name="connsiteX7" fmla="*/ 0 w 246026"/>
              <a:gd name="connsiteY7" fmla="*/ 59046 h 29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026" h="295232">
                <a:moveTo>
                  <a:pt x="196821" y="1"/>
                </a:moveTo>
                <a:lnTo>
                  <a:pt x="196821" y="147616"/>
                </a:lnTo>
                <a:lnTo>
                  <a:pt x="246026" y="147616"/>
                </a:lnTo>
                <a:lnTo>
                  <a:pt x="123013" y="295231"/>
                </a:lnTo>
                <a:lnTo>
                  <a:pt x="0" y="147616"/>
                </a:lnTo>
                <a:lnTo>
                  <a:pt x="49205" y="147616"/>
                </a:lnTo>
                <a:lnTo>
                  <a:pt x="49205" y="1"/>
                </a:lnTo>
                <a:lnTo>
                  <a:pt x="196821" y="1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046" tIns="0" rIns="59046" bIns="73809" numCol="1" spcCol="1270" anchor="ctr" anchorCtr="0">
            <a:noAutofit/>
          </a:bodyPr>
          <a:lstStyle/>
          <a:p>
            <a:pPr lvl="0" algn="ctr" defTabSz="355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800" kern="1200" dirty="0"/>
          </a:p>
        </p:txBody>
      </p:sp>
      <p:sp>
        <p:nvSpPr>
          <p:cNvPr id="24" name="자유형 23"/>
          <p:cNvSpPr/>
          <p:nvPr/>
        </p:nvSpPr>
        <p:spPr>
          <a:xfrm>
            <a:off x="450745" y="3290086"/>
            <a:ext cx="1706682" cy="638133"/>
          </a:xfrm>
          <a:custGeom>
            <a:avLst/>
            <a:gdLst>
              <a:gd name="connsiteX0" fmla="*/ 0 w 1706682"/>
              <a:gd name="connsiteY0" fmla="*/ 65607 h 656071"/>
              <a:gd name="connsiteX1" fmla="*/ 19216 w 1706682"/>
              <a:gd name="connsiteY1" fmla="*/ 19216 h 656071"/>
              <a:gd name="connsiteX2" fmla="*/ 65607 w 1706682"/>
              <a:gd name="connsiteY2" fmla="*/ 0 h 656071"/>
              <a:gd name="connsiteX3" fmla="*/ 1641075 w 1706682"/>
              <a:gd name="connsiteY3" fmla="*/ 0 h 656071"/>
              <a:gd name="connsiteX4" fmla="*/ 1687466 w 1706682"/>
              <a:gd name="connsiteY4" fmla="*/ 19216 h 656071"/>
              <a:gd name="connsiteX5" fmla="*/ 1706682 w 1706682"/>
              <a:gd name="connsiteY5" fmla="*/ 65607 h 656071"/>
              <a:gd name="connsiteX6" fmla="*/ 1706682 w 1706682"/>
              <a:gd name="connsiteY6" fmla="*/ 590464 h 656071"/>
              <a:gd name="connsiteX7" fmla="*/ 1687466 w 1706682"/>
              <a:gd name="connsiteY7" fmla="*/ 636855 h 656071"/>
              <a:gd name="connsiteX8" fmla="*/ 1641075 w 1706682"/>
              <a:gd name="connsiteY8" fmla="*/ 656071 h 656071"/>
              <a:gd name="connsiteX9" fmla="*/ 65607 w 1706682"/>
              <a:gd name="connsiteY9" fmla="*/ 656071 h 656071"/>
              <a:gd name="connsiteX10" fmla="*/ 19216 w 1706682"/>
              <a:gd name="connsiteY10" fmla="*/ 636855 h 656071"/>
              <a:gd name="connsiteX11" fmla="*/ 0 w 1706682"/>
              <a:gd name="connsiteY11" fmla="*/ 590464 h 656071"/>
              <a:gd name="connsiteX12" fmla="*/ 0 w 1706682"/>
              <a:gd name="connsiteY12" fmla="*/ 65607 h 65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6682" h="656071">
                <a:moveTo>
                  <a:pt x="0" y="65607"/>
                </a:moveTo>
                <a:cubicBezTo>
                  <a:pt x="0" y="48207"/>
                  <a:pt x="6912" y="31520"/>
                  <a:pt x="19216" y="19216"/>
                </a:cubicBezTo>
                <a:cubicBezTo>
                  <a:pt x="31520" y="6912"/>
                  <a:pt x="48207" y="0"/>
                  <a:pt x="65607" y="0"/>
                </a:cubicBezTo>
                <a:lnTo>
                  <a:pt x="1641075" y="0"/>
                </a:lnTo>
                <a:cubicBezTo>
                  <a:pt x="1658475" y="0"/>
                  <a:pt x="1675162" y="6912"/>
                  <a:pt x="1687466" y="19216"/>
                </a:cubicBezTo>
                <a:cubicBezTo>
                  <a:pt x="1699770" y="31520"/>
                  <a:pt x="1706682" y="48207"/>
                  <a:pt x="1706682" y="65607"/>
                </a:cubicBezTo>
                <a:lnTo>
                  <a:pt x="1706682" y="590464"/>
                </a:lnTo>
                <a:cubicBezTo>
                  <a:pt x="1706682" y="607864"/>
                  <a:pt x="1699770" y="624551"/>
                  <a:pt x="1687466" y="636855"/>
                </a:cubicBezTo>
                <a:cubicBezTo>
                  <a:pt x="1675162" y="649159"/>
                  <a:pt x="1658475" y="656071"/>
                  <a:pt x="1641075" y="656071"/>
                </a:cubicBezTo>
                <a:lnTo>
                  <a:pt x="65607" y="656071"/>
                </a:lnTo>
                <a:cubicBezTo>
                  <a:pt x="48207" y="656071"/>
                  <a:pt x="31520" y="649159"/>
                  <a:pt x="19216" y="636855"/>
                </a:cubicBezTo>
                <a:cubicBezTo>
                  <a:pt x="6912" y="624551"/>
                  <a:pt x="0" y="607864"/>
                  <a:pt x="0" y="590464"/>
                </a:cubicBezTo>
                <a:lnTo>
                  <a:pt x="0" y="65607"/>
                </a:lnTo>
                <a:close/>
              </a:path>
            </a:pathLst>
          </a:custGeom>
          <a:solidFill>
            <a:srgbClr val="4774AB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556" tIns="72556" rIns="72556" bIns="72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2010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CUBRID 2008 R3.0</a:t>
            </a:r>
            <a:endParaRPr lang="ko-KR" altLang="en-US" sz="1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1156470" y="3998305"/>
            <a:ext cx="295232" cy="239299"/>
          </a:xfrm>
          <a:custGeom>
            <a:avLst/>
            <a:gdLst>
              <a:gd name="connsiteX0" fmla="*/ 0 w 246026"/>
              <a:gd name="connsiteY0" fmla="*/ 59046 h 295232"/>
              <a:gd name="connsiteX1" fmla="*/ 123013 w 246026"/>
              <a:gd name="connsiteY1" fmla="*/ 59046 h 295232"/>
              <a:gd name="connsiteX2" fmla="*/ 123013 w 246026"/>
              <a:gd name="connsiteY2" fmla="*/ 0 h 295232"/>
              <a:gd name="connsiteX3" fmla="*/ 246026 w 246026"/>
              <a:gd name="connsiteY3" fmla="*/ 147616 h 295232"/>
              <a:gd name="connsiteX4" fmla="*/ 123013 w 246026"/>
              <a:gd name="connsiteY4" fmla="*/ 295232 h 295232"/>
              <a:gd name="connsiteX5" fmla="*/ 123013 w 246026"/>
              <a:gd name="connsiteY5" fmla="*/ 236186 h 295232"/>
              <a:gd name="connsiteX6" fmla="*/ 0 w 246026"/>
              <a:gd name="connsiteY6" fmla="*/ 236186 h 295232"/>
              <a:gd name="connsiteX7" fmla="*/ 0 w 246026"/>
              <a:gd name="connsiteY7" fmla="*/ 59046 h 29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026" h="295232">
                <a:moveTo>
                  <a:pt x="196821" y="1"/>
                </a:moveTo>
                <a:lnTo>
                  <a:pt x="196821" y="147616"/>
                </a:lnTo>
                <a:lnTo>
                  <a:pt x="246026" y="147616"/>
                </a:lnTo>
                <a:lnTo>
                  <a:pt x="123013" y="295231"/>
                </a:lnTo>
                <a:lnTo>
                  <a:pt x="0" y="147616"/>
                </a:lnTo>
                <a:lnTo>
                  <a:pt x="49205" y="147616"/>
                </a:lnTo>
                <a:lnTo>
                  <a:pt x="49205" y="1"/>
                </a:lnTo>
                <a:lnTo>
                  <a:pt x="196821" y="1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046" tIns="0" rIns="59046" bIns="73808" numCol="1" spcCol="1270" anchor="ctr" anchorCtr="0">
            <a:noAutofit/>
          </a:bodyPr>
          <a:lstStyle/>
          <a:p>
            <a:pPr lvl="0" algn="ctr" defTabSz="355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800" kern="1200" dirty="0"/>
          </a:p>
        </p:txBody>
      </p:sp>
      <p:sp>
        <p:nvSpPr>
          <p:cNvPr id="26" name="자유형 25"/>
          <p:cNvSpPr/>
          <p:nvPr/>
        </p:nvSpPr>
        <p:spPr>
          <a:xfrm>
            <a:off x="450745" y="4277487"/>
            <a:ext cx="1706682" cy="638133"/>
          </a:xfrm>
          <a:custGeom>
            <a:avLst/>
            <a:gdLst>
              <a:gd name="connsiteX0" fmla="*/ 0 w 1706682"/>
              <a:gd name="connsiteY0" fmla="*/ 65607 h 656071"/>
              <a:gd name="connsiteX1" fmla="*/ 19216 w 1706682"/>
              <a:gd name="connsiteY1" fmla="*/ 19216 h 656071"/>
              <a:gd name="connsiteX2" fmla="*/ 65607 w 1706682"/>
              <a:gd name="connsiteY2" fmla="*/ 0 h 656071"/>
              <a:gd name="connsiteX3" fmla="*/ 1641075 w 1706682"/>
              <a:gd name="connsiteY3" fmla="*/ 0 h 656071"/>
              <a:gd name="connsiteX4" fmla="*/ 1687466 w 1706682"/>
              <a:gd name="connsiteY4" fmla="*/ 19216 h 656071"/>
              <a:gd name="connsiteX5" fmla="*/ 1706682 w 1706682"/>
              <a:gd name="connsiteY5" fmla="*/ 65607 h 656071"/>
              <a:gd name="connsiteX6" fmla="*/ 1706682 w 1706682"/>
              <a:gd name="connsiteY6" fmla="*/ 590464 h 656071"/>
              <a:gd name="connsiteX7" fmla="*/ 1687466 w 1706682"/>
              <a:gd name="connsiteY7" fmla="*/ 636855 h 656071"/>
              <a:gd name="connsiteX8" fmla="*/ 1641075 w 1706682"/>
              <a:gd name="connsiteY8" fmla="*/ 656071 h 656071"/>
              <a:gd name="connsiteX9" fmla="*/ 65607 w 1706682"/>
              <a:gd name="connsiteY9" fmla="*/ 656071 h 656071"/>
              <a:gd name="connsiteX10" fmla="*/ 19216 w 1706682"/>
              <a:gd name="connsiteY10" fmla="*/ 636855 h 656071"/>
              <a:gd name="connsiteX11" fmla="*/ 0 w 1706682"/>
              <a:gd name="connsiteY11" fmla="*/ 590464 h 656071"/>
              <a:gd name="connsiteX12" fmla="*/ 0 w 1706682"/>
              <a:gd name="connsiteY12" fmla="*/ 65607 h 65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6682" h="656071">
                <a:moveTo>
                  <a:pt x="0" y="65607"/>
                </a:moveTo>
                <a:cubicBezTo>
                  <a:pt x="0" y="48207"/>
                  <a:pt x="6912" y="31520"/>
                  <a:pt x="19216" y="19216"/>
                </a:cubicBezTo>
                <a:cubicBezTo>
                  <a:pt x="31520" y="6912"/>
                  <a:pt x="48207" y="0"/>
                  <a:pt x="65607" y="0"/>
                </a:cubicBezTo>
                <a:lnTo>
                  <a:pt x="1641075" y="0"/>
                </a:lnTo>
                <a:cubicBezTo>
                  <a:pt x="1658475" y="0"/>
                  <a:pt x="1675162" y="6912"/>
                  <a:pt x="1687466" y="19216"/>
                </a:cubicBezTo>
                <a:cubicBezTo>
                  <a:pt x="1699770" y="31520"/>
                  <a:pt x="1706682" y="48207"/>
                  <a:pt x="1706682" y="65607"/>
                </a:cubicBezTo>
                <a:lnTo>
                  <a:pt x="1706682" y="590464"/>
                </a:lnTo>
                <a:cubicBezTo>
                  <a:pt x="1706682" y="607864"/>
                  <a:pt x="1699770" y="624551"/>
                  <a:pt x="1687466" y="636855"/>
                </a:cubicBezTo>
                <a:cubicBezTo>
                  <a:pt x="1675162" y="649159"/>
                  <a:pt x="1658475" y="656071"/>
                  <a:pt x="1641075" y="656071"/>
                </a:cubicBezTo>
                <a:lnTo>
                  <a:pt x="65607" y="656071"/>
                </a:lnTo>
                <a:cubicBezTo>
                  <a:pt x="48207" y="656071"/>
                  <a:pt x="31520" y="649159"/>
                  <a:pt x="19216" y="636855"/>
                </a:cubicBezTo>
                <a:cubicBezTo>
                  <a:pt x="6912" y="624551"/>
                  <a:pt x="0" y="607864"/>
                  <a:pt x="0" y="590464"/>
                </a:cubicBezTo>
                <a:lnTo>
                  <a:pt x="0" y="65607"/>
                </a:lnTo>
                <a:close/>
              </a:path>
            </a:pathLst>
          </a:custGeom>
          <a:solidFill>
            <a:srgbClr val="4774AB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556" tIns="72556" rIns="72556" bIns="72556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2011 </a:t>
            </a:r>
          </a:p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CUBRID 2008 R4.0</a:t>
            </a:r>
            <a:endParaRPr lang="ko-KR" altLang="en-US" sz="1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2235168" y="1272909"/>
            <a:ext cx="3614787" cy="641246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Source License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확보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오픈 소스화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㈜큐브리드 인수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235168" y="2292747"/>
            <a:ext cx="3614787" cy="665373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Global Open Source Project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시작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(sf.net)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CUBRID HA (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고가용성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), 64BIT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지원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계층형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Query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지원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2235168" y="3290086"/>
            <a:ext cx="3614787" cy="641741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SQL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확장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BLOB/CLOB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타입 관련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API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지원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HA 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모니터링 대시보드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제공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959493" y="1272909"/>
            <a:ext cx="2884528" cy="630353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국내특허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국제특허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복제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5959493" y="2292747"/>
            <a:ext cx="2884528" cy="676760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국내 특허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(HA, Click C,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질의캐슁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국제 특허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(Click Counter)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2247161" y="4277487"/>
            <a:ext cx="3614787" cy="641741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성능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인덱스 개선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HA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운영 고도화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SQL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확장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자유형 49"/>
          <p:cNvSpPr/>
          <p:nvPr/>
        </p:nvSpPr>
        <p:spPr>
          <a:xfrm>
            <a:off x="1173269" y="4978281"/>
            <a:ext cx="295232" cy="239299"/>
          </a:xfrm>
          <a:custGeom>
            <a:avLst/>
            <a:gdLst>
              <a:gd name="connsiteX0" fmla="*/ 0 w 246026"/>
              <a:gd name="connsiteY0" fmla="*/ 59046 h 295232"/>
              <a:gd name="connsiteX1" fmla="*/ 123013 w 246026"/>
              <a:gd name="connsiteY1" fmla="*/ 59046 h 295232"/>
              <a:gd name="connsiteX2" fmla="*/ 123013 w 246026"/>
              <a:gd name="connsiteY2" fmla="*/ 0 h 295232"/>
              <a:gd name="connsiteX3" fmla="*/ 246026 w 246026"/>
              <a:gd name="connsiteY3" fmla="*/ 147616 h 295232"/>
              <a:gd name="connsiteX4" fmla="*/ 123013 w 246026"/>
              <a:gd name="connsiteY4" fmla="*/ 295232 h 295232"/>
              <a:gd name="connsiteX5" fmla="*/ 123013 w 246026"/>
              <a:gd name="connsiteY5" fmla="*/ 236186 h 295232"/>
              <a:gd name="connsiteX6" fmla="*/ 0 w 246026"/>
              <a:gd name="connsiteY6" fmla="*/ 236186 h 295232"/>
              <a:gd name="connsiteX7" fmla="*/ 0 w 246026"/>
              <a:gd name="connsiteY7" fmla="*/ 59046 h 29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026" h="295232">
                <a:moveTo>
                  <a:pt x="196821" y="1"/>
                </a:moveTo>
                <a:lnTo>
                  <a:pt x="196821" y="147616"/>
                </a:lnTo>
                <a:lnTo>
                  <a:pt x="246026" y="147616"/>
                </a:lnTo>
                <a:lnTo>
                  <a:pt x="123013" y="295231"/>
                </a:lnTo>
                <a:lnTo>
                  <a:pt x="0" y="147616"/>
                </a:lnTo>
                <a:lnTo>
                  <a:pt x="49205" y="147616"/>
                </a:lnTo>
                <a:lnTo>
                  <a:pt x="49205" y="1"/>
                </a:lnTo>
                <a:lnTo>
                  <a:pt x="196821" y="1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046" tIns="0" rIns="59046" bIns="73808" numCol="1" spcCol="1270" anchor="ctr" anchorCtr="0">
            <a:noAutofit/>
          </a:bodyPr>
          <a:lstStyle/>
          <a:p>
            <a:pPr lvl="0" algn="ctr" defTabSz="355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800" kern="1200" dirty="0"/>
          </a:p>
        </p:txBody>
      </p:sp>
      <p:sp>
        <p:nvSpPr>
          <p:cNvPr id="51" name="자유형 50"/>
          <p:cNvSpPr/>
          <p:nvPr/>
        </p:nvSpPr>
        <p:spPr>
          <a:xfrm>
            <a:off x="467544" y="5261998"/>
            <a:ext cx="1706682" cy="856800"/>
          </a:xfrm>
          <a:custGeom>
            <a:avLst/>
            <a:gdLst>
              <a:gd name="connsiteX0" fmla="*/ 0 w 1706682"/>
              <a:gd name="connsiteY0" fmla="*/ 65607 h 656071"/>
              <a:gd name="connsiteX1" fmla="*/ 19216 w 1706682"/>
              <a:gd name="connsiteY1" fmla="*/ 19216 h 656071"/>
              <a:gd name="connsiteX2" fmla="*/ 65607 w 1706682"/>
              <a:gd name="connsiteY2" fmla="*/ 0 h 656071"/>
              <a:gd name="connsiteX3" fmla="*/ 1641075 w 1706682"/>
              <a:gd name="connsiteY3" fmla="*/ 0 h 656071"/>
              <a:gd name="connsiteX4" fmla="*/ 1687466 w 1706682"/>
              <a:gd name="connsiteY4" fmla="*/ 19216 h 656071"/>
              <a:gd name="connsiteX5" fmla="*/ 1706682 w 1706682"/>
              <a:gd name="connsiteY5" fmla="*/ 65607 h 656071"/>
              <a:gd name="connsiteX6" fmla="*/ 1706682 w 1706682"/>
              <a:gd name="connsiteY6" fmla="*/ 590464 h 656071"/>
              <a:gd name="connsiteX7" fmla="*/ 1687466 w 1706682"/>
              <a:gd name="connsiteY7" fmla="*/ 636855 h 656071"/>
              <a:gd name="connsiteX8" fmla="*/ 1641075 w 1706682"/>
              <a:gd name="connsiteY8" fmla="*/ 656071 h 656071"/>
              <a:gd name="connsiteX9" fmla="*/ 65607 w 1706682"/>
              <a:gd name="connsiteY9" fmla="*/ 656071 h 656071"/>
              <a:gd name="connsiteX10" fmla="*/ 19216 w 1706682"/>
              <a:gd name="connsiteY10" fmla="*/ 636855 h 656071"/>
              <a:gd name="connsiteX11" fmla="*/ 0 w 1706682"/>
              <a:gd name="connsiteY11" fmla="*/ 590464 h 656071"/>
              <a:gd name="connsiteX12" fmla="*/ 0 w 1706682"/>
              <a:gd name="connsiteY12" fmla="*/ 65607 h 65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6682" h="656071">
                <a:moveTo>
                  <a:pt x="0" y="65607"/>
                </a:moveTo>
                <a:cubicBezTo>
                  <a:pt x="0" y="48207"/>
                  <a:pt x="6912" y="31520"/>
                  <a:pt x="19216" y="19216"/>
                </a:cubicBezTo>
                <a:cubicBezTo>
                  <a:pt x="31520" y="6912"/>
                  <a:pt x="48207" y="0"/>
                  <a:pt x="65607" y="0"/>
                </a:cubicBezTo>
                <a:lnTo>
                  <a:pt x="1641075" y="0"/>
                </a:lnTo>
                <a:cubicBezTo>
                  <a:pt x="1658475" y="0"/>
                  <a:pt x="1675162" y="6912"/>
                  <a:pt x="1687466" y="19216"/>
                </a:cubicBezTo>
                <a:cubicBezTo>
                  <a:pt x="1699770" y="31520"/>
                  <a:pt x="1706682" y="48207"/>
                  <a:pt x="1706682" y="65607"/>
                </a:cubicBezTo>
                <a:lnTo>
                  <a:pt x="1706682" y="590464"/>
                </a:lnTo>
                <a:cubicBezTo>
                  <a:pt x="1706682" y="607864"/>
                  <a:pt x="1699770" y="624551"/>
                  <a:pt x="1687466" y="636855"/>
                </a:cubicBezTo>
                <a:cubicBezTo>
                  <a:pt x="1675162" y="649159"/>
                  <a:pt x="1658475" y="656071"/>
                  <a:pt x="1641075" y="656071"/>
                </a:cubicBezTo>
                <a:lnTo>
                  <a:pt x="65607" y="656071"/>
                </a:lnTo>
                <a:cubicBezTo>
                  <a:pt x="48207" y="656071"/>
                  <a:pt x="31520" y="649159"/>
                  <a:pt x="19216" y="636855"/>
                </a:cubicBezTo>
                <a:cubicBezTo>
                  <a:pt x="6912" y="624551"/>
                  <a:pt x="0" y="607864"/>
                  <a:pt x="0" y="590464"/>
                </a:cubicBezTo>
                <a:lnTo>
                  <a:pt x="0" y="65607"/>
                </a:lnTo>
                <a:close/>
              </a:path>
            </a:pathLst>
          </a:custGeom>
          <a:solidFill>
            <a:srgbClr val="4774AB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556" tIns="72556" rIns="72556" bIns="72556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2013 </a:t>
            </a:r>
          </a:p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CUBRID 9.2</a:t>
            </a:r>
            <a:endParaRPr lang="ko-KR" altLang="en-US" sz="1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2263960" y="5261998"/>
            <a:ext cx="3614787" cy="856800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SELECT 1.6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배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, throughput 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응답시간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배 향상 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Database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sharding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 미들웨어 기능 지원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분할 기능 안정화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성능 개선</a:t>
            </a:r>
            <a:endParaRPr lang="en-US" altLang="ko-KR" sz="1200" dirty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분석함수 추가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832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252126"/>
            <a:ext cx="8364539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Development Organization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 descr="세계지도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751" y="2215618"/>
            <a:ext cx="8064500" cy="3931779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1723192" y="1484784"/>
            <a:ext cx="3559678" cy="1994817"/>
            <a:chOff x="1723192" y="1484784"/>
            <a:chExt cx="3559678" cy="1994817"/>
          </a:xfrm>
        </p:grpSpPr>
        <p:pic>
          <p:nvPicPr>
            <p:cNvPr id="9" name="그림 8" descr="루마니아 국기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8140" y="1484784"/>
              <a:ext cx="720000" cy="540000"/>
            </a:xfrm>
            <a:prstGeom prst="rect">
              <a:avLst/>
            </a:prstGeom>
          </p:spPr>
        </p:pic>
        <p:cxnSp>
          <p:nvCxnSpPr>
            <p:cNvPr id="10" name="직선 연결선 9"/>
            <p:cNvCxnSpPr>
              <a:endCxn id="9" idx="1"/>
            </p:cNvCxnSpPr>
            <p:nvPr/>
          </p:nvCxnSpPr>
          <p:spPr>
            <a:xfrm rot="5400000" flipH="1" flipV="1">
              <a:off x="1488258" y="1989719"/>
              <a:ext cx="1724816" cy="1254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708400" y="1546215"/>
              <a:ext cx="15744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루마니아</a:t>
              </a:r>
              <a:endPara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엔진 개발 및 서스테이닝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4055752" y="3735477"/>
            <a:ext cx="2594774" cy="540000"/>
            <a:chOff x="4055752" y="3735477"/>
            <a:chExt cx="2594774" cy="540000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4055752" y="3854475"/>
              <a:ext cx="287337" cy="132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 descr="D:\큐브리드\이미지\태극기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94591" y="3735477"/>
              <a:ext cx="716897" cy="540000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5076056" y="3783101"/>
              <a:ext cx="15744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한국</a:t>
              </a:r>
              <a:endPara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엔진 개발 및 서스테이닝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708400" y="3980453"/>
            <a:ext cx="3047630" cy="1029102"/>
            <a:chOff x="3708400" y="3980453"/>
            <a:chExt cx="3047630" cy="1029102"/>
          </a:xfrm>
        </p:grpSpPr>
        <p:cxnSp>
          <p:nvCxnSpPr>
            <p:cNvPr id="12" name="직선 연결선 11"/>
            <p:cNvCxnSpPr>
              <a:endCxn id="13" idx="1"/>
            </p:cNvCxnSpPr>
            <p:nvPr/>
          </p:nvCxnSpPr>
          <p:spPr>
            <a:xfrm>
              <a:off x="3708400" y="3980453"/>
              <a:ext cx="863600" cy="6802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그림 12" descr="오성기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0" y="4418609"/>
              <a:ext cx="720000" cy="48423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301786" y="4455557"/>
              <a:ext cx="145424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중국</a:t>
              </a:r>
              <a:endPara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도구 및 드라이버 개발</a:t>
              </a:r>
              <a:endPara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품질보증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(QA)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57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323528" y="260858"/>
            <a:ext cx="7786688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CUBRID Site</a:t>
            </a:r>
            <a:endParaRPr lang="ko-KR" altLang="en-US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475482" y="1206500"/>
            <a:ext cx="3956719" cy="2503156"/>
            <a:chOff x="475482" y="1206500"/>
            <a:chExt cx="3956719" cy="250315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3" cstate="print"/>
            <a:srcRect t="10201" r="1873"/>
            <a:stretch/>
          </p:blipFill>
          <p:spPr>
            <a:xfrm>
              <a:off x="475482" y="1206500"/>
              <a:ext cx="3956719" cy="2129480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1389237" y="3371102"/>
              <a:ext cx="21238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www.cubrid.com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4637135" y="1206500"/>
            <a:ext cx="4038553" cy="2510532"/>
            <a:chOff x="4637135" y="1206500"/>
            <a:chExt cx="4038553" cy="2510532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4" cstate="print"/>
            <a:srcRect t="7092" r="1452"/>
            <a:stretch/>
          </p:blipFill>
          <p:spPr>
            <a:xfrm>
              <a:off x="4637135" y="1206500"/>
              <a:ext cx="4038553" cy="2140631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30" name="TextBox 29"/>
            <p:cNvSpPr txBox="1"/>
            <p:nvPr/>
          </p:nvSpPr>
          <p:spPr>
            <a:xfrm>
              <a:off x="5724128" y="3378478"/>
              <a:ext cx="21238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www.cubrid.org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68314" y="3784848"/>
            <a:ext cx="3959670" cy="2452464"/>
            <a:chOff x="468314" y="3784848"/>
            <a:chExt cx="3959670" cy="2452464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5" cstate="print"/>
            <a:srcRect t="7887" r="1800"/>
            <a:stretch/>
          </p:blipFill>
          <p:spPr>
            <a:xfrm>
              <a:off x="468314" y="4149080"/>
              <a:ext cx="3959670" cy="2088232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31" name="TextBox 30"/>
            <p:cNvSpPr txBox="1"/>
            <p:nvPr/>
          </p:nvSpPr>
          <p:spPr>
            <a:xfrm>
              <a:off x="1391717" y="3784848"/>
              <a:ext cx="21238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dev.naver.com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732393" y="3792224"/>
            <a:ext cx="3935556" cy="2445088"/>
            <a:chOff x="4732393" y="3792224"/>
            <a:chExt cx="3935556" cy="2445088"/>
          </a:xfrm>
        </p:grpSpPr>
        <p:grpSp>
          <p:nvGrpSpPr>
            <p:cNvPr id="8" name="그룹 7"/>
            <p:cNvGrpSpPr/>
            <p:nvPr/>
          </p:nvGrpSpPr>
          <p:grpSpPr>
            <a:xfrm>
              <a:off x="4732393" y="4149080"/>
              <a:ext cx="3935556" cy="2088232"/>
              <a:chOff x="-2700805" y="-800679"/>
              <a:chExt cx="12729083" cy="6738247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 rotWithShape="1">
              <a:blip r:embed="rId6" cstate="print"/>
              <a:srcRect l="619" t="6353" r="1549" b="1534"/>
              <a:stretch/>
            </p:blipFill>
            <p:spPr>
              <a:xfrm>
                <a:off x="-2700805" y="-800679"/>
                <a:ext cx="12729083" cy="6738247"/>
              </a:xfrm>
              <a:prstGeom prst="rect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</a:ln>
            </p:spPr>
          </p:pic>
          <p:pic>
            <p:nvPicPr>
              <p:cNvPr id="7" name="그림 6"/>
              <p:cNvPicPr>
                <a:picLocks noChangeAspect="1"/>
              </p:cNvPicPr>
              <p:nvPr/>
            </p:nvPicPr>
            <p:blipFill rotWithShape="1">
              <a:blip r:embed="rId7" cstate="print"/>
              <a:srcRect b="28817"/>
              <a:stretch/>
            </p:blipFill>
            <p:spPr>
              <a:xfrm>
                <a:off x="5350440" y="2496635"/>
                <a:ext cx="2876550" cy="3429072"/>
              </a:xfrm>
              <a:prstGeom prst="rect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</a:ln>
            </p:spPr>
          </p:pic>
        </p:grpSp>
        <p:sp>
          <p:nvSpPr>
            <p:cNvPr id="32" name="TextBox 31"/>
            <p:cNvSpPr txBox="1"/>
            <p:nvPr/>
          </p:nvSpPr>
          <p:spPr>
            <a:xfrm>
              <a:off x="5508104" y="3792224"/>
              <a:ext cx="23836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www.sourceforge.net.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794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16"/>
          <p:cNvSpPr>
            <a:spLocks noGrp="1"/>
          </p:cNvSpPr>
          <p:nvPr>
            <p:ph type="title" idx="4294967295"/>
          </p:nvPr>
        </p:nvSpPr>
        <p:spPr>
          <a:xfrm>
            <a:off x="302840" y="245776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en-US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CUBRID 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License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 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C:\Users\user\Desktop\NIPA_공개SW\cubrid_licen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340768"/>
            <a:ext cx="7200000" cy="47103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028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>
            <p:extLst/>
          </p:nvPr>
        </p:nvGraphicFramePr>
        <p:xfrm>
          <a:off x="467544" y="1052734"/>
          <a:ext cx="8208912" cy="5238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6336704"/>
              </a:tblGrid>
              <a:tr h="34266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구분</a:t>
                      </a:r>
                      <a:endParaRPr lang="en-US" sz="1200" b="0" dirty="0"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CUBRID </a:t>
                      </a:r>
                      <a:r>
                        <a:rPr lang="ko-KR" altLang="en-US" sz="12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주요 기능</a:t>
                      </a:r>
                      <a:endParaRPr lang="en-US" sz="1200" b="0" dirty="0"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anchor="ctr"/>
                </a:tc>
              </a:tr>
              <a:tr h="353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200" b="1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SQL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  <a:tc>
                  <a:txBody>
                    <a:bodyPr/>
                    <a:lstStyle/>
                    <a:p>
                      <a:pPr marL="342900" marR="0" lvl="0" indent="-34290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ANSI SQL (SQL-92 </a:t>
                      </a:r>
                      <a:r>
                        <a:rPr lang="ko-KR" alt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기준</a:t>
                      </a:r>
                      <a:r>
                        <a:rPr lang="en-US" altLang="ko-KR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, </a:t>
                      </a: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SQL-99,2003 </a:t>
                      </a:r>
                      <a:r>
                        <a:rPr lang="ko-KR" alt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호환</a:t>
                      </a:r>
                      <a:r>
                        <a:rPr lang="en-US" altLang="ko-KR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</a:tr>
              <a:tr h="353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대용량</a:t>
                      </a:r>
                      <a:endParaRPr lang="ko-KR" alt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  <a:tc>
                  <a:txBody>
                    <a:bodyPr/>
                    <a:lstStyle/>
                    <a:p>
                      <a:pPr marL="342900" marR="0" lvl="0" indent="-34290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데이터베이스 용량</a:t>
                      </a:r>
                      <a:r>
                        <a:rPr lang="en-US" altLang="ko-KR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테이블 레코드 건수 제한 없음</a:t>
                      </a:r>
                    </a:p>
                  </a:txBody>
                  <a:tcPr marL="48100" marR="48100" marT="13298" marB="13298" anchor="ctr"/>
                </a:tc>
              </a:tr>
              <a:tr h="8968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200" b="1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DATA</a:t>
                      </a:r>
                      <a:r>
                        <a:rPr lang="en-US" sz="1200" b="0" kern="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 </a:t>
                      </a:r>
                      <a:r>
                        <a:rPr lang="en-US" sz="1200" b="1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type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Alpha-Numeric data type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char, varchar, int, numeric, etc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(External) Large </a:t>
                      </a: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Object </a:t>
                      </a:r>
                      <a:r>
                        <a:rPr lang="en-US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type (CLOB</a:t>
                      </a: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, </a:t>
                      </a:r>
                      <a:r>
                        <a:rPr lang="en-US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BLOB)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+mn-cs"/>
                      </a:endParaRPr>
                    </a:p>
                  </a:txBody>
                  <a:tcPr marL="48100" marR="48100" marT="13298" marB="13298" anchor="ctr"/>
                </a:tc>
              </a:tr>
              <a:tr h="5821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200" b="1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Transaction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ACID support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Record based </a:t>
                      </a:r>
                      <a:r>
                        <a:rPr lang="en-US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locking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+mn-cs"/>
                      </a:endParaRPr>
                    </a:p>
                  </a:txBody>
                  <a:tcPr marL="48100" marR="48100" marT="13298" marB="13298" anchor="ctr"/>
                </a:tc>
              </a:tr>
              <a:tr h="353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200" b="1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API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JDBC, PHP, ODBC, .NET, C-API, Ruby, Python, </a:t>
                      </a:r>
                      <a:r>
                        <a:rPr lang="en-US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etc </a:t>
                      </a:r>
                    </a:p>
                  </a:txBody>
                  <a:tcPr marL="48100" marR="48100" marT="13298" marB="13298" anchor="ctr"/>
                </a:tc>
              </a:tr>
              <a:tr h="6476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200" b="1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Availability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Active </a:t>
                      </a: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/ Stand-by </a:t>
                      </a:r>
                      <a:r>
                        <a:rPr lang="ko-KR" alt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구조의 자동 </a:t>
                      </a: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fail-over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Replica</a:t>
                      </a:r>
                      <a:r>
                        <a:rPr lang="ko-KR" alt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를 활용한 다중 서버 읽기 부하 분산</a:t>
                      </a:r>
                    </a:p>
                  </a:txBody>
                  <a:tcPr marL="48100" marR="48100" marT="13298" marB="13298" anchor="ctr"/>
                </a:tc>
              </a:tr>
              <a:tr h="5821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200" b="1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Miscellaneous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Partitioning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GNU Crypto </a:t>
                      </a:r>
                      <a:r>
                        <a:rPr lang="ko-KR" altLang="en-US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함수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+mn-cs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JAVA Stored Procedure</a:t>
                      </a:r>
                    </a:p>
                  </a:txBody>
                  <a:tcPr marL="48100" marR="48100" marT="13298" marB="13298" anchor="ctr"/>
                </a:tc>
              </a:tr>
              <a:tr h="5290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200" b="1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Backup/ </a:t>
                      </a:r>
                      <a:r>
                        <a:rPr lang="en-US" sz="1200" b="1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Restore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Online/Offline </a:t>
                      </a:r>
                      <a:r>
                        <a:rPr lang="en-US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Backup, Incremental </a:t>
                      </a:r>
                      <a:r>
                        <a:rPr 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Backup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시점 복구</a:t>
                      </a:r>
                    </a:p>
                  </a:txBody>
                  <a:tcPr marL="48100" marR="48100" marT="13298" marB="13298" anchor="ctr"/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Not Supported</a:t>
                      </a:r>
                      <a:endParaRPr 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  <a:tc>
                  <a:txBody>
                    <a:bodyPr/>
                    <a:lstStyle/>
                    <a:p>
                      <a:pPr marL="342900" marR="0" lvl="0" indent="-34290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20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DB Link, Parallel Query, Materialized View, Temporary Table, Job</a:t>
                      </a:r>
                      <a:endParaRPr lang="ko-KR" altLang="en-US" sz="120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48100" marR="48100" marT="13298" marB="13298" anchor="ctr"/>
                </a:tc>
              </a:tr>
            </a:tbl>
          </a:graphicData>
        </a:graphic>
      </p:graphicFrame>
      <p:sp>
        <p:nvSpPr>
          <p:cNvPr id="4" name="제목 34"/>
          <p:cNvSpPr txBox="1">
            <a:spLocks/>
          </p:cNvSpPr>
          <p:nvPr/>
        </p:nvSpPr>
        <p:spPr>
          <a:xfrm>
            <a:off x="324048" y="260063"/>
            <a:ext cx="82804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CUBRID 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주요 기능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95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68760"/>
            <a:ext cx="6768752" cy="4896544"/>
          </a:xfrm>
          <a:prstGeom prst="rect">
            <a:avLst/>
          </a:prstGeom>
          <a:pattFill prst="pct50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23528" y="251937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Scalability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구름 6"/>
          <p:cNvSpPr/>
          <p:nvPr/>
        </p:nvSpPr>
        <p:spPr>
          <a:xfrm>
            <a:off x="5057697" y="1225218"/>
            <a:ext cx="3618759" cy="1296144"/>
          </a:xfrm>
          <a:prstGeom prst="cloud">
            <a:avLst/>
          </a:prstGeom>
          <a:pattFill prst="pct50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>
                <a:solidFill>
                  <a:srgbClr val="FF0000"/>
                </a:solidFill>
                <a:latin typeface="나눔손글씨 붓" pitchFamily="66" charset="-127"/>
                <a:ea typeface="나눔손글씨 붓" pitchFamily="66" charset="-127"/>
              </a:rPr>
              <a:t>Replication</a:t>
            </a:r>
            <a:r>
              <a:rPr lang="en-US" altLang="ko-KR" sz="4000" b="1" dirty="0" smtClean="0">
                <a:solidFill>
                  <a:srgbClr val="FF0000"/>
                </a:solidFill>
                <a:latin typeface="나눔손글씨 붓" pitchFamily="66" charset="-127"/>
                <a:ea typeface="나눔손글씨 붓" pitchFamily="66" charset="-127"/>
              </a:rPr>
              <a:t> CUBRID HA </a:t>
            </a:r>
            <a:endParaRPr lang="ko-KR" altLang="en-US" sz="4000" b="1" dirty="0">
              <a:solidFill>
                <a:srgbClr val="FF0000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0" name="구름 9"/>
          <p:cNvSpPr/>
          <p:nvPr/>
        </p:nvSpPr>
        <p:spPr>
          <a:xfrm>
            <a:off x="2510316" y="2837859"/>
            <a:ext cx="3861884" cy="1311221"/>
          </a:xfrm>
          <a:prstGeom prst="cloud">
            <a:avLst/>
          </a:prstGeom>
          <a:pattFill prst="pct50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>
                <a:solidFill>
                  <a:srgbClr val="FF0000"/>
                </a:solidFill>
                <a:latin typeface="나눔손글씨 붓" pitchFamily="66" charset="-127"/>
                <a:ea typeface="나눔손글씨 붓" pitchFamily="66" charset="-127"/>
              </a:rPr>
              <a:t>Sharding</a:t>
            </a:r>
            <a:endParaRPr lang="en-US" altLang="ko-KR" sz="3600" b="1" dirty="0">
              <a:solidFill>
                <a:srgbClr val="FF0000"/>
              </a:solidFill>
              <a:latin typeface="나눔손글씨 붓" pitchFamily="66" charset="-127"/>
              <a:ea typeface="나눔손글씨 붓" pitchFamily="66" charset="-127"/>
            </a:endParaRPr>
          </a:p>
          <a:p>
            <a:pPr algn="ctr"/>
            <a:r>
              <a:rPr lang="en-US" altLang="ko-KR" sz="3600" b="1" dirty="0">
                <a:solidFill>
                  <a:srgbClr val="FF0000"/>
                </a:solidFill>
                <a:latin typeface="나눔손글씨 붓" pitchFamily="66" charset="-127"/>
                <a:ea typeface="나눔손글씨 붓" pitchFamily="66" charset="-127"/>
              </a:rPr>
              <a:t>CUBRID SHARD</a:t>
            </a:r>
            <a:endParaRPr lang="ko-KR" altLang="en-US" sz="3600" b="1" dirty="0">
              <a:solidFill>
                <a:srgbClr val="FF0000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138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313847"/>
            <a:ext cx="9144000" cy="154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9" descr="cubrid-logo-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6776" y="6202532"/>
            <a:ext cx="1584000" cy="493116"/>
          </a:xfrm>
          <a:prstGeom prst="rect">
            <a:avLst/>
          </a:prstGeom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39554" y="908722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2</a:t>
            </a: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. </a:t>
            </a:r>
            <a:r>
              <a:rPr lang="ko-KR" altLang="en-US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클라우드 구축사례</a:t>
            </a:r>
            <a:endParaRPr lang="en-US" altLang="ko-KR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ko-KR" altLang="en-US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971600" y="1124744"/>
            <a:ext cx="7200800" cy="5184576"/>
            <a:chOff x="1187624" y="1196752"/>
            <a:chExt cx="6807200" cy="495260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7624" y="1196752"/>
              <a:ext cx="6781800" cy="981075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3974" y="2348880"/>
              <a:ext cx="6800850" cy="3800475"/>
            </a:xfrm>
            <a:prstGeom prst="rect">
              <a:avLst/>
            </a:prstGeom>
          </p:spPr>
        </p:pic>
      </p:grp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10332" y="264637"/>
            <a:ext cx="836612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정부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G-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클라우드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14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1" y="1628800"/>
            <a:ext cx="4248472" cy="4383344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10332" y="264637"/>
            <a:ext cx="836612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정부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G-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클라우드 컴퓨팅</a:t>
            </a:r>
          </a:p>
        </p:txBody>
      </p:sp>
      <p:cxnSp>
        <p:nvCxnSpPr>
          <p:cNvPr id="268" name="직선 연결선 267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모서리가 둥근 직사각형 113"/>
          <p:cNvSpPr/>
          <p:nvPr/>
        </p:nvSpPr>
        <p:spPr>
          <a:xfrm>
            <a:off x="1389186" y="3346374"/>
            <a:ext cx="1454622" cy="303134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2881122" y="3337581"/>
            <a:ext cx="1454622" cy="145843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37994" y="1628800"/>
            <a:ext cx="4275851" cy="410445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06185" y="3355166"/>
            <a:ext cx="400050" cy="27622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0947" y="3015395"/>
            <a:ext cx="419100" cy="2667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04354" y="3691884"/>
            <a:ext cx="390525" cy="2571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4760" y="2703466"/>
            <a:ext cx="371475" cy="24765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8010800" y="3474632"/>
            <a:ext cx="144016" cy="895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8007646" y="4907686"/>
            <a:ext cx="231690" cy="1318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1055" y="1052736"/>
            <a:ext cx="7416824" cy="13408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2011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년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: 5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개 부처 총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7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개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업무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,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2012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년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: 11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개 부처 총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35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개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업무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,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2013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년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: 16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개 부처 총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34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개 업무 전환 및 서비스 운영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0331" y="264637"/>
            <a:ext cx="836612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G-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클라우드 컴퓨팅 적용사례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608931"/>
              </p:ext>
            </p:extLst>
          </p:nvPr>
        </p:nvGraphicFramePr>
        <p:xfrm>
          <a:off x="539552" y="2348880"/>
          <a:ext cx="7920880" cy="3761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20"/>
                <a:gridCol w="1980220"/>
                <a:gridCol w="1980220"/>
                <a:gridCol w="1980220"/>
              </a:tblGrid>
              <a:tr h="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전환시스템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노후대개체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2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신규시스템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안전행정부 공직윤리홈페이지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안전행정부 청사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안전행정부 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" panose="02030600000101010101" pitchFamily="18" charset="-127"/>
                        </a:rPr>
                        <a:t>이북</a:t>
                      </a:r>
                      <a:r>
                        <a:rPr lang="en-US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" panose="02030600000101010101" pitchFamily="18" charset="-127"/>
                        </a:rPr>
                        <a:t>5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" panose="02030600000101010101" pitchFamily="18" charset="-127"/>
                        </a:rPr>
                        <a:t>도위원회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안전행정부 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정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맑은 고딕" panose="020B0503020000020004" pitchFamily="50" charset="-127"/>
                        </a:rPr>
                        <a:t>책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연구용시스템</a:t>
                      </a:r>
                      <a:r>
                        <a:rPr lang="en-US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(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프리즘</a:t>
                      </a:r>
                      <a:r>
                        <a:rPr lang="en-US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)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정부통합전산센터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기획재정부 국채연기금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교육부 교육비원클릭시스템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지식경제부 업무포털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지식경제부 통합조직도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지식경제부 미디어서버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지식경제부 사이버홍보관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지식경제부 사이버무역홍보관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" panose="02030600000101010101" pitchFamily="18" charset="-127"/>
                        </a:rPr>
                        <a:t>고용노동부 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노동통계시스템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atinLnBrk="1"/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환경부 야생동물구조관리환경부 야생동물구조관리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" panose="02030600000101010101" pitchFamily="18" charset="-127"/>
                        </a:rPr>
                        <a:t>해양수산부 통계시스템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" panose="02030600000101010101" pitchFamily="18" charset="-127"/>
                        </a:rPr>
                        <a:t>해양수산부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국가보훈처 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" panose="02030600000101010101" pitchFamily="18" charset="-127"/>
                        </a:rPr>
                        <a:t>대전현충원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" panose="02030600000101010101" pitchFamily="18" charset="-127"/>
                        </a:rPr>
                        <a:t>국가보훈처 나라사랑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" panose="02030600000101010101" pitchFamily="18" charset="-127"/>
                        </a:rPr>
                        <a:t>국가보훈처 취업정보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소방방재청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해양경찰청 복지포탈시스템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국가과학기술위원회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금융위원회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" panose="02030600000101010101" pitchFamily="18" charset="-127"/>
                        </a:rPr>
                        <a:t>개인정보보호위원회 홈페이지 등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indent="-176213" latinLnBrk="1"/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안전행정부 상시모니터링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안전행정부 생활공감 국민행복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안전행정부 공무원센서스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안전행정부 공직비리 익명신고시스템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안전행정부 접경지역정보화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정부통합전산센터</a:t>
                      </a:r>
                      <a:r>
                        <a:rPr lang="en-US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 NTP, DHCP 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서비스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교육부 한국유학정보시스템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외교부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외교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원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 국립외교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원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통합정보시스템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외교부 재외공관홈페이지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외교부 독도홈페이지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고용노동부 비정규직실태조사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문화체육관광부 미디어정기간행물 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미래창조과학부 </a:t>
                      </a:r>
                      <a:r>
                        <a:rPr lang="en-US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TVWS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기상청 국가수문기상 재난안전 공동활용시스템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소방방재청 다중이용업소안전관리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소방방재청 </a:t>
                      </a:r>
                      <a:r>
                        <a:rPr lang="en-US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119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소방현장통합관리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소방방재청 국가긴급이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맑은 고딕" panose="020B0503020000020004" pitchFamily="50" charset="-127"/>
                        </a:rPr>
                        <a:t>송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망정보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국무총리실 세종시 정보방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국무조정실 국회업무관리시스템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l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대통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+mn-ea"/>
                          <a:cs typeface="맑은 고딕" panose="020B0503020000020004" pitchFamily="50" charset="-127"/>
                        </a:rPr>
                        <a:t>령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바탕체" panose="02030609000101010101" pitchFamily="17" charset="-127"/>
                        </a:rPr>
                        <a:t>자문위원회 국민대통합위원회 홈페이지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국가인권위원회 인권작품공모시스템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국가과학기술위원회 과학기술행정</a:t>
                      </a:r>
                      <a:r>
                        <a:rPr lang="en-US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(R&amp;D </a:t>
                      </a: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콜센터</a:t>
                      </a:r>
                      <a:r>
                        <a:rPr lang="en-US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lvl="0" indent="-176213" algn="just" latinLnBrk="0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ko-KR" altLang="ko-KR" sz="800" kern="100" dirty="0" smtClean="0">
                          <a:effectLst/>
                          <a:latin typeface="맑은 고딕" panose="020B0503020000020004" pitchFamily="50" charset="-127"/>
                          <a:ea typeface="나눔고딕" panose="020D0604000000000000" pitchFamily="50" charset="-127"/>
                          <a:cs typeface="Times New Roman" panose="02020603050405020304" pitchFamily="18" charset="0"/>
                        </a:rPr>
                        <a:t>원자력안전위원회 홈페이지 등</a:t>
                      </a:r>
                      <a:endParaRPr lang="ko-KR" altLang="ko-KR" sz="800" kern="100" dirty="0" smtClean="0">
                        <a:effectLst/>
                        <a:latin typeface="맑은 고딕" panose="020B0503020000020004" pitchFamily="50" charset="-127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6213" indent="-176213" latinLnBrk="1"/>
                      <a:endParaRPr lang="ko-KR" altLang="en-US" sz="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269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10332" y="264637"/>
            <a:ext cx="836612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국방부</a:t>
            </a:r>
            <a:r>
              <a:rPr lang="en-US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-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행정정보 통합지원체계 구축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467544" y="1340768"/>
          <a:ext cx="8208912" cy="467565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09236"/>
                <a:gridCol w="6599676"/>
              </a:tblGrid>
              <a:tr h="14032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개요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국방부 및 국직 기관 인트라넷 홈페이지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(25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 기관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/262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통합 구축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국방부 및 국직 기관 인터넷 홈페이지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(15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 기관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/21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통합 구축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기존 다양한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DBMS (MySQL, Oracle, MS-SQL)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이관 통합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6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기대효과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기관별 자체 구축 운영중인 시스템을 통합 구축하여 유지보수 인력 및 예산 절약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사용자 편의성 및 만족도 증대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661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시스템 구성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OS :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인트라넷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(Linux)/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가상화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(RHEV),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인터넷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(AIX)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WEB(Apache), WAS(JBoss), 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DBMS(CUBRID 4</a:t>
                      </a:r>
                      <a:r>
                        <a:rPr lang="ko-KR" altLang="en-US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– </a:t>
                      </a:r>
                      <a:r>
                        <a:rPr lang="ko-KR" altLang="en-US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이중화 구성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인트라넷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WEB/WAS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용 서버는 가상화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(RHEV)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사용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. DB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는 단독 사용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DB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암호화 솔루션 연계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19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10332" y="264637"/>
            <a:ext cx="836612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국방부</a:t>
            </a:r>
            <a:r>
              <a:rPr lang="en-US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-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행정정보 통합지원체계 구축</a:t>
            </a:r>
          </a:p>
        </p:txBody>
      </p:sp>
      <p:cxnSp>
        <p:nvCxnSpPr>
          <p:cNvPr id="268" name="직선 연결선 267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AutoShape 211"/>
          <p:cNvSpPr>
            <a:spLocks noChangeArrowheads="1"/>
          </p:cNvSpPr>
          <p:nvPr/>
        </p:nvSpPr>
        <p:spPr bwMode="auto">
          <a:xfrm>
            <a:off x="856680" y="2465724"/>
            <a:ext cx="7387728" cy="954892"/>
          </a:xfrm>
          <a:prstGeom prst="roundRect">
            <a:avLst>
              <a:gd name="adj" fmla="val 7514"/>
            </a:avLst>
          </a:prstGeom>
          <a:gradFill rotWithShape="1">
            <a:gsLst>
              <a:gs pos="0">
                <a:srgbClr val="EAEAEA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27432" tIns="18288" rIns="27432" bIns="18288" anchor="ctr"/>
          <a:lstStyle/>
          <a:p>
            <a:pPr algn="ctr"/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8" name="Text Box 213"/>
          <p:cNvSpPr txBox="1">
            <a:spLocks noChangeArrowheads="1"/>
          </p:cNvSpPr>
          <p:nvPr/>
        </p:nvSpPr>
        <p:spPr bwMode="auto">
          <a:xfrm>
            <a:off x="1057278" y="2850357"/>
            <a:ext cx="479618" cy="24622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WAS</a:t>
            </a:r>
            <a:endParaRPr lang="en-US" altLang="ko-KR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9" name="모서리가 둥근 직사각형 14"/>
          <p:cNvSpPr>
            <a:spLocks noChangeArrowheads="1"/>
          </p:cNvSpPr>
          <p:nvPr/>
        </p:nvSpPr>
        <p:spPr bwMode="auto">
          <a:xfrm>
            <a:off x="2214198" y="2569723"/>
            <a:ext cx="509743" cy="727986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wrap="none" tIns="3600" bIns="3600"/>
          <a:lstStyle/>
          <a:p>
            <a:pPr algn="ctr"/>
            <a:r>
              <a:rPr kumimoji="0" lang="en-US" altLang="ko-KR" sz="10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VM</a:t>
            </a:r>
          </a:p>
        </p:txBody>
      </p:sp>
      <p:sp>
        <p:nvSpPr>
          <p:cNvPr id="119" name="모서리가 둥근 직사각형 15"/>
          <p:cNvSpPr>
            <a:spLocks noChangeArrowheads="1"/>
          </p:cNvSpPr>
          <p:nvPr/>
        </p:nvSpPr>
        <p:spPr bwMode="auto">
          <a:xfrm>
            <a:off x="2223964" y="2762592"/>
            <a:ext cx="490211" cy="272286"/>
          </a:xfrm>
          <a:prstGeom prst="roundRect">
            <a:avLst>
              <a:gd name="adj" fmla="val 28926"/>
            </a:avLst>
          </a:prstGeom>
          <a:solidFill>
            <a:srgbClr val="FFFF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JBOSS</a:t>
            </a:r>
          </a:p>
        </p:txBody>
      </p:sp>
      <p:sp>
        <p:nvSpPr>
          <p:cNvPr id="138" name="모서리가 둥근 직사각형 14"/>
          <p:cNvSpPr>
            <a:spLocks noChangeArrowheads="1"/>
          </p:cNvSpPr>
          <p:nvPr/>
        </p:nvSpPr>
        <p:spPr bwMode="auto">
          <a:xfrm>
            <a:off x="3587059" y="2569723"/>
            <a:ext cx="509741" cy="727986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wrap="none" tIns="3600" bIns="3600"/>
          <a:lstStyle/>
          <a:p>
            <a:pPr algn="ctr"/>
            <a:r>
              <a:rPr kumimoji="0" lang="en-US" altLang="ko-KR" sz="10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VM</a:t>
            </a:r>
          </a:p>
        </p:txBody>
      </p:sp>
      <p:sp>
        <p:nvSpPr>
          <p:cNvPr id="144" name="모서리가 둥근 직사각형 15"/>
          <p:cNvSpPr>
            <a:spLocks noChangeArrowheads="1"/>
          </p:cNvSpPr>
          <p:nvPr/>
        </p:nvSpPr>
        <p:spPr bwMode="auto">
          <a:xfrm>
            <a:off x="3596825" y="2762592"/>
            <a:ext cx="492164" cy="272286"/>
          </a:xfrm>
          <a:prstGeom prst="roundRect">
            <a:avLst>
              <a:gd name="adj" fmla="val 28926"/>
            </a:avLst>
          </a:prstGeom>
          <a:solidFill>
            <a:srgbClr val="FFFF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JBOSS</a:t>
            </a:r>
          </a:p>
        </p:txBody>
      </p:sp>
      <p:sp>
        <p:nvSpPr>
          <p:cNvPr id="151" name="모서리가 둥근 직사각형 15"/>
          <p:cNvSpPr>
            <a:spLocks noChangeArrowheads="1"/>
          </p:cNvSpPr>
          <p:nvPr/>
        </p:nvSpPr>
        <p:spPr bwMode="auto">
          <a:xfrm>
            <a:off x="5655070" y="2706341"/>
            <a:ext cx="492164" cy="272286"/>
          </a:xfrm>
          <a:prstGeom prst="roundRect">
            <a:avLst>
              <a:gd name="adj" fmla="val 28926"/>
            </a:avLst>
          </a:prstGeom>
          <a:solidFill>
            <a:srgbClr val="FFFF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JBOSS</a:t>
            </a:r>
          </a:p>
        </p:txBody>
      </p:sp>
      <p:sp>
        <p:nvSpPr>
          <p:cNvPr id="177" name="모서리가 둥근 직사각형 15"/>
          <p:cNvSpPr>
            <a:spLocks noChangeArrowheads="1"/>
          </p:cNvSpPr>
          <p:nvPr/>
        </p:nvSpPr>
        <p:spPr bwMode="auto">
          <a:xfrm>
            <a:off x="6967712" y="2706341"/>
            <a:ext cx="492164" cy="272286"/>
          </a:xfrm>
          <a:prstGeom prst="roundRect">
            <a:avLst>
              <a:gd name="adj" fmla="val 28926"/>
            </a:avLst>
          </a:prstGeom>
          <a:solidFill>
            <a:srgbClr val="FFFF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JBOSS</a:t>
            </a:r>
          </a:p>
        </p:txBody>
      </p:sp>
      <p:sp>
        <p:nvSpPr>
          <p:cNvPr id="180" name="AutoShape 211"/>
          <p:cNvSpPr>
            <a:spLocks noChangeArrowheads="1"/>
          </p:cNvSpPr>
          <p:nvPr/>
        </p:nvSpPr>
        <p:spPr bwMode="auto">
          <a:xfrm>
            <a:off x="856680" y="3522095"/>
            <a:ext cx="7387728" cy="1459754"/>
          </a:xfrm>
          <a:prstGeom prst="roundRect">
            <a:avLst>
              <a:gd name="adj" fmla="val 7514"/>
            </a:avLst>
          </a:pr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27432" tIns="18288" rIns="27432" bIns="18288" anchor="ctr"/>
          <a:lstStyle/>
          <a:p>
            <a:pPr algn="ctr"/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1" name="Text Box 213"/>
          <p:cNvSpPr txBox="1">
            <a:spLocks noChangeArrowheads="1"/>
          </p:cNvSpPr>
          <p:nvPr/>
        </p:nvSpPr>
        <p:spPr bwMode="auto">
          <a:xfrm>
            <a:off x="884503" y="4025114"/>
            <a:ext cx="829073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DBMS</a:t>
            </a:r>
          </a:p>
          <a:p>
            <a:pPr algn="ctr"/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CUBRID</a:t>
            </a:r>
            <a:endParaRPr lang="en-US" altLang="ko-KR" sz="1400" b="1" dirty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1" name="모서리가 둥근 직사각형 15"/>
          <p:cNvSpPr>
            <a:spLocks noChangeArrowheads="1"/>
          </p:cNvSpPr>
          <p:nvPr/>
        </p:nvSpPr>
        <p:spPr bwMode="auto">
          <a:xfrm>
            <a:off x="2167328" y="3808723"/>
            <a:ext cx="603487" cy="380065"/>
          </a:xfrm>
          <a:prstGeom prst="roundRect">
            <a:avLst>
              <a:gd name="adj" fmla="val 28926"/>
            </a:avLst>
          </a:prstGeom>
          <a:solidFill>
            <a:srgbClr val="CCECFF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Broker</a:t>
            </a:r>
          </a:p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(RW)</a:t>
            </a:r>
          </a:p>
        </p:txBody>
      </p:sp>
      <p:sp>
        <p:nvSpPr>
          <p:cNvPr id="192" name="모서리가 둥근 직사각형 15"/>
          <p:cNvSpPr>
            <a:spLocks noChangeArrowheads="1"/>
          </p:cNvSpPr>
          <p:nvPr/>
        </p:nvSpPr>
        <p:spPr bwMode="auto">
          <a:xfrm>
            <a:off x="3540187" y="3808723"/>
            <a:ext cx="605440" cy="380065"/>
          </a:xfrm>
          <a:prstGeom prst="roundRect">
            <a:avLst>
              <a:gd name="adj" fmla="val 28926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Broker</a:t>
            </a:r>
          </a:p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(RO)</a:t>
            </a:r>
          </a:p>
        </p:txBody>
      </p:sp>
      <p:sp>
        <p:nvSpPr>
          <p:cNvPr id="193" name="모서리가 둥근 직사각형 15"/>
          <p:cNvSpPr>
            <a:spLocks noChangeArrowheads="1"/>
          </p:cNvSpPr>
          <p:nvPr/>
        </p:nvSpPr>
        <p:spPr bwMode="auto">
          <a:xfrm>
            <a:off x="5606243" y="3789040"/>
            <a:ext cx="605440" cy="380065"/>
          </a:xfrm>
          <a:prstGeom prst="roundRect">
            <a:avLst>
              <a:gd name="adj" fmla="val 28926"/>
            </a:avLst>
          </a:prstGeom>
          <a:solidFill>
            <a:srgbClr val="CCECFF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Broker</a:t>
            </a:r>
          </a:p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(RW)</a:t>
            </a:r>
          </a:p>
        </p:txBody>
      </p:sp>
      <p:sp>
        <p:nvSpPr>
          <p:cNvPr id="194" name="모서리가 둥근 직사각형 15"/>
          <p:cNvSpPr>
            <a:spLocks noChangeArrowheads="1"/>
          </p:cNvSpPr>
          <p:nvPr/>
        </p:nvSpPr>
        <p:spPr bwMode="auto">
          <a:xfrm>
            <a:off x="6918888" y="3789040"/>
            <a:ext cx="605440" cy="380065"/>
          </a:xfrm>
          <a:prstGeom prst="roundRect">
            <a:avLst>
              <a:gd name="adj" fmla="val 28926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Broker</a:t>
            </a:r>
          </a:p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(RO)</a:t>
            </a:r>
          </a:p>
        </p:txBody>
      </p:sp>
      <p:sp>
        <p:nvSpPr>
          <p:cNvPr id="197" name="AutoShape 211"/>
          <p:cNvSpPr>
            <a:spLocks noChangeArrowheads="1"/>
          </p:cNvSpPr>
          <p:nvPr/>
        </p:nvSpPr>
        <p:spPr bwMode="auto">
          <a:xfrm>
            <a:off x="856679" y="5107077"/>
            <a:ext cx="7387729" cy="954892"/>
          </a:xfrm>
          <a:prstGeom prst="roundRect">
            <a:avLst>
              <a:gd name="adj" fmla="val 7514"/>
            </a:avLst>
          </a:prstGeom>
          <a:gradFill rotWithShape="1">
            <a:gsLst>
              <a:gs pos="0">
                <a:srgbClr val="EAEAEA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27432" tIns="18288" rIns="27432" bIns="18288" anchor="ctr"/>
          <a:lstStyle/>
          <a:p>
            <a:pPr algn="ctr"/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8" name="Text Box 213"/>
          <p:cNvSpPr txBox="1">
            <a:spLocks noChangeArrowheads="1"/>
          </p:cNvSpPr>
          <p:nvPr/>
        </p:nvSpPr>
        <p:spPr bwMode="auto">
          <a:xfrm>
            <a:off x="936050" y="5430417"/>
            <a:ext cx="737701" cy="24622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>
                <a:latin typeface="나눔고딕" pitchFamily="50" charset="-127"/>
                <a:ea typeface="나눔고딕" pitchFamily="50" charset="-127"/>
              </a:rPr>
              <a:t>Database</a:t>
            </a:r>
          </a:p>
        </p:txBody>
      </p:sp>
      <p:sp>
        <p:nvSpPr>
          <p:cNvPr id="199" name="Text Box 217"/>
          <p:cNvSpPr txBox="1">
            <a:spLocks noChangeArrowheads="1"/>
          </p:cNvSpPr>
          <p:nvPr/>
        </p:nvSpPr>
        <p:spPr bwMode="auto">
          <a:xfrm>
            <a:off x="2350428" y="1248466"/>
            <a:ext cx="1604928" cy="33855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인트라넷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(Linux)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0" name="Text Box 221"/>
          <p:cNvSpPr txBox="1">
            <a:spLocks noChangeArrowheads="1"/>
          </p:cNvSpPr>
          <p:nvPr/>
        </p:nvSpPr>
        <p:spPr bwMode="auto">
          <a:xfrm>
            <a:off x="5950740" y="1248466"/>
            <a:ext cx="1244251" cy="33855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인터넷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(AIX)</a:t>
            </a:r>
            <a:endParaRPr lang="en-US" altLang="ko-KR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1" name="모서리가 둥근 직사각형 15"/>
          <p:cNvSpPr>
            <a:spLocks noChangeArrowheads="1"/>
          </p:cNvSpPr>
          <p:nvPr/>
        </p:nvSpPr>
        <p:spPr bwMode="auto">
          <a:xfrm>
            <a:off x="2223964" y="3038660"/>
            <a:ext cx="490211" cy="272286"/>
          </a:xfrm>
          <a:prstGeom prst="roundRect">
            <a:avLst>
              <a:gd name="adj" fmla="val 28926"/>
            </a:avLst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JDBC</a:t>
            </a:r>
          </a:p>
        </p:txBody>
      </p:sp>
      <p:sp>
        <p:nvSpPr>
          <p:cNvPr id="202" name="모서리가 둥근 직사각형 15"/>
          <p:cNvSpPr>
            <a:spLocks noChangeArrowheads="1"/>
          </p:cNvSpPr>
          <p:nvPr/>
        </p:nvSpPr>
        <p:spPr bwMode="auto">
          <a:xfrm>
            <a:off x="3596825" y="3038660"/>
            <a:ext cx="492164" cy="272286"/>
          </a:xfrm>
          <a:prstGeom prst="roundRect">
            <a:avLst>
              <a:gd name="adj" fmla="val 28926"/>
            </a:avLst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JDBC</a:t>
            </a:r>
          </a:p>
        </p:txBody>
      </p:sp>
      <p:sp>
        <p:nvSpPr>
          <p:cNvPr id="203" name="모서리가 둥근 직사각형 15"/>
          <p:cNvSpPr>
            <a:spLocks noChangeArrowheads="1"/>
          </p:cNvSpPr>
          <p:nvPr/>
        </p:nvSpPr>
        <p:spPr bwMode="auto">
          <a:xfrm>
            <a:off x="5655070" y="2982409"/>
            <a:ext cx="492164" cy="272286"/>
          </a:xfrm>
          <a:prstGeom prst="roundRect">
            <a:avLst>
              <a:gd name="adj" fmla="val 28926"/>
            </a:avLst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JDBC</a:t>
            </a:r>
          </a:p>
        </p:txBody>
      </p:sp>
      <p:sp>
        <p:nvSpPr>
          <p:cNvPr id="204" name="모서리가 둥근 직사각형 15"/>
          <p:cNvSpPr>
            <a:spLocks noChangeArrowheads="1"/>
          </p:cNvSpPr>
          <p:nvPr/>
        </p:nvSpPr>
        <p:spPr bwMode="auto">
          <a:xfrm>
            <a:off x="6967712" y="2982409"/>
            <a:ext cx="492164" cy="272286"/>
          </a:xfrm>
          <a:prstGeom prst="roundRect">
            <a:avLst>
              <a:gd name="adj" fmla="val 28926"/>
            </a:avLst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JDBC</a:t>
            </a:r>
          </a:p>
        </p:txBody>
      </p:sp>
      <p:cxnSp>
        <p:nvCxnSpPr>
          <p:cNvPr id="206" name="AutoShape 324"/>
          <p:cNvCxnSpPr>
            <a:cxnSpLocks noChangeShapeType="1"/>
            <a:stCxn id="201" idx="2"/>
            <a:endCxn id="191" idx="0"/>
          </p:cNvCxnSpPr>
          <p:nvPr/>
        </p:nvCxnSpPr>
        <p:spPr bwMode="auto">
          <a:xfrm>
            <a:off x="2469070" y="3310946"/>
            <a:ext cx="2" cy="497777"/>
          </a:xfrm>
          <a:prstGeom prst="straightConnector1">
            <a:avLst/>
          </a:prstGeom>
          <a:noFill/>
          <a:ln w="28575">
            <a:solidFill>
              <a:srgbClr val="FF7C80"/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207" name="AutoShape 325"/>
          <p:cNvCxnSpPr>
            <a:cxnSpLocks noChangeShapeType="1"/>
            <a:stCxn id="202" idx="2"/>
            <a:endCxn id="191" idx="0"/>
          </p:cNvCxnSpPr>
          <p:nvPr/>
        </p:nvCxnSpPr>
        <p:spPr bwMode="auto">
          <a:xfrm flipH="1">
            <a:off x="2469072" y="3310946"/>
            <a:ext cx="1373835" cy="497777"/>
          </a:xfrm>
          <a:prstGeom prst="straightConnector1">
            <a:avLst/>
          </a:prstGeom>
          <a:noFill/>
          <a:ln w="28575">
            <a:solidFill>
              <a:srgbClr val="FF7C80"/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208" name="AutoShape 326"/>
          <p:cNvCxnSpPr>
            <a:cxnSpLocks noChangeShapeType="1"/>
            <a:stCxn id="192" idx="0"/>
            <a:endCxn id="202" idx="2"/>
          </p:cNvCxnSpPr>
          <p:nvPr/>
        </p:nvCxnSpPr>
        <p:spPr bwMode="auto">
          <a:xfrm flipV="1">
            <a:off x="3842907" y="3310946"/>
            <a:ext cx="0" cy="497777"/>
          </a:xfrm>
          <a:prstGeom prst="straightConnector1">
            <a:avLst/>
          </a:prstGeom>
          <a:noFill/>
          <a:ln w="28575">
            <a:solidFill>
              <a:srgbClr val="3333CC"/>
            </a:solidFill>
            <a:round/>
            <a:headEnd/>
            <a:tailEnd type="arrow" w="med" len="med"/>
          </a:ln>
        </p:spPr>
      </p:cxnSp>
      <p:cxnSp>
        <p:nvCxnSpPr>
          <p:cNvPr id="209" name="AutoShape 327"/>
          <p:cNvCxnSpPr>
            <a:cxnSpLocks noChangeShapeType="1"/>
            <a:stCxn id="192" idx="0"/>
            <a:endCxn id="201" idx="2"/>
          </p:cNvCxnSpPr>
          <p:nvPr/>
        </p:nvCxnSpPr>
        <p:spPr bwMode="auto">
          <a:xfrm flipH="1" flipV="1">
            <a:off x="2469070" y="3310946"/>
            <a:ext cx="1373837" cy="497777"/>
          </a:xfrm>
          <a:prstGeom prst="straightConnector1">
            <a:avLst/>
          </a:prstGeom>
          <a:noFill/>
          <a:ln w="28575">
            <a:solidFill>
              <a:srgbClr val="3333CC"/>
            </a:solidFill>
            <a:round/>
            <a:headEnd/>
            <a:tailEnd type="arrow" w="med" len="med"/>
          </a:ln>
        </p:spPr>
      </p:cxnSp>
      <p:sp>
        <p:nvSpPr>
          <p:cNvPr id="215" name="모서리가 둥근 직사각형 15"/>
          <p:cNvSpPr>
            <a:spLocks noChangeArrowheads="1"/>
          </p:cNvSpPr>
          <p:nvPr/>
        </p:nvSpPr>
        <p:spPr bwMode="auto">
          <a:xfrm>
            <a:off x="2167328" y="4188788"/>
            <a:ext cx="603487" cy="380066"/>
          </a:xfrm>
          <a:prstGeom prst="roundRect">
            <a:avLst>
              <a:gd name="adj" fmla="val 28926"/>
            </a:avLst>
          </a:prstGeom>
          <a:solidFill>
            <a:srgbClr val="CCECFF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DB</a:t>
            </a:r>
            <a:r>
              <a:rPr lang="ko-KR" altLang="en-US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서버</a:t>
            </a:r>
          </a:p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(Active)</a:t>
            </a:r>
          </a:p>
        </p:txBody>
      </p:sp>
      <p:sp>
        <p:nvSpPr>
          <p:cNvPr id="216" name="모서리가 둥근 직사각형 15"/>
          <p:cNvSpPr>
            <a:spLocks noChangeArrowheads="1"/>
          </p:cNvSpPr>
          <p:nvPr/>
        </p:nvSpPr>
        <p:spPr bwMode="auto">
          <a:xfrm>
            <a:off x="3540187" y="4188788"/>
            <a:ext cx="605440" cy="380066"/>
          </a:xfrm>
          <a:prstGeom prst="roundRect">
            <a:avLst>
              <a:gd name="adj" fmla="val 28926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DB</a:t>
            </a:r>
            <a:r>
              <a:rPr lang="ko-KR" altLang="en-US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서버</a:t>
            </a:r>
          </a:p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(Stdby)</a:t>
            </a:r>
          </a:p>
        </p:txBody>
      </p:sp>
      <p:sp>
        <p:nvSpPr>
          <p:cNvPr id="217" name="모서리가 둥근 직사각형 15"/>
          <p:cNvSpPr>
            <a:spLocks noChangeArrowheads="1"/>
          </p:cNvSpPr>
          <p:nvPr/>
        </p:nvSpPr>
        <p:spPr bwMode="auto">
          <a:xfrm>
            <a:off x="5606243" y="4169105"/>
            <a:ext cx="605440" cy="380066"/>
          </a:xfrm>
          <a:prstGeom prst="roundRect">
            <a:avLst>
              <a:gd name="adj" fmla="val 28926"/>
            </a:avLst>
          </a:prstGeom>
          <a:solidFill>
            <a:srgbClr val="CCECFF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DB</a:t>
            </a:r>
            <a:r>
              <a:rPr lang="ko-KR" altLang="en-US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서버</a:t>
            </a:r>
          </a:p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(Active)</a:t>
            </a:r>
          </a:p>
        </p:txBody>
      </p:sp>
      <p:sp>
        <p:nvSpPr>
          <p:cNvPr id="218" name="모서리가 둥근 직사각형 15"/>
          <p:cNvSpPr>
            <a:spLocks noChangeArrowheads="1"/>
          </p:cNvSpPr>
          <p:nvPr/>
        </p:nvSpPr>
        <p:spPr bwMode="auto">
          <a:xfrm>
            <a:off x="6918888" y="4169105"/>
            <a:ext cx="605440" cy="380066"/>
          </a:xfrm>
          <a:prstGeom prst="roundRect">
            <a:avLst>
              <a:gd name="adj" fmla="val 28926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DB</a:t>
            </a:r>
            <a:r>
              <a:rPr lang="ko-KR" altLang="en-US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서버</a:t>
            </a:r>
          </a:p>
          <a:p>
            <a:pPr algn="ctr"/>
            <a:r>
              <a:rPr lang="en-US" altLang="ko-KR" sz="10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(Stdby)</a:t>
            </a:r>
          </a:p>
        </p:txBody>
      </p:sp>
      <p:grpSp>
        <p:nvGrpSpPr>
          <p:cNvPr id="222" name="Group 294"/>
          <p:cNvGrpSpPr>
            <a:grpSpLocks/>
          </p:cNvGrpSpPr>
          <p:nvPr/>
        </p:nvGrpSpPr>
        <p:grpSpPr bwMode="auto">
          <a:xfrm>
            <a:off x="2458330" y="4470354"/>
            <a:ext cx="1400522" cy="1033115"/>
            <a:chOff x="1140" y="3456"/>
            <a:chExt cx="525" cy="351"/>
          </a:xfrm>
        </p:grpSpPr>
        <p:sp>
          <p:nvSpPr>
            <p:cNvPr id="223" name="Line 269"/>
            <p:cNvSpPr>
              <a:spLocks noChangeShapeType="1"/>
            </p:cNvSpPr>
            <p:nvPr/>
          </p:nvSpPr>
          <p:spPr bwMode="auto">
            <a:xfrm>
              <a:off x="1140" y="3456"/>
              <a:ext cx="0" cy="351"/>
            </a:xfrm>
            <a:prstGeom prst="line">
              <a:avLst/>
            </a:prstGeom>
            <a:noFill/>
            <a:ln w="28575">
              <a:solidFill>
                <a:srgbClr val="5F5F5F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 sz="10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24" name="Line 270"/>
            <p:cNvSpPr>
              <a:spLocks noChangeShapeType="1"/>
            </p:cNvSpPr>
            <p:nvPr/>
          </p:nvSpPr>
          <p:spPr bwMode="auto">
            <a:xfrm>
              <a:off x="1665" y="3456"/>
              <a:ext cx="0" cy="351"/>
            </a:xfrm>
            <a:prstGeom prst="line">
              <a:avLst/>
            </a:prstGeom>
            <a:noFill/>
            <a:ln w="28575">
              <a:solidFill>
                <a:srgbClr val="5F5F5F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 sz="10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225" name="Group 297"/>
          <p:cNvGrpSpPr>
            <a:grpSpLocks/>
          </p:cNvGrpSpPr>
          <p:nvPr/>
        </p:nvGrpSpPr>
        <p:grpSpPr bwMode="auto">
          <a:xfrm>
            <a:off x="5879668" y="4455014"/>
            <a:ext cx="1341939" cy="1016991"/>
            <a:chOff x="2518" y="3456"/>
            <a:chExt cx="534" cy="351"/>
          </a:xfrm>
        </p:grpSpPr>
        <p:sp>
          <p:nvSpPr>
            <p:cNvPr id="226" name="Line 271"/>
            <p:cNvSpPr>
              <a:spLocks noChangeShapeType="1"/>
            </p:cNvSpPr>
            <p:nvPr/>
          </p:nvSpPr>
          <p:spPr bwMode="auto">
            <a:xfrm>
              <a:off x="2518" y="3456"/>
              <a:ext cx="0" cy="351"/>
            </a:xfrm>
            <a:prstGeom prst="line">
              <a:avLst/>
            </a:prstGeom>
            <a:noFill/>
            <a:ln w="28575">
              <a:solidFill>
                <a:srgbClr val="5F5F5F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 sz="10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28" name="Line 272"/>
            <p:cNvSpPr>
              <a:spLocks noChangeShapeType="1"/>
            </p:cNvSpPr>
            <p:nvPr/>
          </p:nvSpPr>
          <p:spPr bwMode="auto">
            <a:xfrm>
              <a:off x="3052" y="3456"/>
              <a:ext cx="0" cy="351"/>
            </a:xfrm>
            <a:prstGeom prst="line">
              <a:avLst/>
            </a:prstGeom>
            <a:noFill/>
            <a:ln w="28575">
              <a:solidFill>
                <a:srgbClr val="5F5F5F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 sz="10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30" name="Text Box 213"/>
          <p:cNvSpPr txBox="1">
            <a:spLocks noChangeArrowheads="1"/>
          </p:cNvSpPr>
          <p:nvPr/>
        </p:nvSpPr>
        <p:spPr bwMode="auto">
          <a:xfrm>
            <a:off x="2145498" y="4590726"/>
            <a:ext cx="678392" cy="38779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Master</a:t>
            </a:r>
          </a:p>
          <a:p>
            <a:pPr algn="ctr">
              <a:lnSpc>
                <a:spcPct val="800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node</a:t>
            </a:r>
          </a:p>
        </p:txBody>
      </p:sp>
      <p:sp>
        <p:nvSpPr>
          <p:cNvPr id="231" name="Text Box 213"/>
          <p:cNvSpPr txBox="1">
            <a:spLocks noChangeArrowheads="1"/>
          </p:cNvSpPr>
          <p:nvPr/>
        </p:nvSpPr>
        <p:spPr bwMode="auto">
          <a:xfrm>
            <a:off x="3580175" y="4605565"/>
            <a:ext cx="546946" cy="38779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Slave</a:t>
            </a:r>
          </a:p>
          <a:p>
            <a:pPr algn="ctr">
              <a:lnSpc>
                <a:spcPct val="800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node</a:t>
            </a:r>
          </a:p>
        </p:txBody>
      </p:sp>
      <p:sp>
        <p:nvSpPr>
          <p:cNvPr id="232" name="Text Box 213"/>
          <p:cNvSpPr txBox="1">
            <a:spLocks noChangeArrowheads="1"/>
          </p:cNvSpPr>
          <p:nvPr/>
        </p:nvSpPr>
        <p:spPr bwMode="auto">
          <a:xfrm>
            <a:off x="5560979" y="4605565"/>
            <a:ext cx="678392" cy="38779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Master</a:t>
            </a:r>
          </a:p>
          <a:p>
            <a:pPr algn="ctr">
              <a:lnSpc>
                <a:spcPct val="800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node</a:t>
            </a:r>
          </a:p>
        </p:txBody>
      </p:sp>
      <p:sp>
        <p:nvSpPr>
          <p:cNvPr id="233" name="Text Box 213"/>
          <p:cNvSpPr txBox="1">
            <a:spLocks noChangeArrowheads="1"/>
          </p:cNvSpPr>
          <p:nvPr/>
        </p:nvSpPr>
        <p:spPr bwMode="auto">
          <a:xfrm>
            <a:off x="6947157" y="4605565"/>
            <a:ext cx="546946" cy="38779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Slave</a:t>
            </a:r>
          </a:p>
          <a:p>
            <a:pPr algn="ctr">
              <a:lnSpc>
                <a:spcPct val="80000"/>
              </a:lnSpc>
            </a:pPr>
            <a:r>
              <a:rPr lang="en-US" altLang="ko-KR" sz="1200" b="1" dirty="0">
                <a:latin typeface="나눔고딕" pitchFamily="50" charset="-127"/>
                <a:ea typeface="나눔고딕" pitchFamily="50" charset="-127"/>
              </a:rPr>
              <a:t>node</a:t>
            </a:r>
          </a:p>
        </p:txBody>
      </p:sp>
      <p:sp>
        <p:nvSpPr>
          <p:cNvPr id="237" name="Text Box 213"/>
          <p:cNvSpPr txBox="1">
            <a:spLocks noChangeArrowheads="1"/>
          </p:cNvSpPr>
          <p:nvPr/>
        </p:nvSpPr>
        <p:spPr bwMode="auto">
          <a:xfrm>
            <a:off x="6378487" y="4307700"/>
            <a:ext cx="425761" cy="24581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나눔고딕" pitchFamily="50" charset="-127"/>
                <a:ea typeface="나눔고딕" pitchFamily="50" charset="-127"/>
              </a:rPr>
              <a:t>복제</a:t>
            </a:r>
          </a:p>
        </p:txBody>
      </p:sp>
      <p:cxnSp>
        <p:nvCxnSpPr>
          <p:cNvPr id="238" name="AutoShape 366"/>
          <p:cNvCxnSpPr>
            <a:cxnSpLocks noChangeShapeType="1"/>
            <a:stCxn id="203" idx="2"/>
            <a:endCxn id="193" idx="0"/>
          </p:cNvCxnSpPr>
          <p:nvPr/>
        </p:nvCxnSpPr>
        <p:spPr bwMode="auto">
          <a:xfrm>
            <a:off x="5901152" y="3254695"/>
            <a:ext cx="7811" cy="534345"/>
          </a:xfrm>
          <a:prstGeom prst="straightConnector1">
            <a:avLst/>
          </a:prstGeom>
          <a:noFill/>
          <a:ln w="28575">
            <a:solidFill>
              <a:srgbClr val="FF7C80"/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239" name="AutoShape 367"/>
          <p:cNvCxnSpPr>
            <a:cxnSpLocks noChangeShapeType="1"/>
            <a:stCxn id="204" idx="2"/>
            <a:endCxn id="193" idx="0"/>
          </p:cNvCxnSpPr>
          <p:nvPr/>
        </p:nvCxnSpPr>
        <p:spPr bwMode="auto">
          <a:xfrm flipH="1">
            <a:off x="5908963" y="3254695"/>
            <a:ext cx="1304831" cy="534345"/>
          </a:xfrm>
          <a:prstGeom prst="straightConnector1">
            <a:avLst/>
          </a:prstGeom>
          <a:noFill/>
          <a:ln w="28575">
            <a:solidFill>
              <a:srgbClr val="FF7C80"/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242" name="AutoShape 371"/>
          <p:cNvCxnSpPr>
            <a:cxnSpLocks noChangeShapeType="1"/>
            <a:stCxn id="194" idx="0"/>
            <a:endCxn id="204" idx="2"/>
          </p:cNvCxnSpPr>
          <p:nvPr/>
        </p:nvCxnSpPr>
        <p:spPr bwMode="auto">
          <a:xfrm flipH="1" flipV="1">
            <a:off x="7213794" y="3254695"/>
            <a:ext cx="7814" cy="534345"/>
          </a:xfrm>
          <a:prstGeom prst="straightConnector1">
            <a:avLst/>
          </a:prstGeom>
          <a:noFill/>
          <a:ln w="28575">
            <a:solidFill>
              <a:srgbClr val="3333CC"/>
            </a:solidFill>
            <a:round/>
            <a:headEnd/>
            <a:tailEnd type="arrow" w="med" len="med"/>
          </a:ln>
        </p:spPr>
      </p:cxnSp>
      <p:cxnSp>
        <p:nvCxnSpPr>
          <p:cNvPr id="244" name="AutoShape 373"/>
          <p:cNvCxnSpPr>
            <a:cxnSpLocks noChangeShapeType="1"/>
            <a:stCxn id="194" idx="0"/>
            <a:endCxn id="203" idx="2"/>
          </p:cNvCxnSpPr>
          <p:nvPr/>
        </p:nvCxnSpPr>
        <p:spPr bwMode="auto">
          <a:xfrm flipH="1" flipV="1">
            <a:off x="5901152" y="3254695"/>
            <a:ext cx="1320456" cy="534345"/>
          </a:xfrm>
          <a:prstGeom prst="straightConnector1">
            <a:avLst/>
          </a:prstGeom>
          <a:noFill/>
          <a:ln w="28575">
            <a:solidFill>
              <a:srgbClr val="3333CC"/>
            </a:solidFill>
            <a:round/>
            <a:headEnd/>
            <a:tailEnd type="arrow" w="med" len="med"/>
          </a:ln>
        </p:spPr>
      </p:cxnSp>
      <p:sp>
        <p:nvSpPr>
          <p:cNvPr id="246" name="Text Box 383"/>
          <p:cNvSpPr txBox="1">
            <a:spLocks noChangeArrowheads="1"/>
          </p:cNvSpPr>
          <p:nvPr/>
        </p:nvSpPr>
        <p:spPr bwMode="auto">
          <a:xfrm>
            <a:off x="1691680" y="3572315"/>
            <a:ext cx="748923" cy="24622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>
                <a:solidFill>
                  <a:srgbClr val="FF3300"/>
                </a:solidFill>
                <a:latin typeface="나눔고딕" pitchFamily="50" charset="-127"/>
                <a:ea typeface="나눔고딕" pitchFamily="50" charset="-127"/>
              </a:rPr>
              <a:t>읽기</a:t>
            </a:r>
            <a:r>
              <a:rPr lang="en-US" altLang="ko-KR" sz="1000" dirty="0">
                <a:solidFill>
                  <a:srgbClr val="FF3300"/>
                </a:solidFill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000" dirty="0">
                <a:solidFill>
                  <a:srgbClr val="FF3300"/>
                </a:solidFill>
                <a:latin typeface="나눔고딕" pitchFamily="50" charset="-127"/>
                <a:ea typeface="나눔고딕" pitchFamily="50" charset="-127"/>
              </a:rPr>
              <a:t>쓰기</a:t>
            </a:r>
          </a:p>
        </p:txBody>
      </p:sp>
      <p:sp>
        <p:nvSpPr>
          <p:cNvPr id="247" name="Text Box 384"/>
          <p:cNvSpPr txBox="1">
            <a:spLocks noChangeArrowheads="1"/>
          </p:cNvSpPr>
          <p:nvPr/>
        </p:nvSpPr>
        <p:spPr bwMode="auto">
          <a:xfrm>
            <a:off x="3858852" y="3572315"/>
            <a:ext cx="425116" cy="24622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>
                <a:solidFill>
                  <a:srgbClr val="0033CC"/>
                </a:solidFill>
                <a:latin typeface="나눔고딕" pitchFamily="50" charset="-127"/>
                <a:ea typeface="나눔고딕" pitchFamily="50" charset="-127"/>
              </a:rPr>
              <a:t>읽기</a:t>
            </a:r>
          </a:p>
        </p:txBody>
      </p:sp>
      <p:sp>
        <p:nvSpPr>
          <p:cNvPr id="250" name="Arc 353"/>
          <p:cNvSpPr>
            <a:spLocks/>
          </p:cNvSpPr>
          <p:nvPr/>
        </p:nvSpPr>
        <p:spPr bwMode="auto">
          <a:xfrm flipV="1">
            <a:off x="2780580" y="4349511"/>
            <a:ext cx="759607" cy="246221"/>
          </a:xfrm>
          <a:custGeom>
            <a:avLst/>
            <a:gdLst>
              <a:gd name="T0" fmla="*/ 0 w 34809"/>
              <a:gd name="T1" fmla="*/ 2147483647 h 21600"/>
              <a:gd name="T2" fmla="*/ 2147483647 w 34809"/>
              <a:gd name="T3" fmla="*/ 2147483647 h 21600"/>
              <a:gd name="T4" fmla="*/ 2147483647 w 34809"/>
              <a:gd name="T5" fmla="*/ 2147483647 h 21600"/>
              <a:gd name="T6" fmla="*/ 0 60000 65536"/>
              <a:gd name="T7" fmla="*/ 0 60000 65536"/>
              <a:gd name="T8" fmla="*/ 0 60000 65536"/>
              <a:gd name="T9" fmla="*/ 0 w 34809"/>
              <a:gd name="T10" fmla="*/ 0 h 21600"/>
              <a:gd name="T11" fmla="*/ 34809 w 3480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809" h="21600" fill="none" extrusionOk="0">
                <a:moveTo>
                  <a:pt x="0" y="6897"/>
                </a:moveTo>
                <a:cubicBezTo>
                  <a:pt x="4087" y="2498"/>
                  <a:pt x="9820" y="-1"/>
                  <a:pt x="15824" y="0"/>
                </a:cubicBezTo>
                <a:cubicBezTo>
                  <a:pt x="23745" y="0"/>
                  <a:pt x="31031" y="4336"/>
                  <a:pt x="34809" y="11298"/>
                </a:cubicBezTo>
              </a:path>
              <a:path w="34809" h="21600" stroke="0" extrusionOk="0">
                <a:moveTo>
                  <a:pt x="0" y="6897"/>
                </a:moveTo>
                <a:cubicBezTo>
                  <a:pt x="4087" y="2498"/>
                  <a:pt x="9820" y="-1"/>
                  <a:pt x="15824" y="0"/>
                </a:cubicBezTo>
                <a:cubicBezTo>
                  <a:pt x="23745" y="0"/>
                  <a:pt x="31031" y="4336"/>
                  <a:pt x="34809" y="11298"/>
                </a:cubicBezTo>
                <a:lnTo>
                  <a:pt x="15824" y="21600"/>
                </a:lnTo>
                <a:close/>
              </a:path>
            </a:pathLst>
          </a:custGeom>
          <a:noFill/>
          <a:ln w="28575">
            <a:solidFill>
              <a:srgbClr val="3333CC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1" name="Arc 354"/>
          <p:cNvSpPr>
            <a:spLocks/>
          </p:cNvSpPr>
          <p:nvPr/>
        </p:nvSpPr>
        <p:spPr bwMode="auto">
          <a:xfrm flipV="1">
            <a:off x="6217544" y="4349512"/>
            <a:ext cx="701344" cy="226538"/>
          </a:xfrm>
          <a:custGeom>
            <a:avLst/>
            <a:gdLst>
              <a:gd name="T0" fmla="*/ 0 w 34809"/>
              <a:gd name="T1" fmla="*/ 2147483647 h 21600"/>
              <a:gd name="T2" fmla="*/ 2147483647 w 34809"/>
              <a:gd name="T3" fmla="*/ 2147483647 h 21600"/>
              <a:gd name="T4" fmla="*/ 2147483647 w 34809"/>
              <a:gd name="T5" fmla="*/ 2147483647 h 21600"/>
              <a:gd name="T6" fmla="*/ 0 60000 65536"/>
              <a:gd name="T7" fmla="*/ 0 60000 65536"/>
              <a:gd name="T8" fmla="*/ 0 60000 65536"/>
              <a:gd name="T9" fmla="*/ 0 w 34809"/>
              <a:gd name="T10" fmla="*/ 0 h 21600"/>
              <a:gd name="T11" fmla="*/ 34809 w 3480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809" h="21600" fill="none" extrusionOk="0">
                <a:moveTo>
                  <a:pt x="0" y="6897"/>
                </a:moveTo>
                <a:cubicBezTo>
                  <a:pt x="4087" y="2498"/>
                  <a:pt x="9820" y="-1"/>
                  <a:pt x="15824" y="0"/>
                </a:cubicBezTo>
                <a:cubicBezTo>
                  <a:pt x="23745" y="0"/>
                  <a:pt x="31031" y="4336"/>
                  <a:pt x="34809" y="11298"/>
                </a:cubicBezTo>
              </a:path>
              <a:path w="34809" h="21600" stroke="0" extrusionOk="0">
                <a:moveTo>
                  <a:pt x="0" y="6897"/>
                </a:moveTo>
                <a:cubicBezTo>
                  <a:pt x="4087" y="2498"/>
                  <a:pt x="9820" y="-1"/>
                  <a:pt x="15824" y="0"/>
                </a:cubicBezTo>
                <a:cubicBezTo>
                  <a:pt x="23745" y="0"/>
                  <a:pt x="31031" y="4336"/>
                  <a:pt x="34809" y="11298"/>
                </a:cubicBezTo>
                <a:lnTo>
                  <a:pt x="15824" y="21600"/>
                </a:lnTo>
                <a:close/>
              </a:path>
            </a:pathLst>
          </a:custGeom>
          <a:noFill/>
          <a:ln w="28575">
            <a:solidFill>
              <a:srgbClr val="3333CC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52" name="Picture 184" descr="Datab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6857" y="5299946"/>
            <a:ext cx="562473" cy="60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" name="Picture 187" descr="Datab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2559" y="5299946"/>
            <a:ext cx="562473" cy="60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4" name="Picture 190" descr="Datab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6480" y="5299946"/>
            <a:ext cx="562473" cy="60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5" name="Picture 193" descr="Datab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1670" y="5299946"/>
            <a:ext cx="562473" cy="60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" name="Text Box 188"/>
          <p:cNvSpPr txBox="1">
            <a:spLocks noChangeArrowheads="1"/>
          </p:cNvSpPr>
          <p:nvPr/>
        </p:nvSpPr>
        <p:spPr bwMode="auto">
          <a:xfrm>
            <a:off x="7042364" y="5584320"/>
            <a:ext cx="354584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latinLnBrk="0" hangingPunct="0"/>
            <a:r>
              <a:rPr lang="en-US" altLang="ko-KR" sz="10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DB</a:t>
            </a:r>
          </a:p>
        </p:txBody>
      </p:sp>
      <p:sp>
        <p:nvSpPr>
          <p:cNvPr id="259" name="Text Box 188"/>
          <p:cNvSpPr txBox="1">
            <a:spLocks noChangeArrowheads="1"/>
          </p:cNvSpPr>
          <p:nvPr/>
        </p:nvSpPr>
        <p:spPr bwMode="auto">
          <a:xfrm>
            <a:off x="5700424" y="5584320"/>
            <a:ext cx="354584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latinLnBrk="0" hangingPunct="0"/>
            <a:r>
              <a:rPr lang="en-US" altLang="ko-KR" sz="10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DB</a:t>
            </a:r>
          </a:p>
        </p:txBody>
      </p:sp>
      <p:sp>
        <p:nvSpPr>
          <p:cNvPr id="260" name="Text Box 188"/>
          <p:cNvSpPr txBox="1">
            <a:spLocks noChangeArrowheads="1"/>
          </p:cNvSpPr>
          <p:nvPr/>
        </p:nvSpPr>
        <p:spPr bwMode="auto">
          <a:xfrm>
            <a:off x="3642179" y="5584320"/>
            <a:ext cx="354584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latinLnBrk="0" hangingPunct="0"/>
            <a:r>
              <a:rPr lang="en-US" altLang="ko-KR" sz="10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DB</a:t>
            </a:r>
          </a:p>
        </p:txBody>
      </p:sp>
      <p:sp>
        <p:nvSpPr>
          <p:cNvPr id="261" name="Text Box 188"/>
          <p:cNvSpPr txBox="1">
            <a:spLocks noChangeArrowheads="1"/>
          </p:cNvSpPr>
          <p:nvPr/>
        </p:nvSpPr>
        <p:spPr bwMode="auto">
          <a:xfrm>
            <a:off x="2281038" y="5584320"/>
            <a:ext cx="354584" cy="2462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latinLnBrk="0" hangingPunct="0"/>
            <a:r>
              <a:rPr lang="en-US" altLang="ko-KR" sz="10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DB</a:t>
            </a:r>
          </a:p>
        </p:txBody>
      </p:sp>
      <p:sp>
        <p:nvSpPr>
          <p:cNvPr id="109" name="Text Box 213"/>
          <p:cNvSpPr txBox="1">
            <a:spLocks noChangeArrowheads="1"/>
          </p:cNvSpPr>
          <p:nvPr/>
        </p:nvSpPr>
        <p:spPr bwMode="auto">
          <a:xfrm>
            <a:off x="2964123" y="4349918"/>
            <a:ext cx="425761" cy="24581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나눔고딕" pitchFamily="50" charset="-127"/>
                <a:ea typeface="나눔고딕" pitchFamily="50" charset="-127"/>
              </a:rPr>
              <a:t>복제</a:t>
            </a:r>
          </a:p>
        </p:txBody>
      </p:sp>
      <p:sp>
        <p:nvSpPr>
          <p:cNvPr id="111" name="Text Box 383"/>
          <p:cNvSpPr txBox="1">
            <a:spLocks noChangeArrowheads="1"/>
          </p:cNvSpPr>
          <p:nvPr/>
        </p:nvSpPr>
        <p:spPr bwMode="auto">
          <a:xfrm>
            <a:off x="5148064" y="3572315"/>
            <a:ext cx="748923" cy="24622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>
                <a:solidFill>
                  <a:srgbClr val="FF3300"/>
                </a:solidFill>
                <a:latin typeface="나눔고딕" pitchFamily="50" charset="-127"/>
                <a:ea typeface="나눔고딕" pitchFamily="50" charset="-127"/>
              </a:rPr>
              <a:t>읽기</a:t>
            </a:r>
            <a:r>
              <a:rPr lang="en-US" altLang="ko-KR" sz="1000" dirty="0">
                <a:solidFill>
                  <a:srgbClr val="FF3300"/>
                </a:solidFill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000" dirty="0">
                <a:solidFill>
                  <a:srgbClr val="FF3300"/>
                </a:solidFill>
                <a:latin typeface="나눔고딕" pitchFamily="50" charset="-127"/>
                <a:ea typeface="나눔고딕" pitchFamily="50" charset="-127"/>
              </a:rPr>
              <a:t>쓰기</a:t>
            </a:r>
          </a:p>
        </p:txBody>
      </p:sp>
      <p:sp>
        <p:nvSpPr>
          <p:cNvPr id="112" name="Text Box 384"/>
          <p:cNvSpPr txBox="1">
            <a:spLocks noChangeArrowheads="1"/>
          </p:cNvSpPr>
          <p:nvPr/>
        </p:nvSpPr>
        <p:spPr bwMode="auto">
          <a:xfrm>
            <a:off x="7342952" y="3572315"/>
            <a:ext cx="425116" cy="24622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>
                <a:solidFill>
                  <a:srgbClr val="0033CC"/>
                </a:solidFill>
                <a:latin typeface="나눔고딕" pitchFamily="50" charset="-127"/>
                <a:ea typeface="나눔고딕" pitchFamily="50" charset="-127"/>
              </a:rPr>
              <a:t>읽기</a:t>
            </a:r>
          </a:p>
        </p:txBody>
      </p:sp>
      <p:sp>
        <p:nvSpPr>
          <p:cNvPr id="74" name="AutoShape 211"/>
          <p:cNvSpPr>
            <a:spLocks noChangeArrowheads="1"/>
          </p:cNvSpPr>
          <p:nvPr/>
        </p:nvSpPr>
        <p:spPr bwMode="auto">
          <a:xfrm>
            <a:off x="856680" y="1597473"/>
            <a:ext cx="7387728" cy="720080"/>
          </a:xfrm>
          <a:prstGeom prst="roundRect">
            <a:avLst>
              <a:gd name="adj" fmla="val 7514"/>
            </a:avLst>
          </a:prstGeom>
          <a:gradFill rotWithShape="1">
            <a:gsLst>
              <a:gs pos="0">
                <a:srgbClr val="EAEAEA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27432" tIns="18288" rIns="27432" bIns="18288" anchor="ctr"/>
          <a:lstStyle/>
          <a:p>
            <a:pPr algn="ctr"/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5" name="Text Box 213"/>
          <p:cNvSpPr txBox="1">
            <a:spLocks noChangeArrowheads="1"/>
          </p:cNvSpPr>
          <p:nvPr/>
        </p:nvSpPr>
        <p:spPr bwMode="auto">
          <a:xfrm>
            <a:off x="1063690" y="1855308"/>
            <a:ext cx="466795" cy="24622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WEB</a:t>
            </a:r>
            <a:endParaRPr lang="en-US" altLang="ko-KR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6" name="모서리가 둥근 직사각형 14"/>
          <p:cNvSpPr>
            <a:spLocks noChangeArrowheads="1"/>
          </p:cNvSpPr>
          <p:nvPr/>
        </p:nvSpPr>
        <p:spPr bwMode="auto">
          <a:xfrm>
            <a:off x="2070182" y="1701472"/>
            <a:ext cx="509743" cy="465155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wrap="none" tIns="3600" bIns="3600"/>
          <a:lstStyle/>
          <a:p>
            <a:pPr algn="ctr"/>
            <a:r>
              <a:rPr kumimoji="0" lang="en-US" altLang="ko-KR" sz="10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VM</a:t>
            </a:r>
          </a:p>
        </p:txBody>
      </p:sp>
      <p:sp>
        <p:nvSpPr>
          <p:cNvPr id="77" name="모서리가 둥근 직사각형 15"/>
          <p:cNvSpPr>
            <a:spLocks noChangeArrowheads="1"/>
          </p:cNvSpPr>
          <p:nvPr/>
        </p:nvSpPr>
        <p:spPr bwMode="auto">
          <a:xfrm>
            <a:off x="2079948" y="1894341"/>
            <a:ext cx="490211" cy="272286"/>
          </a:xfrm>
          <a:prstGeom prst="roundRect">
            <a:avLst>
              <a:gd name="adj" fmla="val 28926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Apache</a:t>
            </a:r>
            <a:endParaRPr lang="en-US" altLang="ko-KR" sz="100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8" name="모서리가 둥근 직사각형 14"/>
          <p:cNvSpPr>
            <a:spLocks noChangeArrowheads="1"/>
          </p:cNvSpPr>
          <p:nvPr/>
        </p:nvSpPr>
        <p:spPr bwMode="auto">
          <a:xfrm>
            <a:off x="3149324" y="1701472"/>
            <a:ext cx="509741" cy="465155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wrap="none" tIns="3600" bIns="3600"/>
          <a:lstStyle/>
          <a:p>
            <a:pPr algn="ctr"/>
            <a:r>
              <a:rPr kumimoji="0" lang="en-US" altLang="ko-KR" sz="10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VM</a:t>
            </a:r>
          </a:p>
        </p:txBody>
      </p:sp>
      <p:sp>
        <p:nvSpPr>
          <p:cNvPr id="79" name="모서리가 둥근 직사각형 15"/>
          <p:cNvSpPr>
            <a:spLocks noChangeArrowheads="1"/>
          </p:cNvSpPr>
          <p:nvPr/>
        </p:nvSpPr>
        <p:spPr bwMode="auto">
          <a:xfrm>
            <a:off x="3159090" y="1894341"/>
            <a:ext cx="492164" cy="272286"/>
          </a:xfrm>
          <a:prstGeom prst="roundRect">
            <a:avLst>
              <a:gd name="adj" fmla="val 28926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Apache</a:t>
            </a:r>
          </a:p>
        </p:txBody>
      </p:sp>
      <p:sp>
        <p:nvSpPr>
          <p:cNvPr id="80" name="모서리가 둥근 직사각형 15"/>
          <p:cNvSpPr>
            <a:spLocks noChangeArrowheads="1"/>
          </p:cNvSpPr>
          <p:nvPr/>
        </p:nvSpPr>
        <p:spPr bwMode="auto">
          <a:xfrm>
            <a:off x="5655070" y="1838090"/>
            <a:ext cx="492164" cy="272286"/>
          </a:xfrm>
          <a:prstGeom prst="roundRect">
            <a:avLst>
              <a:gd name="adj" fmla="val 28926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Apache</a:t>
            </a:r>
          </a:p>
        </p:txBody>
      </p:sp>
      <p:sp>
        <p:nvSpPr>
          <p:cNvPr id="81" name="모서리가 둥근 직사각형 15"/>
          <p:cNvSpPr>
            <a:spLocks noChangeArrowheads="1"/>
          </p:cNvSpPr>
          <p:nvPr/>
        </p:nvSpPr>
        <p:spPr bwMode="auto">
          <a:xfrm>
            <a:off x="6967712" y="1838090"/>
            <a:ext cx="492164" cy="272286"/>
          </a:xfrm>
          <a:prstGeom prst="roundRect">
            <a:avLst>
              <a:gd name="adj" fmla="val 28926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Apache</a:t>
            </a:r>
          </a:p>
        </p:txBody>
      </p:sp>
      <p:sp>
        <p:nvSpPr>
          <p:cNvPr id="86" name="모서리가 둥근 직사각형 14"/>
          <p:cNvSpPr>
            <a:spLocks noChangeArrowheads="1"/>
          </p:cNvSpPr>
          <p:nvPr/>
        </p:nvSpPr>
        <p:spPr bwMode="auto">
          <a:xfrm>
            <a:off x="2622097" y="1708382"/>
            <a:ext cx="509743" cy="465155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wrap="none" tIns="3600" bIns="3600"/>
          <a:lstStyle/>
          <a:p>
            <a:pPr algn="ctr"/>
            <a:r>
              <a:rPr kumimoji="0" lang="en-US" altLang="ko-KR" sz="10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VM</a:t>
            </a:r>
          </a:p>
        </p:txBody>
      </p:sp>
      <p:sp>
        <p:nvSpPr>
          <p:cNvPr id="87" name="모서리가 둥근 직사각형 15"/>
          <p:cNvSpPr>
            <a:spLocks noChangeArrowheads="1"/>
          </p:cNvSpPr>
          <p:nvPr/>
        </p:nvSpPr>
        <p:spPr bwMode="auto">
          <a:xfrm>
            <a:off x="2631863" y="1901251"/>
            <a:ext cx="490211" cy="272286"/>
          </a:xfrm>
          <a:prstGeom prst="roundRect">
            <a:avLst>
              <a:gd name="adj" fmla="val 28926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Apache</a:t>
            </a:r>
            <a:endParaRPr lang="en-US" altLang="ko-KR" sz="100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8" name="모서리가 둥근 직사각형 14"/>
          <p:cNvSpPr>
            <a:spLocks noChangeArrowheads="1"/>
          </p:cNvSpPr>
          <p:nvPr/>
        </p:nvSpPr>
        <p:spPr bwMode="auto">
          <a:xfrm>
            <a:off x="3702217" y="1708382"/>
            <a:ext cx="509743" cy="465155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wrap="none" tIns="3600" bIns="3600"/>
          <a:lstStyle/>
          <a:p>
            <a:pPr algn="ctr"/>
            <a:r>
              <a:rPr kumimoji="0" lang="en-US" altLang="ko-KR" sz="10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VM</a:t>
            </a:r>
          </a:p>
        </p:txBody>
      </p:sp>
      <p:sp>
        <p:nvSpPr>
          <p:cNvPr id="89" name="모서리가 둥근 직사각형 15"/>
          <p:cNvSpPr>
            <a:spLocks noChangeArrowheads="1"/>
          </p:cNvSpPr>
          <p:nvPr/>
        </p:nvSpPr>
        <p:spPr bwMode="auto">
          <a:xfrm>
            <a:off x="3711983" y="1901251"/>
            <a:ext cx="490211" cy="272286"/>
          </a:xfrm>
          <a:prstGeom prst="roundRect">
            <a:avLst>
              <a:gd name="adj" fmla="val 28926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Apache</a:t>
            </a:r>
            <a:endParaRPr lang="en-US" altLang="ko-KR" sz="100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90" name="AutoShape 324"/>
          <p:cNvCxnSpPr>
            <a:cxnSpLocks noChangeShapeType="1"/>
            <a:stCxn id="77" idx="2"/>
            <a:endCxn id="99" idx="0"/>
          </p:cNvCxnSpPr>
          <p:nvPr/>
        </p:nvCxnSpPr>
        <p:spPr bwMode="auto">
          <a:xfrm>
            <a:off x="2325054" y="2166627"/>
            <a:ext cx="144016" cy="403096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94" name="AutoShape 324"/>
          <p:cNvCxnSpPr>
            <a:cxnSpLocks noChangeShapeType="1"/>
            <a:stCxn id="87" idx="2"/>
            <a:endCxn id="99" idx="0"/>
          </p:cNvCxnSpPr>
          <p:nvPr/>
        </p:nvCxnSpPr>
        <p:spPr bwMode="auto">
          <a:xfrm flipH="1">
            <a:off x="2469070" y="2173537"/>
            <a:ext cx="407899" cy="396186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100" name="AutoShape 324"/>
          <p:cNvCxnSpPr>
            <a:cxnSpLocks noChangeShapeType="1"/>
            <a:endCxn id="99" idx="0"/>
          </p:cNvCxnSpPr>
          <p:nvPr/>
        </p:nvCxnSpPr>
        <p:spPr bwMode="auto">
          <a:xfrm flipH="1">
            <a:off x="2469070" y="2173537"/>
            <a:ext cx="936102" cy="396186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104" name="AutoShape 324"/>
          <p:cNvCxnSpPr>
            <a:cxnSpLocks noChangeShapeType="1"/>
            <a:stCxn id="99" idx="0"/>
            <a:endCxn id="89" idx="2"/>
          </p:cNvCxnSpPr>
          <p:nvPr/>
        </p:nvCxnSpPr>
        <p:spPr bwMode="auto">
          <a:xfrm flipV="1">
            <a:off x="2469070" y="2173537"/>
            <a:ext cx="1488019" cy="396186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107" name="AutoShape 324"/>
          <p:cNvCxnSpPr>
            <a:cxnSpLocks noChangeShapeType="1"/>
            <a:stCxn id="77" idx="2"/>
            <a:endCxn id="138" idx="0"/>
          </p:cNvCxnSpPr>
          <p:nvPr/>
        </p:nvCxnSpPr>
        <p:spPr bwMode="auto">
          <a:xfrm>
            <a:off x="2325054" y="2166627"/>
            <a:ext cx="1516876" cy="403096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110" name="AutoShape 324"/>
          <p:cNvCxnSpPr>
            <a:cxnSpLocks noChangeShapeType="1"/>
            <a:stCxn id="87" idx="2"/>
            <a:endCxn id="138" idx="0"/>
          </p:cNvCxnSpPr>
          <p:nvPr/>
        </p:nvCxnSpPr>
        <p:spPr bwMode="auto">
          <a:xfrm>
            <a:off x="2876969" y="2173537"/>
            <a:ext cx="964961" cy="396186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117" name="AutoShape 324"/>
          <p:cNvCxnSpPr>
            <a:cxnSpLocks noChangeShapeType="1"/>
            <a:stCxn id="79" idx="2"/>
            <a:endCxn id="138" idx="0"/>
          </p:cNvCxnSpPr>
          <p:nvPr/>
        </p:nvCxnSpPr>
        <p:spPr bwMode="auto">
          <a:xfrm>
            <a:off x="3405172" y="2166627"/>
            <a:ext cx="436758" cy="403096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118" name="AutoShape 324"/>
          <p:cNvCxnSpPr>
            <a:cxnSpLocks noChangeShapeType="1"/>
            <a:stCxn id="89" idx="2"/>
            <a:endCxn id="138" idx="0"/>
          </p:cNvCxnSpPr>
          <p:nvPr/>
        </p:nvCxnSpPr>
        <p:spPr bwMode="auto">
          <a:xfrm flipH="1">
            <a:off x="3841930" y="2173537"/>
            <a:ext cx="115159" cy="396186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sp>
        <p:nvSpPr>
          <p:cNvPr id="248" name="AutoShape 278"/>
          <p:cNvSpPr>
            <a:spLocks noChangeArrowheads="1"/>
          </p:cNvSpPr>
          <p:nvPr/>
        </p:nvSpPr>
        <p:spPr bwMode="auto">
          <a:xfrm>
            <a:off x="1691680" y="1124744"/>
            <a:ext cx="2858863" cy="5081241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4D4D4D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9" name="AutoShape 279"/>
          <p:cNvSpPr>
            <a:spLocks noChangeArrowheads="1"/>
          </p:cNvSpPr>
          <p:nvPr/>
        </p:nvSpPr>
        <p:spPr bwMode="auto">
          <a:xfrm>
            <a:off x="5148064" y="1124744"/>
            <a:ext cx="2736304" cy="5081241"/>
          </a:xfrm>
          <a:prstGeom prst="roundRect">
            <a:avLst>
              <a:gd name="adj" fmla="val 0"/>
            </a:avLst>
          </a:prstGeom>
          <a:noFill/>
          <a:ln w="9525" algn="ctr">
            <a:solidFill>
              <a:srgbClr val="4D4D4D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20" name="AutoShape 324"/>
          <p:cNvCxnSpPr>
            <a:cxnSpLocks noChangeShapeType="1"/>
            <a:stCxn id="80" idx="2"/>
            <a:endCxn id="151" idx="0"/>
          </p:cNvCxnSpPr>
          <p:nvPr/>
        </p:nvCxnSpPr>
        <p:spPr bwMode="auto">
          <a:xfrm>
            <a:off x="5901152" y="2110376"/>
            <a:ext cx="0" cy="595965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123" name="AutoShape 324"/>
          <p:cNvCxnSpPr>
            <a:cxnSpLocks noChangeShapeType="1"/>
            <a:stCxn id="81" idx="2"/>
            <a:endCxn id="151" idx="0"/>
          </p:cNvCxnSpPr>
          <p:nvPr/>
        </p:nvCxnSpPr>
        <p:spPr bwMode="auto">
          <a:xfrm flipH="1">
            <a:off x="5901152" y="2110376"/>
            <a:ext cx="1312642" cy="595965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127" name="AutoShape 324"/>
          <p:cNvCxnSpPr>
            <a:cxnSpLocks noChangeShapeType="1"/>
            <a:stCxn id="80" idx="2"/>
            <a:endCxn id="177" idx="0"/>
          </p:cNvCxnSpPr>
          <p:nvPr/>
        </p:nvCxnSpPr>
        <p:spPr bwMode="auto">
          <a:xfrm>
            <a:off x="5901152" y="2110376"/>
            <a:ext cx="1312642" cy="595965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130" name="AutoShape 324"/>
          <p:cNvCxnSpPr>
            <a:cxnSpLocks noChangeShapeType="1"/>
            <a:stCxn id="81" idx="2"/>
            <a:endCxn id="177" idx="0"/>
          </p:cNvCxnSpPr>
          <p:nvPr/>
        </p:nvCxnSpPr>
        <p:spPr bwMode="auto">
          <a:xfrm>
            <a:off x="7213794" y="2110376"/>
            <a:ext cx="0" cy="595965"/>
          </a:xfrm>
          <a:prstGeom prst="straightConnector1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 type="arrow" w="med" len="med"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4442347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/>
          </p:nvPr>
        </p:nvGraphicFramePr>
        <p:xfrm>
          <a:off x="467544" y="1340768"/>
          <a:ext cx="8208912" cy="467565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09236"/>
                <a:gridCol w="6599676"/>
              </a:tblGrid>
              <a:tr h="14032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개요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육군 인트라넷 홈페이지를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1,623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개→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488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개로 통합 운영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국직기관 및 각 군에서 개발하여 운용중인 약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3,521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개의 응용체계를 전군 차원에서 통합 지원하기 위하여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2015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년까지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921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개로 통합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6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기대효과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예하부대 간 표준화와 일관성에 중점을 둬 홈페이지 운용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·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관리 효율성을 극대화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일부 부대의 업무용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PC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를 서버로 사용함에 따른 업무용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PC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부족 개선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소프트웨어 개발 및 운용환경을 표준화하고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주요 서버용 소프트웨어는 이중화 구성을 통해 안정성을 향상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661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시스템 구성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OS : Linux (x86)/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가상화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(RHEV)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WEB(EWS), WAS(JBoss), </a:t>
                      </a:r>
                      <a:b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DBMS(CUBRID 16Core * 16</a:t>
                      </a:r>
                      <a:r>
                        <a:rPr lang="ko-KR" altLang="en-US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식 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= 256Core) – </a:t>
                      </a:r>
                      <a:r>
                        <a:rPr lang="ko-KR" altLang="en-US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이중화 구성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DB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암호화 솔루션 연계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10332" y="264637"/>
            <a:ext cx="836612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육군본부</a:t>
            </a:r>
            <a:r>
              <a:rPr lang="en-US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-</a:t>
            </a:r>
            <a:r>
              <a:rPr lang="ko-KR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주전산기 교체사업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0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Rectangle 1236"/>
          <p:cNvSpPr>
            <a:spLocks noChangeArrowheads="1"/>
          </p:cNvSpPr>
          <p:nvPr/>
        </p:nvSpPr>
        <p:spPr bwMode="auto">
          <a:xfrm>
            <a:off x="294552" y="4186270"/>
            <a:ext cx="4923294" cy="1248101"/>
          </a:xfrm>
          <a:prstGeom prst="rect">
            <a:avLst/>
          </a:prstGeom>
          <a:solidFill>
            <a:srgbClr val="FFE6C1"/>
          </a:solidFill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65" name="Rectangle 1236"/>
          <p:cNvSpPr>
            <a:spLocks noChangeArrowheads="1"/>
          </p:cNvSpPr>
          <p:nvPr/>
        </p:nvSpPr>
        <p:spPr bwMode="auto">
          <a:xfrm>
            <a:off x="4112788" y="4223990"/>
            <a:ext cx="4923708" cy="1221234"/>
          </a:xfrm>
          <a:prstGeom prst="rect">
            <a:avLst/>
          </a:prstGeom>
          <a:solidFill>
            <a:srgbClr val="FFE6C1"/>
          </a:solidFill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1" name="AutoShape 937"/>
          <p:cNvSpPr>
            <a:spLocks noChangeArrowheads="1"/>
          </p:cNvSpPr>
          <p:nvPr/>
        </p:nvSpPr>
        <p:spPr bwMode="auto">
          <a:xfrm>
            <a:off x="720827" y="1879679"/>
            <a:ext cx="3391961" cy="422991"/>
          </a:xfrm>
          <a:prstGeom prst="roundRect">
            <a:avLst>
              <a:gd name="adj" fmla="val 8662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71" tIns="34286" rIns="68571" bIns="34286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0000"/>
              </a:lnSpc>
              <a:buSzPct val="80000"/>
            </a:pPr>
            <a:endParaRPr lang="ko-KR" altLang="ko-KR" sz="675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246" name="AutoShape 1032"/>
          <p:cNvCxnSpPr>
            <a:cxnSpLocks noChangeShapeType="1"/>
            <a:stCxn id="275" idx="2"/>
            <a:endCxn id="293" idx="0"/>
          </p:cNvCxnSpPr>
          <p:nvPr/>
        </p:nvCxnSpPr>
        <p:spPr bwMode="auto">
          <a:xfrm flipH="1">
            <a:off x="601408" y="2140009"/>
            <a:ext cx="752729" cy="388079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7" name="AutoShape 1033"/>
          <p:cNvCxnSpPr>
            <a:cxnSpLocks noChangeShapeType="1"/>
            <a:stCxn id="285" idx="2"/>
            <a:endCxn id="278" idx="0"/>
          </p:cNvCxnSpPr>
          <p:nvPr/>
        </p:nvCxnSpPr>
        <p:spPr bwMode="auto">
          <a:xfrm flipH="1">
            <a:off x="3401998" y="1737600"/>
            <a:ext cx="7065" cy="209552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9" name="AutoShape 1035"/>
          <p:cNvCxnSpPr>
            <a:cxnSpLocks noChangeShapeType="1"/>
            <a:stCxn id="274" idx="2"/>
            <a:endCxn id="275" idx="0"/>
          </p:cNvCxnSpPr>
          <p:nvPr/>
        </p:nvCxnSpPr>
        <p:spPr bwMode="auto">
          <a:xfrm>
            <a:off x="1352934" y="1737600"/>
            <a:ext cx="1203" cy="185716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0" name="Rectangle 1036"/>
          <p:cNvSpPr>
            <a:spLocks noChangeArrowheads="1"/>
          </p:cNvSpPr>
          <p:nvPr/>
        </p:nvSpPr>
        <p:spPr bwMode="auto">
          <a:xfrm>
            <a:off x="3556509" y="2009557"/>
            <a:ext cx="379809" cy="9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latinLnBrk="0">
              <a:lnSpc>
                <a:spcPct val="95000"/>
              </a:lnSpc>
              <a:buSzPct val="80000"/>
            </a:pP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L4</a:t>
            </a: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스위치</a:t>
            </a:r>
          </a:p>
        </p:txBody>
      </p:sp>
      <p:sp>
        <p:nvSpPr>
          <p:cNvPr id="254" name="Rectangle 1040"/>
          <p:cNvSpPr>
            <a:spLocks noChangeArrowheads="1"/>
          </p:cNvSpPr>
          <p:nvPr/>
        </p:nvSpPr>
        <p:spPr bwMode="auto">
          <a:xfrm>
            <a:off x="1480898" y="1545010"/>
            <a:ext cx="478035" cy="19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latinLnBrk="0">
              <a:lnSpc>
                <a:spcPct val="95000"/>
              </a:lnSpc>
              <a:buSzPct val="80000"/>
            </a:pP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백본스위치</a:t>
            </a:r>
            <a:endParaRPr kumimoji="1" lang="en-US" altLang="ko-KR" sz="67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latinLnBrk="0">
              <a:lnSpc>
                <a:spcPct val="95000"/>
              </a:lnSpc>
              <a:buSzPct val="80000"/>
            </a:pP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기존장비</a:t>
            </a: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kumimoji="1" lang="ko-KR" altLang="en-US" sz="67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61" name="Rectangle 1236"/>
          <p:cNvSpPr>
            <a:spLocks noChangeArrowheads="1"/>
          </p:cNvSpPr>
          <p:nvPr/>
        </p:nvSpPr>
        <p:spPr bwMode="auto">
          <a:xfrm>
            <a:off x="300838" y="2476061"/>
            <a:ext cx="4209995" cy="574463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74" name="Picture 1249" descr="L3_Switch 복사본"/>
          <p:cNvPicPr>
            <a:picLocks noChangeAspect="1" noChangeArrowheads="1"/>
          </p:cNvPicPr>
          <p:nvPr/>
        </p:nvPicPr>
        <p:blipFill>
          <a:blip r:embed="rId3" cstate="print">
            <a:lum bright="34000" contrast="-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326" y="1499475"/>
            <a:ext cx="201216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" name="Picture 1250" descr="LocalDirector_Blue"/>
          <p:cNvPicPr>
            <a:picLocks noChangeAspect="1" noChangeArrowheads="1"/>
          </p:cNvPicPr>
          <p:nvPr/>
        </p:nvPicPr>
        <p:blipFill>
          <a:blip r:embed="rId4" cstate="print">
            <a:lum bright="34000" contrast="-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094" y="1923316"/>
            <a:ext cx="294085" cy="21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8" name="Picture 1253" descr="LocalDirector_Blue"/>
          <p:cNvPicPr>
            <a:picLocks noChangeAspect="1" noChangeArrowheads="1"/>
          </p:cNvPicPr>
          <p:nvPr/>
        </p:nvPicPr>
        <p:blipFill>
          <a:blip r:embed="rId4" cstate="print">
            <a:lum bright="34000" contrast="-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956" y="1947152"/>
            <a:ext cx="294085" cy="21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4" name="Rectangle 1040"/>
          <p:cNvSpPr>
            <a:spLocks noChangeArrowheads="1"/>
          </p:cNvSpPr>
          <p:nvPr/>
        </p:nvSpPr>
        <p:spPr bwMode="auto">
          <a:xfrm>
            <a:off x="3516666" y="1516836"/>
            <a:ext cx="478035" cy="19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latinLnBrk="0">
              <a:lnSpc>
                <a:spcPct val="95000"/>
              </a:lnSpc>
              <a:buSzPct val="80000"/>
            </a:pP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백본스위치</a:t>
            </a:r>
            <a:endParaRPr kumimoji="1" lang="en-US" altLang="ko-KR" sz="67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latinLnBrk="0">
              <a:lnSpc>
                <a:spcPct val="95000"/>
              </a:lnSpc>
              <a:buSzPct val="80000"/>
            </a:pP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기존장비</a:t>
            </a: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kumimoji="1" lang="ko-KR" altLang="en-US" sz="67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85" name="Picture 1249" descr="L3_Switch 복사본"/>
          <p:cNvPicPr>
            <a:picLocks noChangeAspect="1" noChangeArrowheads="1"/>
          </p:cNvPicPr>
          <p:nvPr/>
        </p:nvPicPr>
        <p:blipFill>
          <a:blip r:embed="rId3" cstate="print">
            <a:lum bright="34000" contrast="-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455" y="1499475"/>
            <a:ext cx="201216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" name="Rectangle 1036"/>
          <p:cNvSpPr>
            <a:spLocks noChangeArrowheads="1"/>
          </p:cNvSpPr>
          <p:nvPr/>
        </p:nvSpPr>
        <p:spPr bwMode="auto">
          <a:xfrm>
            <a:off x="1496710" y="1986490"/>
            <a:ext cx="379809" cy="9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latinLnBrk="0">
              <a:lnSpc>
                <a:spcPct val="95000"/>
              </a:lnSpc>
              <a:buSzPct val="80000"/>
            </a:pP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L4</a:t>
            </a: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스위치</a:t>
            </a:r>
          </a:p>
        </p:txBody>
      </p:sp>
      <p:sp>
        <p:nvSpPr>
          <p:cNvPr id="292" name="Rectangle 1246"/>
          <p:cNvSpPr>
            <a:spLocks noChangeArrowheads="1"/>
          </p:cNvSpPr>
          <p:nvPr/>
        </p:nvSpPr>
        <p:spPr bwMode="auto">
          <a:xfrm>
            <a:off x="2039739" y="1924152"/>
            <a:ext cx="960467" cy="17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latinLnBrk="0">
              <a:lnSpc>
                <a:spcPct val="95000"/>
              </a:lnSpc>
              <a:buSzPct val="80000"/>
            </a:pPr>
            <a:r>
              <a:rPr kumimoji="1" lang="ko-KR" altLang="en-US" sz="1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로드밸런싱</a:t>
            </a:r>
          </a:p>
        </p:txBody>
      </p:sp>
      <p:sp>
        <p:nvSpPr>
          <p:cNvPr id="293" name="AutoShape 591"/>
          <p:cNvSpPr>
            <a:spLocks noChangeArrowheads="1"/>
          </p:cNvSpPr>
          <p:nvPr/>
        </p:nvSpPr>
        <p:spPr bwMode="auto">
          <a:xfrm>
            <a:off x="384953" y="2528089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H-WEB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VM1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5" name="AutoShape 591"/>
          <p:cNvSpPr>
            <a:spLocks noChangeArrowheads="1"/>
          </p:cNvSpPr>
          <p:nvPr/>
        </p:nvSpPr>
        <p:spPr bwMode="auto">
          <a:xfrm>
            <a:off x="848177" y="2528089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H-WEB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VM5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6" name="AutoShape 591"/>
          <p:cNvSpPr>
            <a:spLocks noChangeArrowheads="1"/>
          </p:cNvSpPr>
          <p:nvPr/>
        </p:nvSpPr>
        <p:spPr bwMode="auto">
          <a:xfrm>
            <a:off x="1379877" y="2527439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H-WEB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VM2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7" name="AutoShape 591"/>
          <p:cNvSpPr>
            <a:spLocks noChangeArrowheads="1"/>
          </p:cNvSpPr>
          <p:nvPr/>
        </p:nvSpPr>
        <p:spPr bwMode="auto">
          <a:xfrm>
            <a:off x="1832526" y="2526140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H-WEB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VM6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8" name="AutoShape 591"/>
          <p:cNvSpPr>
            <a:spLocks noChangeArrowheads="1"/>
          </p:cNvSpPr>
          <p:nvPr/>
        </p:nvSpPr>
        <p:spPr bwMode="auto">
          <a:xfrm>
            <a:off x="2517119" y="2534867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H-WEB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VM3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9" name="AutoShape 591"/>
          <p:cNvSpPr>
            <a:spLocks noChangeArrowheads="1"/>
          </p:cNvSpPr>
          <p:nvPr/>
        </p:nvSpPr>
        <p:spPr bwMode="auto">
          <a:xfrm>
            <a:off x="2982175" y="2529651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H-WEB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VM7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0" name="AutoShape 591"/>
          <p:cNvSpPr>
            <a:spLocks noChangeArrowheads="1"/>
          </p:cNvSpPr>
          <p:nvPr/>
        </p:nvSpPr>
        <p:spPr bwMode="auto">
          <a:xfrm>
            <a:off x="3509672" y="2526140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H-WEB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VM4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1" name="AutoShape 591"/>
          <p:cNvSpPr>
            <a:spLocks noChangeArrowheads="1"/>
          </p:cNvSpPr>
          <p:nvPr/>
        </p:nvSpPr>
        <p:spPr bwMode="auto">
          <a:xfrm>
            <a:off x="3985958" y="2526140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H-WEB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VM8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2" name="Rectangle 1246"/>
          <p:cNvSpPr>
            <a:spLocks noChangeArrowheads="1"/>
          </p:cNvSpPr>
          <p:nvPr/>
        </p:nvSpPr>
        <p:spPr bwMode="auto">
          <a:xfrm>
            <a:off x="287940" y="2336284"/>
            <a:ext cx="632085" cy="9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95000"/>
              </a:lnSpc>
              <a:buSzPct val="80000"/>
            </a:pPr>
            <a:r>
              <a:rPr lang="en-US" altLang="ko-KR" sz="675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&lt;Web</a:t>
            </a:r>
            <a:endParaRPr lang="ko-KR" altLang="en-US" sz="675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305" name="AutoShape 1032"/>
          <p:cNvCxnSpPr>
            <a:cxnSpLocks noChangeShapeType="1"/>
            <a:stCxn id="275" idx="2"/>
            <a:endCxn id="295" idx="0"/>
          </p:cNvCxnSpPr>
          <p:nvPr/>
        </p:nvCxnSpPr>
        <p:spPr bwMode="auto">
          <a:xfrm flipH="1">
            <a:off x="1064631" y="2140009"/>
            <a:ext cx="289506" cy="388079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6" name="AutoShape 1032"/>
          <p:cNvCxnSpPr>
            <a:cxnSpLocks noChangeShapeType="1"/>
            <a:stCxn id="275" idx="2"/>
            <a:endCxn id="296" idx="0"/>
          </p:cNvCxnSpPr>
          <p:nvPr/>
        </p:nvCxnSpPr>
        <p:spPr bwMode="auto">
          <a:xfrm>
            <a:off x="1354136" y="2140010"/>
            <a:ext cx="242195" cy="387429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" name="AutoShape 1032"/>
          <p:cNvCxnSpPr>
            <a:cxnSpLocks noChangeShapeType="1"/>
            <a:stCxn id="275" idx="2"/>
            <a:endCxn id="297" idx="0"/>
          </p:cNvCxnSpPr>
          <p:nvPr/>
        </p:nvCxnSpPr>
        <p:spPr bwMode="auto">
          <a:xfrm>
            <a:off x="1354136" y="2140010"/>
            <a:ext cx="694844" cy="386130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4" name="AutoShape 1032"/>
          <p:cNvCxnSpPr>
            <a:cxnSpLocks noChangeShapeType="1"/>
            <a:stCxn id="278" idx="2"/>
            <a:endCxn id="298" idx="0"/>
          </p:cNvCxnSpPr>
          <p:nvPr/>
        </p:nvCxnSpPr>
        <p:spPr bwMode="auto">
          <a:xfrm flipH="1">
            <a:off x="2733574" y="2163846"/>
            <a:ext cx="668425" cy="371021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5" name="AutoShape 1032"/>
          <p:cNvCxnSpPr>
            <a:cxnSpLocks noChangeShapeType="1"/>
            <a:stCxn id="278" idx="2"/>
            <a:endCxn id="299" idx="0"/>
          </p:cNvCxnSpPr>
          <p:nvPr/>
        </p:nvCxnSpPr>
        <p:spPr bwMode="auto">
          <a:xfrm flipH="1">
            <a:off x="3198629" y="2163845"/>
            <a:ext cx="203369" cy="365805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" name="AutoShape 1032"/>
          <p:cNvCxnSpPr>
            <a:cxnSpLocks noChangeShapeType="1"/>
            <a:stCxn id="278" idx="2"/>
            <a:endCxn id="300" idx="0"/>
          </p:cNvCxnSpPr>
          <p:nvPr/>
        </p:nvCxnSpPr>
        <p:spPr bwMode="auto">
          <a:xfrm>
            <a:off x="3401998" y="2163846"/>
            <a:ext cx="324128" cy="362294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" name="AutoShape 1032"/>
          <p:cNvCxnSpPr>
            <a:cxnSpLocks noChangeShapeType="1"/>
            <a:stCxn id="278" idx="2"/>
            <a:endCxn id="301" idx="0"/>
          </p:cNvCxnSpPr>
          <p:nvPr/>
        </p:nvCxnSpPr>
        <p:spPr bwMode="auto">
          <a:xfrm>
            <a:off x="3401999" y="2163846"/>
            <a:ext cx="800414" cy="362294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9" name="AutoShape 1032"/>
          <p:cNvCxnSpPr>
            <a:cxnSpLocks noChangeShapeType="1"/>
            <a:stCxn id="278" idx="2"/>
            <a:endCxn id="293" idx="0"/>
          </p:cNvCxnSpPr>
          <p:nvPr/>
        </p:nvCxnSpPr>
        <p:spPr bwMode="auto">
          <a:xfrm flipH="1">
            <a:off x="601408" y="2163846"/>
            <a:ext cx="2800591" cy="364243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2" name="AutoShape 1032"/>
          <p:cNvCxnSpPr>
            <a:cxnSpLocks noChangeShapeType="1"/>
            <a:stCxn id="278" idx="2"/>
            <a:endCxn id="295" idx="0"/>
          </p:cNvCxnSpPr>
          <p:nvPr/>
        </p:nvCxnSpPr>
        <p:spPr bwMode="auto">
          <a:xfrm flipH="1">
            <a:off x="1064630" y="2163846"/>
            <a:ext cx="2337368" cy="364243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3" name="AutoShape 1032"/>
          <p:cNvCxnSpPr>
            <a:cxnSpLocks noChangeShapeType="1"/>
            <a:stCxn id="278" idx="2"/>
            <a:endCxn id="296" idx="0"/>
          </p:cNvCxnSpPr>
          <p:nvPr/>
        </p:nvCxnSpPr>
        <p:spPr bwMode="auto">
          <a:xfrm flipH="1">
            <a:off x="1596331" y="2163846"/>
            <a:ext cx="1805667" cy="363593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4" name="AutoShape 1032"/>
          <p:cNvCxnSpPr>
            <a:cxnSpLocks noChangeShapeType="1"/>
            <a:stCxn id="278" idx="2"/>
            <a:endCxn id="297" idx="0"/>
          </p:cNvCxnSpPr>
          <p:nvPr/>
        </p:nvCxnSpPr>
        <p:spPr bwMode="auto">
          <a:xfrm flipH="1">
            <a:off x="2048980" y="2163846"/>
            <a:ext cx="1353018" cy="362294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1" name="AutoShape 1032"/>
          <p:cNvCxnSpPr>
            <a:cxnSpLocks noChangeShapeType="1"/>
            <a:stCxn id="275" idx="2"/>
            <a:endCxn id="298" idx="0"/>
          </p:cNvCxnSpPr>
          <p:nvPr/>
        </p:nvCxnSpPr>
        <p:spPr bwMode="auto">
          <a:xfrm>
            <a:off x="1354137" y="2140010"/>
            <a:ext cx="1379437" cy="394857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2" name="AutoShape 1032"/>
          <p:cNvCxnSpPr>
            <a:cxnSpLocks noChangeShapeType="1"/>
            <a:stCxn id="275" idx="2"/>
            <a:endCxn id="299" idx="0"/>
          </p:cNvCxnSpPr>
          <p:nvPr/>
        </p:nvCxnSpPr>
        <p:spPr bwMode="auto">
          <a:xfrm>
            <a:off x="1354137" y="2140010"/>
            <a:ext cx="1844492" cy="389641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3" name="AutoShape 1032"/>
          <p:cNvCxnSpPr>
            <a:cxnSpLocks noChangeShapeType="1"/>
            <a:stCxn id="275" idx="2"/>
            <a:endCxn id="300" idx="0"/>
          </p:cNvCxnSpPr>
          <p:nvPr/>
        </p:nvCxnSpPr>
        <p:spPr bwMode="auto">
          <a:xfrm>
            <a:off x="1354137" y="2140010"/>
            <a:ext cx="2371989" cy="386130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4" name="AutoShape 1032"/>
          <p:cNvCxnSpPr>
            <a:cxnSpLocks noChangeShapeType="1"/>
            <a:stCxn id="275" idx="2"/>
            <a:endCxn id="301" idx="0"/>
          </p:cNvCxnSpPr>
          <p:nvPr/>
        </p:nvCxnSpPr>
        <p:spPr bwMode="auto">
          <a:xfrm>
            <a:off x="1354137" y="2140010"/>
            <a:ext cx="2848276" cy="386130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8" name="Rectangle 1246"/>
          <p:cNvSpPr>
            <a:spLocks noChangeArrowheads="1"/>
          </p:cNvSpPr>
          <p:nvPr/>
        </p:nvSpPr>
        <p:spPr bwMode="auto">
          <a:xfrm>
            <a:off x="287940" y="3955815"/>
            <a:ext cx="632085" cy="9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95000"/>
              </a:lnSpc>
              <a:buSzPct val="80000"/>
            </a:pPr>
            <a:r>
              <a:rPr lang="en-US" altLang="ko-KR" sz="675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&lt;Was</a:t>
            </a:r>
            <a:endParaRPr lang="ko-KR" altLang="en-US" sz="675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3" name="AutoShape 591"/>
          <p:cNvSpPr>
            <a:spLocks noChangeArrowheads="1"/>
          </p:cNvSpPr>
          <p:nvPr/>
        </p:nvSpPr>
        <p:spPr bwMode="auto">
          <a:xfrm>
            <a:off x="349455" y="4300009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H-DB-A1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6" name="AutoShape 591"/>
          <p:cNvSpPr>
            <a:spLocks noChangeArrowheads="1"/>
          </p:cNvSpPr>
          <p:nvPr/>
        </p:nvSpPr>
        <p:spPr bwMode="auto">
          <a:xfrm>
            <a:off x="349455" y="4944158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H-DB-S1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7" name="Rectangle 1236"/>
          <p:cNvSpPr>
            <a:spLocks noChangeArrowheads="1"/>
          </p:cNvSpPr>
          <p:nvPr/>
        </p:nvSpPr>
        <p:spPr bwMode="auto">
          <a:xfrm>
            <a:off x="331170" y="4280520"/>
            <a:ext cx="733461" cy="1083716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76" name="Rectangle 1236"/>
          <p:cNvSpPr>
            <a:spLocks noChangeArrowheads="1"/>
          </p:cNvSpPr>
          <p:nvPr/>
        </p:nvSpPr>
        <p:spPr bwMode="auto">
          <a:xfrm>
            <a:off x="300838" y="3373369"/>
            <a:ext cx="4209995" cy="559358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77" name="AutoShape 591"/>
          <p:cNvSpPr>
            <a:spLocks noChangeArrowheads="1"/>
          </p:cNvSpPr>
          <p:nvPr/>
        </p:nvSpPr>
        <p:spPr bwMode="auto">
          <a:xfrm>
            <a:off x="384953" y="3392738"/>
            <a:ext cx="432908" cy="51212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VM1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78" name="AutoShape 591"/>
          <p:cNvSpPr>
            <a:spLocks noChangeArrowheads="1"/>
          </p:cNvSpPr>
          <p:nvPr/>
        </p:nvSpPr>
        <p:spPr bwMode="auto">
          <a:xfrm>
            <a:off x="848177" y="3392738"/>
            <a:ext cx="432908" cy="51212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VM5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79" name="AutoShape 591"/>
          <p:cNvSpPr>
            <a:spLocks noChangeArrowheads="1"/>
          </p:cNvSpPr>
          <p:nvPr/>
        </p:nvSpPr>
        <p:spPr bwMode="auto">
          <a:xfrm>
            <a:off x="1379877" y="3392088"/>
            <a:ext cx="432908" cy="51212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VM2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80" name="AutoShape 591"/>
          <p:cNvSpPr>
            <a:spLocks noChangeArrowheads="1"/>
          </p:cNvSpPr>
          <p:nvPr/>
        </p:nvSpPr>
        <p:spPr bwMode="auto">
          <a:xfrm>
            <a:off x="1832526" y="3390789"/>
            <a:ext cx="432908" cy="51212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VM6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81" name="AutoShape 591"/>
          <p:cNvSpPr>
            <a:spLocks noChangeArrowheads="1"/>
          </p:cNvSpPr>
          <p:nvPr/>
        </p:nvSpPr>
        <p:spPr bwMode="auto">
          <a:xfrm>
            <a:off x="2517119" y="3399516"/>
            <a:ext cx="432908" cy="51212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VM3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82" name="AutoShape 591"/>
          <p:cNvSpPr>
            <a:spLocks noChangeArrowheads="1"/>
          </p:cNvSpPr>
          <p:nvPr/>
        </p:nvSpPr>
        <p:spPr bwMode="auto">
          <a:xfrm>
            <a:off x="2982175" y="3394300"/>
            <a:ext cx="432908" cy="51212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VM7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83" name="AutoShape 591"/>
          <p:cNvSpPr>
            <a:spLocks noChangeArrowheads="1"/>
          </p:cNvSpPr>
          <p:nvPr/>
        </p:nvSpPr>
        <p:spPr bwMode="auto">
          <a:xfrm>
            <a:off x="3509672" y="3390789"/>
            <a:ext cx="432908" cy="51212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VM4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84" name="AutoShape 591"/>
          <p:cNvSpPr>
            <a:spLocks noChangeArrowheads="1"/>
          </p:cNvSpPr>
          <p:nvPr/>
        </p:nvSpPr>
        <p:spPr bwMode="auto">
          <a:xfrm>
            <a:off x="3985958" y="3390789"/>
            <a:ext cx="432908" cy="51212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VM8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(8Core)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14" name="아래쪽 화살표 513"/>
          <p:cNvSpPr/>
          <p:nvPr/>
        </p:nvSpPr>
        <p:spPr>
          <a:xfrm>
            <a:off x="489849" y="4789224"/>
            <a:ext cx="390106" cy="236226"/>
          </a:xfrm>
          <a:prstGeom prst="downArrow">
            <a:avLst>
              <a:gd name="adj1" fmla="val 43303"/>
              <a:gd name="adj2" fmla="val 500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chemeClr val="accent1">
                  <a:lumMod val="45000"/>
                  <a:lumOff val="55000"/>
                </a:schemeClr>
              </a:gs>
              <a:gs pos="57000">
                <a:schemeClr val="accent1">
                  <a:lumMod val="45000"/>
                  <a:lumOff val="55000"/>
                </a:schemeClr>
              </a:gs>
              <a:gs pos="78000">
                <a:srgbClr val="3399FF"/>
              </a:gs>
            </a:gsLst>
            <a:lin ang="5400000" scaled="1"/>
            <a:tileRect/>
          </a:gradFill>
          <a:ln>
            <a:gradFill flip="none" rotWithShape="1">
              <a:gsLst>
                <a:gs pos="37000">
                  <a:srgbClr val="D6E6F5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13" name="Rectangle 1246"/>
          <p:cNvSpPr>
            <a:spLocks noChangeArrowheads="1"/>
          </p:cNvSpPr>
          <p:nvPr/>
        </p:nvSpPr>
        <p:spPr bwMode="auto">
          <a:xfrm>
            <a:off x="380266" y="4711890"/>
            <a:ext cx="632085" cy="8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</a:t>
            </a:r>
            <a:r>
              <a:rPr lang="ko-KR" altLang="en-US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복제</a:t>
            </a:r>
          </a:p>
        </p:txBody>
      </p:sp>
      <p:sp>
        <p:nvSpPr>
          <p:cNvPr id="515" name="AutoShape 591"/>
          <p:cNvSpPr>
            <a:spLocks noChangeArrowheads="1"/>
          </p:cNvSpPr>
          <p:nvPr/>
        </p:nvSpPr>
        <p:spPr bwMode="auto">
          <a:xfrm>
            <a:off x="1091358" y="4300009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H-DB-A2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16" name="AutoShape 591"/>
          <p:cNvSpPr>
            <a:spLocks noChangeArrowheads="1"/>
          </p:cNvSpPr>
          <p:nvPr/>
        </p:nvSpPr>
        <p:spPr bwMode="auto">
          <a:xfrm>
            <a:off x="1091358" y="4944158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H-DB-S2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17" name="Rectangle 1236"/>
          <p:cNvSpPr>
            <a:spLocks noChangeArrowheads="1"/>
          </p:cNvSpPr>
          <p:nvPr/>
        </p:nvSpPr>
        <p:spPr bwMode="auto">
          <a:xfrm>
            <a:off x="1073073" y="4280520"/>
            <a:ext cx="733461" cy="1083716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18" name="아래쪽 화살표 517"/>
          <p:cNvSpPr/>
          <p:nvPr/>
        </p:nvSpPr>
        <p:spPr>
          <a:xfrm>
            <a:off x="1231752" y="4789224"/>
            <a:ext cx="390106" cy="236226"/>
          </a:xfrm>
          <a:prstGeom prst="downArrow">
            <a:avLst>
              <a:gd name="adj1" fmla="val 43303"/>
              <a:gd name="adj2" fmla="val 500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chemeClr val="accent1">
                  <a:lumMod val="45000"/>
                  <a:lumOff val="55000"/>
                </a:schemeClr>
              </a:gs>
              <a:gs pos="57000">
                <a:schemeClr val="accent1">
                  <a:lumMod val="45000"/>
                  <a:lumOff val="55000"/>
                </a:schemeClr>
              </a:gs>
              <a:gs pos="78000">
                <a:srgbClr val="3399FF"/>
              </a:gs>
            </a:gsLst>
            <a:lin ang="5400000" scaled="1"/>
            <a:tileRect/>
          </a:gradFill>
          <a:ln>
            <a:gradFill flip="none" rotWithShape="1">
              <a:gsLst>
                <a:gs pos="37000">
                  <a:srgbClr val="D6E6F5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19" name="Rectangle 1246"/>
          <p:cNvSpPr>
            <a:spLocks noChangeArrowheads="1"/>
          </p:cNvSpPr>
          <p:nvPr/>
        </p:nvSpPr>
        <p:spPr bwMode="auto">
          <a:xfrm>
            <a:off x="1122169" y="4711890"/>
            <a:ext cx="632085" cy="8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</a:t>
            </a:r>
            <a:r>
              <a:rPr lang="ko-KR" altLang="en-US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복제</a:t>
            </a:r>
          </a:p>
        </p:txBody>
      </p:sp>
      <p:sp>
        <p:nvSpPr>
          <p:cNvPr id="520" name="AutoShape 591"/>
          <p:cNvSpPr>
            <a:spLocks noChangeArrowheads="1"/>
          </p:cNvSpPr>
          <p:nvPr/>
        </p:nvSpPr>
        <p:spPr bwMode="auto">
          <a:xfrm>
            <a:off x="1828378" y="4300009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H-DB-A3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1" name="AutoShape 591"/>
          <p:cNvSpPr>
            <a:spLocks noChangeArrowheads="1"/>
          </p:cNvSpPr>
          <p:nvPr/>
        </p:nvSpPr>
        <p:spPr bwMode="auto">
          <a:xfrm>
            <a:off x="1828378" y="4944158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H-DB-S3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2" name="Rectangle 1236"/>
          <p:cNvSpPr>
            <a:spLocks noChangeArrowheads="1"/>
          </p:cNvSpPr>
          <p:nvPr/>
        </p:nvSpPr>
        <p:spPr bwMode="auto">
          <a:xfrm>
            <a:off x="1810094" y="4280520"/>
            <a:ext cx="733461" cy="1083716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3" name="아래쪽 화살표 522"/>
          <p:cNvSpPr/>
          <p:nvPr/>
        </p:nvSpPr>
        <p:spPr>
          <a:xfrm>
            <a:off x="1968772" y="4789224"/>
            <a:ext cx="390106" cy="236226"/>
          </a:xfrm>
          <a:prstGeom prst="downArrow">
            <a:avLst>
              <a:gd name="adj1" fmla="val 43303"/>
              <a:gd name="adj2" fmla="val 500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chemeClr val="accent1">
                  <a:lumMod val="45000"/>
                  <a:lumOff val="55000"/>
                </a:schemeClr>
              </a:gs>
              <a:gs pos="57000">
                <a:schemeClr val="accent1">
                  <a:lumMod val="45000"/>
                  <a:lumOff val="55000"/>
                </a:schemeClr>
              </a:gs>
              <a:gs pos="78000">
                <a:srgbClr val="3399FF"/>
              </a:gs>
            </a:gsLst>
            <a:lin ang="5400000" scaled="1"/>
            <a:tileRect/>
          </a:gradFill>
          <a:ln>
            <a:gradFill flip="none" rotWithShape="1">
              <a:gsLst>
                <a:gs pos="37000">
                  <a:srgbClr val="D6E6F5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4" name="Rectangle 1246"/>
          <p:cNvSpPr>
            <a:spLocks noChangeArrowheads="1"/>
          </p:cNvSpPr>
          <p:nvPr/>
        </p:nvSpPr>
        <p:spPr bwMode="auto">
          <a:xfrm>
            <a:off x="1859190" y="4711890"/>
            <a:ext cx="632085" cy="8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</a:t>
            </a:r>
            <a:r>
              <a:rPr lang="ko-KR" altLang="en-US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복제</a:t>
            </a:r>
          </a:p>
        </p:txBody>
      </p:sp>
      <p:sp>
        <p:nvSpPr>
          <p:cNvPr id="525" name="AutoShape 591"/>
          <p:cNvSpPr>
            <a:spLocks noChangeArrowheads="1"/>
          </p:cNvSpPr>
          <p:nvPr/>
        </p:nvSpPr>
        <p:spPr bwMode="auto">
          <a:xfrm>
            <a:off x="2570281" y="4300009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H-DB-A4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6" name="AutoShape 591"/>
          <p:cNvSpPr>
            <a:spLocks noChangeArrowheads="1"/>
          </p:cNvSpPr>
          <p:nvPr/>
        </p:nvSpPr>
        <p:spPr bwMode="auto">
          <a:xfrm>
            <a:off x="2570281" y="4944158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H-DB-S4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7" name="Rectangle 1236"/>
          <p:cNvSpPr>
            <a:spLocks noChangeArrowheads="1"/>
          </p:cNvSpPr>
          <p:nvPr/>
        </p:nvSpPr>
        <p:spPr bwMode="auto">
          <a:xfrm>
            <a:off x="2551997" y="4280520"/>
            <a:ext cx="733461" cy="1083716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8" name="아래쪽 화살표 527"/>
          <p:cNvSpPr/>
          <p:nvPr/>
        </p:nvSpPr>
        <p:spPr>
          <a:xfrm>
            <a:off x="2710675" y="4789224"/>
            <a:ext cx="390106" cy="236226"/>
          </a:xfrm>
          <a:prstGeom prst="downArrow">
            <a:avLst>
              <a:gd name="adj1" fmla="val 43303"/>
              <a:gd name="adj2" fmla="val 500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chemeClr val="accent1">
                  <a:lumMod val="45000"/>
                  <a:lumOff val="55000"/>
                </a:schemeClr>
              </a:gs>
              <a:gs pos="57000">
                <a:schemeClr val="accent1">
                  <a:lumMod val="45000"/>
                  <a:lumOff val="55000"/>
                </a:schemeClr>
              </a:gs>
              <a:gs pos="78000">
                <a:srgbClr val="3399FF"/>
              </a:gs>
            </a:gsLst>
            <a:lin ang="5400000" scaled="1"/>
            <a:tileRect/>
          </a:gradFill>
          <a:ln>
            <a:gradFill flip="none" rotWithShape="1">
              <a:gsLst>
                <a:gs pos="37000">
                  <a:srgbClr val="D6E6F5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9" name="Rectangle 1246"/>
          <p:cNvSpPr>
            <a:spLocks noChangeArrowheads="1"/>
          </p:cNvSpPr>
          <p:nvPr/>
        </p:nvSpPr>
        <p:spPr bwMode="auto">
          <a:xfrm>
            <a:off x="2601093" y="4711890"/>
            <a:ext cx="632085" cy="8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</a:t>
            </a:r>
            <a:r>
              <a:rPr lang="ko-KR" altLang="en-US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복제</a:t>
            </a:r>
          </a:p>
        </p:txBody>
      </p:sp>
      <p:sp>
        <p:nvSpPr>
          <p:cNvPr id="530" name="AutoShape 591"/>
          <p:cNvSpPr>
            <a:spLocks noChangeArrowheads="1"/>
          </p:cNvSpPr>
          <p:nvPr/>
        </p:nvSpPr>
        <p:spPr bwMode="auto">
          <a:xfrm>
            <a:off x="4374228" y="4300009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H-DB-A5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31" name="AutoShape 591"/>
          <p:cNvSpPr>
            <a:spLocks noChangeArrowheads="1"/>
          </p:cNvSpPr>
          <p:nvPr/>
        </p:nvSpPr>
        <p:spPr bwMode="auto">
          <a:xfrm>
            <a:off x="4374228" y="4944158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H-DB-S5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33" name="아래쪽 화살표 532"/>
          <p:cNvSpPr/>
          <p:nvPr/>
        </p:nvSpPr>
        <p:spPr>
          <a:xfrm>
            <a:off x="4514623" y="4789224"/>
            <a:ext cx="390106" cy="236226"/>
          </a:xfrm>
          <a:prstGeom prst="downArrow">
            <a:avLst>
              <a:gd name="adj1" fmla="val 43303"/>
              <a:gd name="adj2" fmla="val 500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chemeClr val="accent1">
                  <a:lumMod val="45000"/>
                  <a:lumOff val="55000"/>
                </a:schemeClr>
              </a:gs>
              <a:gs pos="57000">
                <a:schemeClr val="accent1">
                  <a:lumMod val="45000"/>
                  <a:lumOff val="55000"/>
                </a:schemeClr>
              </a:gs>
              <a:gs pos="78000">
                <a:srgbClr val="3399FF"/>
              </a:gs>
            </a:gsLst>
            <a:lin ang="5400000" scaled="1"/>
            <a:tileRect/>
          </a:gradFill>
          <a:ln>
            <a:gradFill flip="none" rotWithShape="1">
              <a:gsLst>
                <a:gs pos="37000">
                  <a:srgbClr val="D6E6F5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34" name="Rectangle 1246"/>
          <p:cNvSpPr>
            <a:spLocks noChangeArrowheads="1"/>
          </p:cNvSpPr>
          <p:nvPr/>
        </p:nvSpPr>
        <p:spPr bwMode="auto">
          <a:xfrm>
            <a:off x="4405040" y="4711890"/>
            <a:ext cx="632085" cy="8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</a:t>
            </a:r>
            <a:r>
              <a:rPr lang="ko-KR" altLang="en-US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복제</a:t>
            </a:r>
          </a:p>
        </p:txBody>
      </p:sp>
      <p:sp>
        <p:nvSpPr>
          <p:cNvPr id="537" name="AutoShape 662"/>
          <p:cNvSpPr>
            <a:spLocks noChangeArrowheads="1"/>
          </p:cNvSpPr>
          <p:nvPr/>
        </p:nvSpPr>
        <p:spPr bwMode="auto">
          <a:xfrm>
            <a:off x="1140465" y="5865216"/>
            <a:ext cx="718724" cy="53086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9282C6"/>
              </a:gs>
              <a:gs pos="50000">
                <a:srgbClr val="9282C6">
                  <a:gamma/>
                  <a:tint val="0"/>
                  <a:invGamma/>
                </a:srgbClr>
              </a:gs>
              <a:gs pos="100000">
                <a:srgbClr val="9282C6"/>
              </a:gs>
            </a:gsLst>
            <a:lin ang="5400000" scaled="1"/>
          </a:gradFill>
          <a:ln w="9525">
            <a:solidFill>
              <a:srgbClr val="99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lnSpc>
                <a:spcPct val="100000"/>
              </a:lnSpc>
              <a:buFontTx/>
              <a:buNone/>
            </a:pPr>
            <a:endParaRPr lang="ko-KR" altLang="en-US" sz="52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38" name="AutoShape 662"/>
          <p:cNvSpPr>
            <a:spLocks noChangeArrowheads="1"/>
          </p:cNvSpPr>
          <p:nvPr/>
        </p:nvSpPr>
        <p:spPr bwMode="auto">
          <a:xfrm>
            <a:off x="2642529" y="5865216"/>
            <a:ext cx="718724" cy="53086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9282C6"/>
              </a:gs>
              <a:gs pos="50000">
                <a:srgbClr val="9282C6">
                  <a:gamma/>
                  <a:tint val="0"/>
                  <a:invGamma/>
                </a:srgbClr>
              </a:gs>
              <a:gs pos="100000">
                <a:srgbClr val="9282C6"/>
              </a:gs>
            </a:gsLst>
            <a:lin ang="5400000" scaled="1"/>
          </a:gradFill>
          <a:ln w="9525">
            <a:solidFill>
              <a:srgbClr val="99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lnSpc>
                <a:spcPct val="100000"/>
              </a:lnSpc>
              <a:buFontTx/>
              <a:buNone/>
            </a:pPr>
            <a:endParaRPr lang="ko-KR" altLang="en-US" sz="52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49" name="Group 1201"/>
          <p:cNvGrpSpPr>
            <a:grpSpLocks/>
          </p:cNvGrpSpPr>
          <p:nvPr/>
        </p:nvGrpSpPr>
        <p:grpSpPr bwMode="auto">
          <a:xfrm>
            <a:off x="274227" y="1052681"/>
            <a:ext cx="2769394" cy="355997"/>
            <a:chOff x="288" y="2513"/>
            <a:chExt cx="2326" cy="299"/>
          </a:xfrm>
        </p:grpSpPr>
        <p:sp>
          <p:nvSpPr>
            <p:cNvPr id="550" name="Freeform 1202"/>
            <p:cNvSpPr>
              <a:spLocks/>
            </p:cNvSpPr>
            <p:nvPr/>
          </p:nvSpPr>
          <p:spPr bwMode="auto">
            <a:xfrm>
              <a:off x="288" y="2513"/>
              <a:ext cx="2326" cy="299"/>
            </a:xfrm>
            <a:custGeom>
              <a:avLst/>
              <a:gdLst>
                <a:gd name="T0" fmla="*/ 0 w 1510"/>
                <a:gd name="T1" fmla="*/ 0 h 183"/>
                <a:gd name="T2" fmla="*/ 0 w 1510"/>
                <a:gd name="T3" fmla="*/ 183 h 183"/>
                <a:gd name="T4" fmla="*/ 1510 w 1510"/>
                <a:gd name="T5" fmla="*/ 180 h 183"/>
                <a:gd name="T6" fmla="*/ 1390 w 1510"/>
                <a:gd name="T7" fmla="*/ 0 h 183"/>
                <a:gd name="T8" fmla="*/ 0 w 1510"/>
                <a:gd name="T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0" h="183">
                  <a:moveTo>
                    <a:pt x="0" y="0"/>
                  </a:moveTo>
                  <a:lnTo>
                    <a:pt x="0" y="183"/>
                  </a:lnTo>
                  <a:lnTo>
                    <a:pt x="1510" y="180"/>
                  </a:lnTo>
                  <a:lnTo>
                    <a:pt x="1390" y="0"/>
                  </a:lnTo>
                  <a:lnTo>
                    <a:pt x="0" y="0"/>
                  </a:lnTo>
                </a:path>
              </a:pathLst>
            </a:custGeom>
            <a:solidFill>
              <a:srgbClr val="C7DDED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51" name="Rectangle 1203"/>
            <p:cNvSpPr>
              <a:spLocks noChangeArrowheads="1"/>
            </p:cNvSpPr>
            <p:nvPr/>
          </p:nvSpPr>
          <p:spPr bwMode="auto">
            <a:xfrm>
              <a:off x="288" y="2520"/>
              <a:ext cx="2326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buFontTx/>
                <a:buNone/>
              </a:pPr>
              <a:r>
                <a:rPr lang="ko-KR" altLang="en-US" sz="16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부대별 홈페이지</a:t>
              </a:r>
            </a:p>
          </p:txBody>
        </p:sp>
      </p:grpSp>
      <p:cxnSp>
        <p:nvCxnSpPr>
          <p:cNvPr id="572" name="AutoShape 1032"/>
          <p:cNvCxnSpPr>
            <a:cxnSpLocks noChangeShapeType="1"/>
            <a:stCxn id="477" idx="2"/>
            <a:endCxn id="403" idx="0"/>
          </p:cNvCxnSpPr>
          <p:nvPr/>
        </p:nvCxnSpPr>
        <p:spPr bwMode="auto">
          <a:xfrm>
            <a:off x="601408" y="3904859"/>
            <a:ext cx="86759" cy="395150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5" name="AutoShape 1032"/>
          <p:cNvCxnSpPr>
            <a:cxnSpLocks noChangeShapeType="1"/>
            <a:stCxn id="478" idx="2"/>
            <a:endCxn id="403" idx="0"/>
          </p:cNvCxnSpPr>
          <p:nvPr/>
        </p:nvCxnSpPr>
        <p:spPr bwMode="auto">
          <a:xfrm flipH="1">
            <a:off x="688167" y="3904859"/>
            <a:ext cx="376464" cy="395150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9" name="AutoShape 1032"/>
          <p:cNvCxnSpPr>
            <a:cxnSpLocks noChangeShapeType="1"/>
            <a:stCxn id="479" idx="2"/>
            <a:endCxn id="515" idx="0"/>
          </p:cNvCxnSpPr>
          <p:nvPr/>
        </p:nvCxnSpPr>
        <p:spPr bwMode="auto">
          <a:xfrm flipH="1">
            <a:off x="1430069" y="3904210"/>
            <a:ext cx="166262" cy="395799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0" name="AutoShape 1032"/>
          <p:cNvCxnSpPr>
            <a:cxnSpLocks noChangeShapeType="1"/>
            <a:stCxn id="480" idx="2"/>
            <a:endCxn id="515" idx="0"/>
          </p:cNvCxnSpPr>
          <p:nvPr/>
        </p:nvCxnSpPr>
        <p:spPr bwMode="auto">
          <a:xfrm flipH="1">
            <a:off x="1430069" y="3902911"/>
            <a:ext cx="618911" cy="397098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1" name="AutoShape 1032"/>
          <p:cNvCxnSpPr>
            <a:cxnSpLocks noChangeShapeType="1"/>
            <a:stCxn id="481" idx="2"/>
            <a:endCxn id="520" idx="0"/>
          </p:cNvCxnSpPr>
          <p:nvPr/>
        </p:nvCxnSpPr>
        <p:spPr bwMode="auto">
          <a:xfrm flipH="1">
            <a:off x="2167091" y="3911638"/>
            <a:ext cx="566483" cy="388371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2" name="AutoShape 1032"/>
          <p:cNvCxnSpPr>
            <a:cxnSpLocks noChangeShapeType="1"/>
            <a:stCxn id="482" idx="2"/>
            <a:endCxn id="520" idx="0"/>
          </p:cNvCxnSpPr>
          <p:nvPr/>
        </p:nvCxnSpPr>
        <p:spPr bwMode="auto">
          <a:xfrm flipH="1">
            <a:off x="2167090" y="3906422"/>
            <a:ext cx="1031539" cy="393587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" name="AutoShape 1032"/>
          <p:cNvCxnSpPr>
            <a:cxnSpLocks noChangeShapeType="1"/>
            <a:stCxn id="483" idx="2"/>
            <a:endCxn id="525" idx="0"/>
          </p:cNvCxnSpPr>
          <p:nvPr/>
        </p:nvCxnSpPr>
        <p:spPr bwMode="auto">
          <a:xfrm flipH="1">
            <a:off x="2908993" y="3902911"/>
            <a:ext cx="817133" cy="397098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4" name="AutoShape 1032"/>
          <p:cNvCxnSpPr>
            <a:cxnSpLocks noChangeShapeType="1"/>
            <a:stCxn id="484" idx="2"/>
            <a:endCxn id="525" idx="0"/>
          </p:cNvCxnSpPr>
          <p:nvPr/>
        </p:nvCxnSpPr>
        <p:spPr bwMode="auto">
          <a:xfrm flipH="1">
            <a:off x="2908994" y="3902911"/>
            <a:ext cx="1293419" cy="397098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9" name="AutoShape 1032"/>
          <p:cNvCxnSpPr>
            <a:cxnSpLocks noChangeShapeType="1"/>
            <a:stCxn id="484" idx="2"/>
            <a:endCxn id="530" idx="0"/>
          </p:cNvCxnSpPr>
          <p:nvPr/>
        </p:nvCxnSpPr>
        <p:spPr bwMode="auto">
          <a:xfrm>
            <a:off x="4202412" y="3902911"/>
            <a:ext cx="510528" cy="397098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2" name="AutoShape 1032"/>
          <p:cNvCxnSpPr>
            <a:cxnSpLocks noChangeShapeType="1"/>
            <a:stCxn id="483" idx="2"/>
            <a:endCxn id="530" idx="0"/>
          </p:cNvCxnSpPr>
          <p:nvPr/>
        </p:nvCxnSpPr>
        <p:spPr bwMode="auto">
          <a:xfrm>
            <a:off x="3726126" y="3902911"/>
            <a:ext cx="986814" cy="397098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5" name="AutoShape 1032"/>
          <p:cNvCxnSpPr>
            <a:cxnSpLocks noChangeShapeType="1"/>
            <a:stCxn id="482" idx="2"/>
            <a:endCxn id="530" idx="0"/>
          </p:cNvCxnSpPr>
          <p:nvPr/>
        </p:nvCxnSpPr>
        <p:spPr bwMode="auto">
          <a:xfrm>
            <a:off x="3198629" y="3906422"/>
            <a:ext cx="1514311" cy="393587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6" name="AutoShape 1032"/>
          <p:cNvCxnSpPr>
            <a:cxnSpLocks noChangeShapeType="1"/>
            <a:stCxn id="481" idx="2"/>
            <a:endCxn id="530" idx="0"/>
          </p:cNvCxnSpPr>
          <p:nvPr/>
        </p:nvCxnSpPr>
        <p:spPr bwMode="auto">
          <a:xfrm>
            <a:off x="2733573" y="3911638"/>
            <a:ext cx="1979367" cy="388371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7" name="AutoShape 1032"/>
          <p:cNvCxnSpPr>
            <a:cxnSpLocks noChangeShapeType="1"/>
            <a:stCxn id="480" idx="2"/>
            <a:endCxn id="530" idx="0"/>
          </p:cNvCxnSpPr>
          <p:nvPr/>
        </p:nvCxnSpPr>
        <p:spPr bwMode="auto">
          <a:xfrm>
            <a:off x="2048980" y="3902911"/>
            <a:ext cx="2663960" cy="397098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8" name="AutoShape 1032"/>
          <p:cNvCxnSpPr>
            <a:cxnSpLocks noChangeShapeType="1"/>
            <a:stCxn id="479" idx="2"/>
            <a:endCxn id="530" idx="0"/>
          </p:cNvCxnSpPr>
          <p:nvPr/>
        </p:nvCxnSpPr>
        <p:spPr bwMode="auto">
          <a:xfrm>
            <a:off x="1596331" y="3904210"/>
            <a:ext cx="3116609" cy="395799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9" name="AutoShape 1032"/>
          <p:cNvCxnSpPr>
            <a:cxnSpLocks noChangeShapeType="1"/>
            <a:stCxn id="478" idx="2"/>
            <a:endCxn id="530" idx="0"/>
          </p:cNvCxnSpPr>
          <p:nvPr/>
        </p:nvCxnSpPr>
        <p:spPr bwMode="auto">
          <a:xfrm>
            <a:off x="1064631" y="3904860"/>
            <a:ext cx="3648309" cy="395149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0" name="AutoShape 1032"/>
          <p:cNvCxnSpPr>
            <a:cxnSpLocks noChangeShapeType="1"/>
            <a:stCxn id="477" idx="2"/>
            <a:endCxn id="530" idx="0"/>
          </p:cNvCxnSpPr>
          <p:nvPr/>
        </p:nvCxnSpPr>
        <p:spPr bwMode="auto">
          <a:xfrm>
            <a:off x="601407" y="3904860"/>
            <a:ext cx="4111533" cy="395149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4" name="AutoShape 1032"/>
          <p:cNvCxnSpPr>
            <a:cxnSpLocks noChangeShapeType="1"/>
            <a:stCxn id="406" idx="2"/>
            <a:endCxn id="537" idx="1"/>
          </p:cNvCxnSpPr>
          <p:nvPr/>
        </p:nvCxnSpPr>
        <p:spPr bwMode="auto">
          <a:xfrm>
            <a:off x="688167" y="5333863"/>
            <a:ext cx="811660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5" name="AutoShape 1032"/>
          <p:cNvCxnSpPr>
            <a:cxnSpLocks noChangeShapeType="1"/>
            <a:stCxn id="516" idx="2"/>
            <a:endCxn id="537" idx="1"/>
          </p:cNvCxnSpPr>
          <p:nvPr/>
        </p:nvCxnSpPr>
        <p:spPr bwMode="auto">
          <a:xfrm>
            <a:off x="1430070" y="5333863"/>
            <a:ext cx="69757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6" name="AutoShape 1032"/>
          <p:cNvCxnSpPr>
            <a:cxnSpLocks noChangeShapeType="1"/>
            <a:stCxn id="521" idx="2"/>
            <a:endCxn id="537" idx="1"/>
          </p:cNvCxnSpPr>
          <p:nvPr/>
        </p:nvCxnSpPr>
        <p:spPr bwMode="auto">
          <a:xfrm flipH="1">
            <a:off x="1499827" y="5333863"/>
            <a:ext cx="667263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7" name="AutoShape 1032"/>
          <p:cNvCxnSpPr>
            <a:cxnSpLocks noChangeShapeType="1"/>
            <a:stCxn id="526" idx="2"/>
            <a:endCxn id="537" idx="1"/>
          </p:cNvCxnSpPr>
          <p:nvPr/>
        </p:nvCxnSpPr>
        <p:spPr bwMode="auto">
          <a:xfrm flipH="1">
            <a:off x="1499827" y="5333863"/>
            <a:ext cx="1409166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6" name="AutoShape 1032"/>
          <p:cNvCxnSpPr>
            <a:cxnSpLocks noChangeShapeType="1"/>
            <a:stCxn id="531" idx="2"/>
            <a:endCxn id="537" idx="1"/>
          </p:cNvCxnSpPr>
          <p:nvPr/>
        </p:nvCxnSpPr>
        <p:spPr bwMode="auto">
          <a:xfrm flipH="1">
            <a:off x="1499827" y="5333863"/>
            <a:ext cx="3213113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9" name="AutoShape 1032"/>
          <p:cNvCxnSpPr>
            <a:cxnSpLocks noChangeShapeType="1"/>
            <a:stCxn id="406" idx="2"/>
            <a:endCxn id="538" idx="1"/>
          </p:cNvCxnSpPr>
          <p:nvPr/>
        </p:nvCxnSpPr>
        <p:spPr bwMode="auto">
          <a:xfrm>
            <a:off x="688167" y="5333863"/>
            <a:ext cx="2313724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0" name="AutoShape 1032"/>
          <p:cNvCxnSpPr>
            <a:cxnSpLocks noChangeShapeType="1"/>
            <a:stCxn id="516" idx="2"/>
            <a:endCxn id="538" idx="1"/>
          </p:cNvCxnSpPr>
          <p:nvPr/>
        </p:nvCxnSpPr>
        <p:spPr bwMode="auto">
          <a:xfrm>
            <a:off x="1430070" y="5333863"/>
            <a:ext cx="1571821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1" name="AutoShape 1032"/>
          <p:cNvCxnSpPr>
            <a:cxnSpLocks noChangeShapeType="1"/>
            <a:stCxn id="521" idx="2"/>
            <a:endCxn id="538" idx="1"/>
          </p:cNvCxnSpPr>
          <p:nvPr/>
        </p:nvCxnSpPr>
        <p:spPr bwMode="auto">
          <a:xfrm>
            <a:off x="2167090" y="5333863"/>
            <a:ext cx="834801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2" name="AutoShape 1032"/>
          <p:cNvCxnSpPr>
            <a:cxnSpLocks noChangeShapeType="1"/>
            <a:stCxn id="526" idx="2"/>
            <a:endCxn id="538" idx="1"/>
          </p:cNvCxnSpPr>
          <p:nvPr/>
        </p:nvCxnSpPr>
        <p:spPr bwMode="auto">
          <a:xfrm>
            <a:off x="2908993" y="5333863"/>
            <a:ext cx="92898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3" name="AutoShape 1032"/>
          <p:cNvCxnSpPr>
            <a:cxnSpLocks noChangeShapeType="1"/>
            <a:stCxn id="531" idx="2"/>
            <a:endCxn id="538" idx="1"/>
          </p:cNvCxnSpPr>
          <p:nvPr/>
        </p:nvCxnSpPr>
        <p:spPr bwMode="auto">
          <a:xfrm flipH="1">
            <a:off x="3001891" y="5333863"/>
            <a:ext cx="1711049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1" name="직사각형 670"/>
          <p:cNvSpPr/>
          <p:nvPr/>
        </p:nvSpPr>
        <p:spPr>
          <a:xfrm>
            <a:off x="564122" y="3050524"/>
            <a:ext cx="576343" cy="3228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2000">
                <a:schemeClr val="bg1"/>
              </a:gs>
              <a:gs pos="19000">
                <a:srgbClr val="E5C1DA">
                  <a:gamma/>
                  <a:tint val="15294"/>
                  <a:invGamma/>
                </a:srgbClr>
              </a:gs>
              <a:gs pos="100000">
                <a:schemeClr val="accent1">
                  <a:lumMod val="60000"/>
                  <a:lumOff val="40000"/>
                  <a:alpha val="81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668" name="Group 1392"/>
          <p:cNvGrpSpPr>
            <a:grpSpLocks/>
          </p:cNvGrpSpPr>
          <p:nvPr/>
        </p:nvGrpSpPr>
        <p:grpSpPr bwMode="auto">
          <a:xfrm>
            <a:off x="757914" y="3074037"/>
            <a:ext cx="211716" cy="190872"/>
            <a:chOff x="3686" y="5239"/>
            <a:chExt cx="284" cy="254"/>
          </a:xfrm>
        </p:grpSpPr>
        <p:pic>
          <p:nvPicPr>
            <p:cNvPr id="669" name="Picture 1393" descr="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-7304957">
              <a:off x="3743" y="5231"/>
              <a:ext cx="173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0" name="Picture 1394" descr="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2197075">
              <a:off x="3686" y="5239"/>
              <a:ext cx="157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72" name="Rectangle 1041"/>
          <p:cNvSpPr>
            <a:spLocks noChangeArrowheads="1"/>
          </p:cNvSpPr>
          <p:nvPr/>
        </p:nvSpPr>
        <p:spPr bwMode="auto">
          <a:xfrm>
            <a:off x="429764" y="3262132"/>
            <a:ext cx="864020" cy="7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ko-KR" altLang="en-US" sz="52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세션 클러스터링</a:t>
            </a:r>
          </a:p>
        </p:txBody>
      </p:sp>
      <p:sp>
        <p:nvSpPr>
          <p:cNvPr id="673" name="직사각형 672"/>
          <p:cNvSpPr/>
          <p:nvPr/>
        </p:nvSpPr>
        <p:spPr>
          <a:xfrm>
            <a:off x="1569828" y="3050524"/>
            <a:ext cx="576343" cy="3228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2000">
                <a:schemeClr val="bg1"/>
              </a:gs>
              <a:gs pos="19000">
                <a:srgbClr val="E5C1DA">
                  <a:gamma/>
                  <a:tint val="15294"/>
                  <a:invGamma/>
                </a:srgbClr>
              </a:gs>
              <a:gs pos="100000">
                <a:schemeClr val="accent1">
                  <a:lumMod val="60000"/>
                  <a:lumOff val="40000"/>
                  <a:alpha val="81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674" name="Group 1392"/>
          <p:cNvGrpSpPr>
            <a:grpSpLocks/>
          </p:cNvGrpSpPr>
          <p:nvPr/>
        </p:nvGrpSpPr>
        <p:grpSpPr bwMode="auto">
          <a:xfrm>
            <a:off x="1763620" y="3074037"/>
            <a:ext cx="211716" cy="190872"/>
            <a:chOff x="3686" y="5239"/>
            <a:chExt cx="284" cy="254"/>
          </a:xfrm>
        </p:grpSpPr>
        <p:pic>
          <p:nvPicPr>
            <p:cNvPr id="675" name="Picture 1393" descr="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-7304957">
              <a:off x="3743" y="5231"/>
              <a:ext cx="173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" name="Picture 1394" descr="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2197075">
              <a:off x="3686" y="5239"/>
              <a:ext cx="157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77" name="Rectangle 1041"/>
          <p:cNvSpPr>
            <a:spLocks noChangeArrowheads="1"/>
          </p:cNvSpPr>
          <p:nvPr/>
        </p:nvSpPr>
        <p:spPr bwMode="auto">
          <a:xfrm>
            <a:off x="1435469" y="3262132"/>
            <a:ext cx="864020" cy="7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ko-KR" altLang="en-US" sz="52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세션 클러스터링</a:t>
            </a:r>
          </a:p>
        </p:txBody>
      </p:sp>
      <p:sp>
        <p:nvSpPr>
          <p:cNvPr id="678" name="직사각형 677"/>
          <p:cNvSpPr/>
          <p:nvPr/>
        </p:nvSpPr>
        <p:spPr>
          <a:xfrm>
            <a:off x="2724406" y="3050524"/>
            <a:ext cx="576343" cy="3228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2000">
                <a:schemeClr val="bg1"/>
              </a:gs>
              <a:gs pos="19000">
                <a:srgbClr val="E5C1DA">
                  <a:gamma/>
                  <a:tint val="15294"/>
                  <a:invGamma/>
                </a:srgbClr>
              </a:gs>
              <a:gs pos="100000">
                <a:schemeClr val="accent1">
                  <a:lumMod val="60000"/>
                  <a:lumOff val="40000"/>
                  <a:alpha val="81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679" name="Group 1392"/>
          <p:cNvGrpSpPr>
            <a:grpSpLocks/>
          </p:cNvGrpSpPr>
          <p:nvPr/>
        </p:nvGrpSpPr>
        <p:grpSpPr bwMode="auto">
          <a:xfrm>
            <a:off x="2918199" y="3074037"/>
            <a:ext cx="211716" cy="190872"/>
            <a:chOff x="3686" y="5239"/>
            <a:chExt cx="284" cy="254"/>
          </a:xfrm>
        </p:grpSpPr>
        <p:pic>
          <p:nvPicPr>
            <p:cNvPr id="680" name="Picture 1393" descr="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-7304957">
              <a:off x="3743" y="5231"/>
              <a:ext cx="173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1" name="Picture 1394" descr="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2197075">
              <a:off x="3686" y="5239"/>
              <a:ext cx="157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82" name="Rectangle 1041"/>
          <p:cNvSpPr>
            <a:spLocks noChangeArrowheads="1"/>
          </p:cNvSpPr>
          <p:nvPr/>
        </p:nvSpPr>
        <p:spPr bwMode="auto">
          <a:xfrm>
            <a:off x="2590048" y="3262132"/>
            <a:ext cx="864020" cy="7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ko-KR" altLang="en-US" sz="52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세션 클러스터링</a:t>
            </a:r>
          </a:p>
        </p:txBody>
      </p:sp>
      <p:sp>
        <p:nvSpPr>
          <p:cNvPr id="683" name="직사각형 682"/>
          <p:cNvSpPr/>
          <p:nvPr/>
        </p:nvSpPr>
        <p:spPr>
          <a:xfrm>
            <a:off x="3690112" y="3050524"/>
            <a:ext cx="576343" cy="3228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2000">
                <a:schemeClr val="bg1"/>
              </a:gs>
              <a:gs pos="19000">
                <a:srgbClr val="E5C1DA">
                  <a:gamma/>
                  <a:tint val="15294"/>
                  <a:invGamma/>
                </a:srgbClr>
              </a:gs>
              <a:gs pos="100000">
                <a:schemeClr val="accent1">
                  <a:lumMod val="60000"/>
                  <a:lumOff val="40000"/>
                  <a:alpha val="81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684" name="Group 1392"/>
          <p:cNvGrpSpPr>
            <a:grpSpLocks/>
          </p:cNvGrpSpPr>
          <p:nvPr/>
        </p:nvGrpSpPr>
        <p:grpSpPr bwMode="auto">
          <a:xfrm>
            <a:off x="3883905" y="3074037"/>
            <a:ext cx="211716" cy="190872"/>
            <a:chOff x="3686" y="5239"/>
            <a:chExt cx="284" cy="254"/>
          </a:xfrm>
        </p:grpSpPr>
        <p:pic>
          <p:nvPicPr>
            <p:cNvPr id="685" name="Picture 1393" descr="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-7304957">
              <a:off x="3743" y="5231"/>
              <a:ext cx="173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" name="Picture 1394" descr="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2197075">
              <a:off x="3686" y="5239"/>
              <a:ext cx="157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87" name="Rectangle 1041"/>
          <p:cNvSpPr>
            <a:spLocks noChangeArrowheads="1"/>
          </p:cNvSpPr>
          <p:nvPr/>
        </p:nvSpPr>
        <p:spPr bwMode="auto">
          <a:xfrm>
            <a:off x="3555754" y="3262132"/>
            <a:ext cx="864020" cy="7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ko-KR" altLang="en-US" sz="52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세션 클러스터링</a:t>
            </a:r>
          </a:p>
        </p:txBody>
      </p:sp>
      <p:grpSp>
        <p:nvGrpSpPr>
          <p:cNvPr id="688" name="Group 1201"/>
          <p:cNvGrpSpPr>
            <a:grpSpLocks/>
          </p:cNvGrpSpPr>
          <p:nvPr/>
        </p:nvGrpSpPr>
        <p:grpSpPr bwMode="auto">
          <a:xfrm>
            <a:off x="4813603" y="1052689"/>
            <a:ext cx="2769394" cy="361950"/>
            <a:chOff x="288" y="2508"/>
            <a:chExt cx="2326" cy="304"/>
          </a:xfrm>
        </p:grpSpPr>
        <p:sp>
          <p:nvSpPr>
            <p:cNvPr id="689" name="Freeform 1202"/>
            <p:cNvSpPr>
              <a:spLocks/>
            </p:cNvSpPr>
            <p:nvPr/>
          </p:nvSpPr>
          <p:spPr bwMode="auto">
            <a:xfrm>
              <a:off x="288" y="2508"/>
              <a:ext cx="2326" cy="304"/>
            </a:xfrm>
            <a:custGeom>
              <a:avLst/>
              <a:gdLst>
                <a:gd name="T0" fmla="*/ 0 w 1510"/>
                <a:gd name="T1" fmla="*/ 0 h 183"/>
                <a:gd name="T2" fmla="*/ 0 w 1510"/>
                <a:gd name="T3" fmla="*/ 183 h 183"/>
                <a:gd name="T4" fmla="*/ 1510 w 1510"/>
                <a:gd name="T5" fmla="*/ 180 h 183"/>
                <a:gd name="T6" fmla="*/ 1390 w 1510"/>
                <a:gd name="T7" fmla="*/ 0 h 183"/>
                <a:gd name="T8" fmla="*/ 0 w 1510"/>
                <a:gd name="T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0" h="183">
                  <a:moveTo>
                    <a:pt x="0" y="0"/>
                  </a:moveTo>
                  <a:lnTo>
                    <a:pt x="0" y="183"/>
                  </a:lnTo>
                  <a:lnTo>
                    <a:pt x="1510" y="180"/>
                  </a:lnTo>
                  <a:lnTo>
                    <a:pt x="1390" y="0"/>
                  </a:lnTo>
                  <a:lnTo>
                    <a:pt x="0" y="0"/>
                  </a:lnTo>
                </a:path>
              </a:pathLst>
            </a:custGeom>
            <a:solidFill>
              <a:srgbClr val="C7DDED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90" name="Rectangle 1203"/>
            <p:cNvSpPr>
              <a:spLocks noChangeArrowheads="1"/>
            </p:cNvSpPr>
            <p:nvPr/>
          </p:nvSpPr>
          <p:spPr bwMode="auto">
            <a:xfrm>
              <a:off x="288" y="2520"/>
              <a:ext cx="2326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buFontTx/>
                <a:buNone/>
              </a:pPr>
              <a:r>
                <a:rPr lang="ko-KR" altLang="en-US" sz="16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응용체계통합</a:t>
              </a:r>
            </a:p>
          </p:txBody>
        </p:sp>
      </p:grpSp>
      <p:sp>
        <p:nvSpPr>
          <p:cNvPr id="691" name="AutoShape 937"/>
          <p:cNvSpPr>
            <a:spLocks noChangeArrowheads="1"/>
          </p:cNvSpPr>
          <p:nvPr/>
        </p:nvSpPr>
        <p:spPr bwMode="auto">
          <a:xfrm>
            <a:off x="5246490" y="1879679"/>
            <a:ext cx="3391961" cy="422991"/>
          </a:xfrm>
          <a:prstGeom prst="roundRect">
            <a:avLst>
              <a:gd name="adj" fmla="val 8662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71" tIns="34286" rIns="68571" bIns="34286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0000"/>
              </a:lnSpc>
              <a:buSzPct val="80000"/>
            </a:pPr>
            <a:endParaRPr lang="ko-KR" altLang="ko-KR" sz="675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692" name="AutoShape 1032"/>
          <p:cNvCxnSpPr>
            <a:cxnSpLocks noChangeShapeType="1"/>
            <a:stCxn id="700" idx="2"/>
            <a:endCxn id="706" idx="0"/>
          </p:cNvCxnSpPr>
          <p:nvPr/>
        </p:nvCxnSpPr>
        <p:spPr bwMode="auto">
          <a:xfrm flipH="1">
            <a:off x="5127071" y="2140009"/>
            <a:ext cx="752729" cy="388079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3" name="AutoShape 1033"/>
          <p:cNvCxnSpPr>
            <a:cxnSpLocks noChangeShapeType="1"/>
            <a:stCxn id="703" idx="2"/>
            <a:endCxn id="701" idx="0"/>
          </p:cNvCxnSpPr>
          <p:nvPr/>
        </p:nvCxnSpPr>
        <p:spPr bwMode="auto">
          <a:xfrm flipH="1">
            <a:off x="7927661" y="1737600"/>
            <a:ext cx="7065" cy="209552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4" name="AutoShape 1035"/>
          <p:cNvCxnSpPr>
            <a:cxnSpLocks noChangeShapeType="1"/>
            <a:stCxn id="699" idx="2"/>
            <a:endCxn id="700" idx="0"/>
          </p:cNvCxnSpPr>
          <p:nvPr/>
        </p:nvCxnSpPr>
        <p:spPr bwMode="auto">
          <a:xfrm>
            <a:off x="5878596" y="1737600"/>
            <a:ext cx="1203" cy="185716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5" name="Rectangle 1036"/>
          <p:cNvSpPr>
            <a:spLocks noChangeArrowheads="1"/>
          </p:cNvSpPr>
          <p:nvPr/>
        </p:nvSpPr>
        <p:spPr bwMode="auto">
          <a:xfrm>
            <a:off x="8082172" y="2009557"/>
            <a:ext cx="379809" cy="9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latinLnBrk="0">
              <a:lnSpc>
                <a:spcPct val="95000"/>
              </a:lnSpc>
              <a:buSzPct val="80000"/>
            </a:pP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L4</a:t>
            </a: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스위치</a:t>
            </a:r>
          </a:p>
        </p:txBody>
      </p:sp>
      <p:sp>
        <p:nvSpPr>
          <p:cNvPr id="696" name="Rectangle 1040"/>
          <p:cNvSpPr>
            <a:spLocks noChangeArrowheads="1"/>
          </p:cNvSpPr>
          <p:nvPr/>
        </p:nvSpPr>
        <p:spPr bwMode="auto">
          <a:xfrm>
            <a:off x="6006561" y="1545010"/>
            <a:ext cx="478035" cy="19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latinLnBrk="0">
              <a:lnSpc>
                <a:spcPct val="95000"/>
              </a:lnSpc>
              <a:buSzPct val="80000"/>
            </a:pP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백본스위치</a:t>
            </a:r>
            <a:endParaRPr kumimoji="1" lang="en-US" altLang="ko-KR" sz="67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latinLnBrk="0">
              <a:lnSpc>
                <a:spcPct val="95000"/>
              </a:lnSpc>
              <a:buSzPct val="80000"/>
            </a:pP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기존장비</a:t>
            </a: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kumimoji="1" lang="ko-KR" altLang="en-US" sz="67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98" name="Rectangle 1236"/>
          <p:cNvSpPr>
            <a:spLocks noChangeArrowheads="1"/>
          </p:cNvSpPr>
          <p:nvPr/>
        </p:nvSpPr>
        <p:spPr bwMode="auto">
          <a:xfrm>
            <a:off x="4826501" y="2476061"/>
            <a:ext cx="4209995" cy="574463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699" name="Picture 1249" descr="L3_Switch 복사본"/>
          <p:cNvPicPr>
            <a:picLocks noChangeAspect="1" noChangeArrowheads="1"/>
          </p:cNvPicPr>
          <p:nvPr/>
        </p:nvPicPr>
        <p:blipFill>
          <a:blip r:embed="rId3" cstate="print">
            <a:lum bright="34000" contrast="-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988" y="1499475"/>
            <a:ext cx="201216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0" name="Picture 1250" descr="LocalDirector_Blue"/>
          <p:cNvPicPr>
            <a:picLocks noChangeAspect="1" noChangeArrowheads="1"/>
          </p:cNvPicPr>
          <p:nvPr/>
        </p:nvPicPr>
        <p:blipFill>
          <a:blip r:embed="rId4" cstate="print">
            <a:lum bright="34000" contrast="-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757" y="1923316"/>
            <a:ext cx="294085" cy="21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1" name="Picture 1253" descr="LocalDirector_Blue"/>
          <p:cNvPicPr>
            <a:picLocks noChangeAspect="1" noChangeArrowheads="1"/>
          </p:cNvPicPr>
          <p:nvPr/>
        </p:nvPicPr>
        <p:blipFill>
          <a:blip r:embed="rId4" cstate="print">
            <a:lum bright="34000" contrast="-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618" y="1947152"/>
            <a:ext cx="294085" cy="21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2" name="Rectangle 1040"/>
          <p:cNvSpPr>
            <a:spLocks noChangeArrowheads="1"/>
          </p:cNvSpPr>
          <p:nvPr/>
        </p:nvSpPr>
        <p:spPr bwMode="auto">
          <a:xfrm>
            <a:off x="8042328" y="1516836"/>
            <a:ext cx="478035" cy="19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latinLnBrk="0">
              <a:lnSpc>
                <a:spcPct val="95000"/>
              </a:lnSpc>
              <a:buSzPct val="80000"/>
            </a:pP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백본스위치</a:t>
            </a:r>
            <a:endParaRPr kumimoji="1" lang="en-US" altLang="ko-KR" sz="67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latinLnBrk="0">
              <a:lnSpc>
                <a:spcPct val="95000"/>
              </a:lnSpc>
              <a:buSzPct val="80000"/>
            </a:pP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기존장비</a:t>
            </a: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kumimoji="1" lang="ko-KR" altLang="en-US" sz="67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703" name="Picture 1249" descr="L3_Switch 복사본"/>
          <p:cNvPicPr>
            <a:picLocks noChangeAspect="1" noChangeArrowheads="1"/>
          </p:cNvPicPr>
          <p:nvPr/>
        </p:nvPicPr>
        <p:blipFill>
          <a:blip r:embed="rId3" cstate="print">
            <a:lum bright="34000" contrast="-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118" y="1499475"/>
            <a:ext cx="201216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4" name="Rectangle 1036"/>
          <p:cNvSpPr>
            <a:spLocks noChangeArrowheads="1"/>
          </p:cNvSpPr>
          <p:nvPr/>
        </p:nvSpPr>
        <p:spPr bwMode="auto">
          <a:xfrm>
            <a:off x="6022373" y="1986490"/>
            <a:ext cx="379809" cy="9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latinLnBrk="0">
              <a:lnSpc>
                <a:spcPct val="95000"/>
              </a:lnSpc>
              <a:buSzPct val="80000"/>
            </a:pPr>
            <a:r>
              <a:rPr kumimoji="1" lang="en-US" altLang="ko-KR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L4</a:t>
            </a:r>
            <a:r>
              <a:rPr kumimoji="1" lang="ko-KR" altLang="en-US" sz="67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스위치</a:t>
            </a:r>
          </a:p>
        </p:txBody>
      </p:sp>
      <p:sp>
        <p:nvSpPr>
          <p:cNvPr id="705" name="Rectangle 1246"/>
          <p:cNvSpPr>
            <a:spLocks noChangeArrowheads="1"/>
          </p:cNvSpPr>
          <p:nvPr/>
        </p:nvSpPr>
        <p:spPr bwMode="auto">
          <a:xfrm>
            <a:off x="6565402" y="1924152"/>
            <a:ext cx="960467" cy="17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latinLnBrk="0">
              <a:lnSpc>
                <a:spcPct val="95000"/>
              </a:lnSpc>
              <a:buSzPct val="80000"/>
            </a:pPr>
            <a:r>
              <a:rPr kumimoji="1" lang="ko-KR" altLang="en-US" sz="1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로드밸런싱</a:t>
            </a:r>
          </a:p>
        </p:txBody>
      </p:sp>
      <p:sp>
        <p:nvSpPr>
          <p:cNvPr id="706" name="AutoShape 591"/>
          <p:cNvSpPr>
            <a:spLocks noChangeArrowheads="1"/>
          </p:cNvSpPr>
          <p:nvPr/>
        </p:nvSpPr>
        <p:spPr bwMode="auto">
          <a:xfrm>
            <a:off x="4910616" y="2528089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VM1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07" name="AutoShape 591"/>
          <p:cNvSpPr>
            <a:spLocks noChangeArrowheads="1"/>
          </p:cNvSpPr>
          <p:nvPr/>
        </p:nvSpPr>
        <p:spPr bwMode="auto">
          <a:xfrm>
            <a:off x="5373839" y="2528089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VM2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08" name="AutoShape 591"/>
          <p:cNvSpPr>
            <a:spLocks noChangeArrowheads="1"/>
          </p:cNvSpPr>
          <p:nvPr/>
        </p:nvSpPr>
        <p:spPr bwMode="auto">
          <a:xfrm>
            <a:off x="5905540" y="2527439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VM5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09" name="AutoShape 591"/>
          <p:cNvSpPr>
            <a:spLocks noChangeArrowheads="1"/>
          </p:cNvSpPr>
          <p:nvPr/>
        </p:nvSpPr>
        <p:spPr bwMode="auto">
          <a:xfrm>
            <a:off x="6358189" y="2526140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VM6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10" name="AutoShape 591"/>
          <p:cNvSpPr>
            <a:spLocks noChangeArrowheads="1"/>
          </p:cNvSpPr>
          <p:nvPr/>
        </p:nvSpPr>
        <p:spPr bwMode="auto">
          <a:xfrm>
            <a:off x="7042782" y="2534867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VM3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11" name="AutoShape 591"/>
          <p:cNvSpPr>
            <a:spLocks noChangeArrowheads="1"/>
          </p:cNvSpPr>
          <p:nvPr/>
        </p:nvSpPr>
        <p:spPr bwMode="auto">
          <a:xfrm>
            <a:off x="7507838" y="2529651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VM7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12" name="AutoShape 591"/>
          <p:cNvSpPr>
            <a:spLocks noChangeArrowheads="1"/>
          </p:cNvSpPr>
          <p:nvPr/>
        </p:nvSpPr>
        <p:spPr bwMode="auto">
          <a:xfrm>
            <a:off x="8035334" y="2526140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VM4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13" name="AutoShape 591"/>
          <p:cNvSpPr>
            <a:spLocks noChangeArrowheads="1"/>
          </p:cNvSpPr>
          <p:nvPr/>
        </p:nvSpPr>
        <p:spPr bwMode="auto">
          <a:xfrm>
            <a:off x="8511621" y="2526140"/>
            <a:ext cx="432908" cy="493379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H-WAS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VM8</a:t>
            </a: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14" name="Rectangle 1246"/>
          <p:cNvSpPr>
            <a:spLocks noChangeArrowheads="1"/>
          </p:cNvSpPr>
          <p:nvPr/>
        </p:nvSpPr>
        <p:spPr bwMode="auto">
          <a:xfrm>
            <a:off x="4813603" y="2336284"/>
            <a:ext cx="632085" cy="9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95000"/>
              </a:lnSpc>
              <a:buSzPct val="80000"/>
            </a:pPr>
            <a:r>
              <a:rPr lang="en-US" altLang="ko-KR" sz="675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&lt;Web</a:t>
            </a:r>
            <a:endParaRPr lang="ko-KR" altLang="en-US" sz="675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715" name="AutoShape 1032"/>
          <p:cNvCxnSpPr>
            <a:cxnSpLocks noChangeShapeType="1"/>
            <a:stCxn id="700" idx="2"/>
            <a:endCxn id="707" idx="0"/>
          </p:cNvCxnSpPr>
          <p:nvPr/>
        </p:nvCxnSpPr>
        <p:spPr bwMode="auto">
          <a:xfrm flipH="1">
            <a:off x="5590293" y="2140009"/>
            <a:ext cx="289506" cy="388079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6" name="AutoShape 1032"/>
          <p:cNvCxnSpPr>
            <a:cxnSpLocks noChangeShapeType="1"/>
            <a:stCxn id="700" idx="2"/>
            <a:endCxn id="708" idx="0"/>
          </p:cNvCxnSpPr>
          <p:nvPr/>
        </p:nvCxnSpPr>
        <p:spPr bwMode="auto">
          <a:xfrm>
            <a:off x="5879799" y="2140010"/>
            <a:ext cx="242195" cy="387429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" name="AutoShape 1032"/>
          <p:cNvCxnSpPr>
            <a:cxnSpLocks noChangeShapeType="1"/>
            <a:stCxn id="700" idx="2"/>
            <a:endCxn id="709" idx="0"/>
          </p:cNvCxnSpPr>
          <p:nvPr/>
        </p:nvCxnSpPr>
        <p:spPr bwMode="auto">
          <a:xfrm>
            <a:off x="5879799" y="2140010"/>
            <a:ext cx="694844" cy="386130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" name="AutoShape 1032"/>
          <p:cNvCxnSpPr>
            <a:cxnSpLocks noChangeShapeType="1"/>
            <a:stCxn id="701" idx="2"/>
            <a:endCxn id="710" idx="0"/>
          </p:cNvCxnSpPr>
          <p:nvPr/>
        </p:nvCxnSpPr>
        <p:spPr bwMode="auto">
          <a:xfrm flipH="1">
            <a:off x="7259236" y="2163846"/>
            <a:ext cx="668425" cy="371021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9" name="AutoShape 1032"/>
          <p:cNvCxnSpPr>
            <a:cxnSpLocks noChangeShapeType="1"/>
            <a:stCxn id="701" idx="2"/>
            <a:endCxn id="711" idx="0"/>
          </p:cNvCxnSpPr>
          <p:nvPr/>
        </p:nvCxnSpPr>
        <p:spPr bwMode="auto">
          <a:xfrm flipH="1">
            <a:off x="7724292" y="2163845"/>
            <a:ext cx="203369" cy="365805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0" name="AutoShape 1032"/>
          <p:cNvCxnSpPr>
            <a:cxnSpLocks noChangeShapeType="1"/>
            <a:stCxn id="701" idx="2"/>
            <a:endCxn id="712" idx="0"/>
          </p:cNvCxnSpPr>
          <p:nvPr/>
        </p:nvCxnSpPr>
        <p:spPr bwMode="auto">
          <a:xfrm>
            <a:off x="7927661" y="2163846"/>
            <a:ext cx="324128" cy="362294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1" name="AutoShape 1032"/>
          <p:cNvCxnSpPr>
            <a:cxnSpLocks noChangeShapeType="1"/>
            <a:stCxn id="701" idx="2"/>
            <a:endCxn id="713" idx="0"/>
          </p:cNvCxnSpPr>
          <p:nvPr/>
        </p:nvCxnSpPr>
        <p:spPr bwMode="auto">
          <a:xfrm>
            <a:off x="7927661" y="2163846"/>
            <a:ext cx="800414" cy="362294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2" name="AutoShape 1032"/>
          <p:cNvCxnSpPr>
            <a:cxnSpLocks noChangeShapeType="1"/>
            <a:stCxn id="701" idx="2"/>
            <a:endCxn id="706" idx="0"/>
          </p:cNvCxnSpPr>
          <p:nvPr/>
        </p:nvCxnSpPr>
        <p:spPr bwMode="auto">
          <a:xfrm flipH="1">
            <a:off x="5127070" y="2163846"/>
            <a:ext cx="2800591" cy="364243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3" name="AutoShape 1032"/>
          <p:cNvCxnSpPr>
            <a:cxnSpLocks noChangeShapeType="1"/>
            <a:stCxn id="701" idx="2"/>
            <a:endCxn id="707" idx="0"/>
          </p:cNvCxnSpPr>
          <p:nvPr/>
        </p:nvCxnSpPr>
        <p:spPr bwMode="auto">
          <a:xfrm flipH="1">
            <a:off x="5590293" y="2163846"/>
            <a:ext cx="2337368" cy="364243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4" name="AutoShape 1032"/>
          <p:cNvCxnSpPr>
            <a:cxnSpLocks noChangeShapeType="1"/>
            <a:stCxn id="701" idx="2"/>
            <a:endCxn id="708" idx="0"/>
          </p:cNvCxnSpPr>
          <p:nvPr/>
        </p:nvCxnSpPr>
        <p:spPr bwMode="auto">
          <a:xfrm flipH="1">
            <a:off x="6121994" y="2163846"/>
            <a:ext cx="1805667" cy="363593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5" name="AutoShape 1032"/>
          <p:cNvCxnSpPr>
            <a:cxnSpLocks noChangeShapeType="1"/>
            <a:stCxn id="701" idx="2"/>
            <a:endCxn id="709" idx="0"/>
          </p:cNvCxnSpPr>
          <p:nvPr/>
        </p:nvCxnSpPr>
        <p:spPr bwMode="auto">
          <a:xfrm flipH="1">
            <a:off x="6574643" y="2163846"/>
            <a:ext cx="1353018" cy="362294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6" name="AutoShape 1032"/>
          <p:cNvCxnSpPr>
            <a:cxnSpLocks noChangeShapeType="1"/>
            <a:stCxn id="700" idx="2"/>
            <a:endCxn id="710" idx="0"/>
          </p:cNvCxnSpPr>
          <p:nvPr/>
        </p:nvCxnSpPr>
        <p:spPr bwMode="auto">
          <a:xfrm>
            <a:off x="5879800" y="2140010"/>
            <a:ext cx="1379437" cy="394857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7" name="AutoShape 1032"/>
          <p:cNvCxnSpPr>
            <a:cxnSpLocks noChangeShapeType="1"/>
            <a:stCxn id="700" idx="2"/>
            <a:endCxn id="711" idx="0"/>
          </p:cNvCxnSpPr>
          <p:nvPr/>
        </p:nvCxnSpPr>
        <p:spPr bwMode="auto">
          <a:xfrm>
            <a:off x="5879800" y="2140010"/>
            <a:ext cx="1844492" cy="389641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8" name="AutoShape 1032"/>
          <p:cNvCxnSpPr>
            <a:cxnSpLocks noChangeShapeType="1"/>
            <a:stCxn id="700" idx="2"/>
            <a:endCxn id="712" idx="0"/>
          </p:cNvCxnSpPr>
          <p:nvPr/>
        </p:nvCxnSpPr>
        <p:spPr bwMode="auto">
          <a:xfrm>
            <a:off x="5879799" y="2140010"/>
            <a:ext cx="2371989" cy="386130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9" name="AutoShape 1032"/>
          <p:cNvCxnSpPr>
            <a:cxnSpLocks noChangeShapeType="1"/>
            <a:stCxn id="700" idx="2"/>
            <a:endCxn id="713" idx="0"/>
          </p:cNvCxnSpPr>
          <p:nvPr/>
        </p:nvCxnSpPr>
        <p:spPr bwMode="auto">
          <a:xfrm>
            <a:off x="5879800" y="2140010"/>
            <a:ext cx="2848276" cy="386130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5" name="AutoShape 591"/>
          <p:cNvSpPr>
            <a:spLocks noChangeArrowheads="1"/>
          </p:cNvSpPr>
          <p:nvPr/>
        </p:nvSpPr>
        <p:spPr bwMode="auto">
          <a:xfrm>
            <a:off x="6246468" y="4323706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A-DB-A1</a:t>
            </a:r>
            <a:endParaRPr lang="en-US" altLang="ko-KR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46" name="AutoShape 591"/>
          <p:cNvSpPr>
            <a:spLocks noChangeArrowheads="1"/>
          </p:cNvSpPr>
          <p:nvPr/>
        </p:nvSpPr>
        <p:spPr bwMode="auto">
          <a:xfrm>
            <a:off x="6246468" y="4973654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A-DB-S1</a:t>
            </a:r>
            <a:endParaRPr lang="en-US" altLang="ko-KR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47" name="Rectangle 1236"/>
          <p:cNvSpPr>
            <a:spLocks noChangeArrowheads="1"/>
          </p:cNvSpPr>
          <p:nvPr/>
        </p:nvSpPr>
        <p:spPr bwMode="auto">
          <a:xfrm>
            <a:off x="6228184" y="4294828"/>
            <a:ext cx="733461" cy="1083716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48" name="아래쪽 화살표 747"/>
          <p:cNvSpPr/>
          <p:nvPr/>
        </p:nvSpPr>
        <p:spPr>
          <a:xfrm>
            <a:off x="6386863" y="4812921"/>
            <a:ext cx="390106" cy="236226"/>
          </a:xfrm>
          <a:prstGeom prst="downArrow">
            <a:avLst>
              <a:gd name="adj1" fmla="val 43303"/>
              <a:gd name="adj2" fmla="val 500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chemeClr val="accent1">
                  <a:lumMod val="45000"/>
                  <a:lumOff val="55000"/>
                </a:schemeClr>
              </a:gs>
              <a:gs pos="57000">
                <a:schemeClr val="accent1">
                  <a:lumMod val="45000"/>
                  <a:lumOff val="55000"/>
                </a:schemeClr>
              </a:gs>
              <a:gs pos="78000">
                <a:srgbClr val="3399FF"/>
              </a:gs>
            </a:gsLst>
            <a:lin ang="5400000" scaled="1"/>
            <a:tileRect/>
          </a:gradFill>
          <a:ln>
            <a:gradFill flip="none" rotWithShape="1">
              <a:gsLst>
                <a:gs pos="37000">
                  <a:srgbClr val="D6E6F5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49" name="Rectangle 1246"/>
          <p:cNvSpPr>
            <a:spLocks noChangeArrowheads="1"/>
          </p:cNvSpPr>
          <p:nvPr/>
        </p:nvSpPr>
        <p:spPr bwMode="auto">
          <a:xfrm>
            <a:off x="6277280" y="4706091"/>
            <a:ext cx="632085" cy="8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</a:t>
            </a:r>
            <a:r>
              <a:rPr lang="ko-KR" altLang="en-US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복제</a:t>
            </a:r>
          </a:p>
        </p:txBody>
      </p:sp>
      <p:sp>
        <p:nvSpPr>
          <p:cNvPr id="750" name="AutoShape 591"/>
          <p:cNvSpPr>
            <a:spLocks noChangeArrowheads="1"/>
          </p:cNvSpPr>
          <p:nvPr/>
        </p:nvSpPr>
        <p:spPr bwMode="auto">
          <a:xfrm>
            <a:off x="7209756" y="4323706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A-DB-A2</a:t>
            </a:r>
            <a:endParaRPr lang="en-US" altLang="ko-KR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51" name="AutoShape 591"/>
          <p:cNvSpPr>
            <a:spLocks noChangeArrowheads="1"/>
          </p:cNvSpPr>
          <p:nvPr/>
        </p:nvSpPr>
        <p:spPr bwMode="auto">
          <a:xfrm>
            <a:off x="7209756" y="4944158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A-DB-S2</a:t>
            </a:r>
            <a:endParaRPr lang="en-US" altLang="ko-KR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52" name="Rectangle 1236"/>
          <p:cNvSpPr>
            <a:spLocks noChangeArrowheads="1"/>
          </p:cNvSpPr>
          <p:nvPr/>
        </p:nvSpPr>
        <p:spPr bwMode="auto">
          <a:xfrm>
            <a:off x="7191472" y="4274720"/>
            <a:ext cx="733461" cy="1083716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53" name="아래쪽 화살표 752"/>
          <p:cNvSpPr/>
          <p:nvPr/>
        </p:nvSpPr>
        <p:spPr>
          <a:xfrm>
            <a:off x="7350151" y="4783425"/>
            <a:ext cx="390106" cy="236226"/>
          </a:xfrm>
          <a:prstGeom prst="downArrow">
            <a:avLst>
              <a:gd name="adj1" fmla="val 43303"/>
              <a:gd name="adj2" fmla="val 500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chemeClr val="accent1">
                  <a:lumMod val="45000"/>
                  <a:lumOff val="55000"/>
                </a:schemeClr>
              </a:gs>
              <a:gs pos="57000">
                <a:schemeClr val="accent1">
                  <a:lumMod val="45000"/>
                  <a:lumOff val="55000"/>
                </a:schemeClr>
              </a:gs>
              <a:gs pos="78000">
                <a:srgbClr val="3399FF"/>
              </a:gs>
            </a:gsLst>
            <a:lin ang="5400000" scaled="1"/>
            <a:tileRect/>
          </a:gradFill>
          <a:ln>
            <a:gradFill flip="none" rotWithShape="1">
              <a:gsLst>
                <a:gs pos="37000">
                  <a:srgbClr val="D6E6F5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54" name="Rectangle 1246"/>
          <p:cNvSpPr>
            <a:spLocks noChangeArrowheads="1"/>
          </p:cNvSpPr>
          <p:nvPr/>
        </p:nvSpPr>
        <p:spPr bwMode="auto">
          <a:xfrm>
            <a:off x="7240568" y="4706091"/>
            <a:ext cx="632085" cy="8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</a:t>
            </a:r>
            <a:r>
              <a:rPr lang="ko-KR" altLang="en-US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복제</a:t>
            </a:r>
          </a:p>
        </p:txBody>
      </p:sp>
      <p:sp>
        <p:nvSpPr>
          <p:cNvPr id="755" name="AutoShape 591"/>
          <p:cNvSpPr>
            <a:spLocks noChangeArrowheads="1"/>
          </p:cNvSpPr>
          <p:nvPr/>
        </p:nvSpPr>
        <p:spPr bwMode="auto">
          <a:xfrm>
            <a:off x="8150431" y="4323706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A-DB-A3</a:t>
            </a:r>
            <a:endParaRPr lang="en-US" altLang="ko-KR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56" name="AutoShape 591"/>
          <p:cNvSpPr>
            <a:spLocks noChangeArrowheads="1"/>
          </p:cNvSpPr>
          <p:nvPr/>
        </p:nvSpPr>
        <p:spPr bwMode="auto">
          <a:xfrm>
            <a:off x="8150431" y="4944158"/>
            <a:ext cx="677424" cy="3897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75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A-DB-S3</a:t>
            </a:r>
            <a:endParaRPr lang="en-US" altLang="ko-KR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7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(16Core)</a:t>
            </a:r>
            <a:endParaRPr lang="ko-KR" altLang="en-US" sz="75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57" name="Rectangle 1236"/>
          <p:cNvSpPr>
            <a:spLocks noChangeArrowheads="1"/>
          </p:cNvSpPr>
          <p:nvPr/>
        </p:nvSpPr>
        <p:spPr bwMode="auto">
          <a:xfrm>
            <a:off x="8132147" y="4274720"/>
            <a:ext cx="733461" cy="1083716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58" name="아래쪽 화살표 757"/>
          <p:cNvSpPr/>
          <p:nvPr/>
        </p:nvSpPr>
        <p:spPr>
          <a:xfrm>
            <a:off x="8290825" y="4783425"/>
            <a:ext cx="390106" cy="236226"/>
          </a:xfrm>
          <a:prstGeom prst="downArrow">
            <a:avLst>
              <a:gd name="adj1" fmla="val 43303"/>
              <a:gd name="adj2" fmla="val 50000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chemeClr val="accent1">
                  <a:lumMod val="45000"/>
                  <a:lumOff val="55000"/>
                </a:schemeClr>
              </a:gs>
              <a:gs pos="57000">
                <a:schemeClr val="accent1">
                  <a:lumMod val="45000"/>
                  <a:lumOff val="55000"/>
                </a:schemeClr>
              </a:gs>
              <a:gs pos="78000">
                <a:srgbClr val="3399FF"/>
              </a:gs>
            </a:gsLst>
            <a:lin ang="5400000" scaled="1"/>
            <a:tileRect/>
          </a:gradFill>
          <a:ln>
            <a:gradFill flip="none" rotWithShape="1">
              <a:gsLst>
                <a:gs pos="37000">
                  <a:srgbClr val="D6E6F5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59" name="Rectangle 1246"/>
          <p:cNvSpPr>
            <a:spLocks noChangeArrowheads="1"/>
          </p:cNvSpPr>
          <p:nvPr/>
        </p:nvSpPr>
        <p:spPr bwMode="auto">
          <a:xfrm>
            <a:off x="8181243" y="4706091"/>
            <a:ext cx="632085" cy="8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</a:t>
            </a:r>
            <a:r>
              <a:rPr lang="ko-KR" altLang="en-US" sz="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복제</a:t>
            </a:r>
          </a:p>
        </p:txBody>
      </p:sp>
      <p:sp>
        <p:nvSpPr>
          <p:cNvPr id="767" name="AutoShape 662"/>
          <p:cNvSpPr>
            <a:spLocks noChangeArrowheads="1"/>
          </p:cNvSpPr>
          <p:nvPr/>
        </p:nvSpPr>
        <p:spPr bwMode="auto">
          <a:xfrm>
            <a:off x="5666128" y="5865216"/>
            <a:ext cx="718724" cy="53086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9282C6"/>
              </a:gs>
              <a:gs pos="50000">
                <a:srgbClr val="9282C6">
                  <a:gamma/>
                  <a:tint val="0"/>
                  <a:invGamma/>
                </a:srgbClr>
              </a:gs>
              <a:gs pos="100000">
                <a:srgbClr val="9282C6"/>
              </a:gs>
            </a:gsLst>
            <a:lin ang="5400000" scaled="1"/>
          </a:gradFill>
          <a:ln w="9525">
            <a:solidFill>
              <a:srgbClr val="99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lnSpc>
                <a:spcPct val="100000"/>
              </a:lnSpc>
              <a:buFontTx/>
              <a:buNone/>
            </a:pPr>
            <a:endParaRPr lang="ko-KR" altLang="en-US" sz="52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68" name="AutoShape 662"/>
          <p:cNvSpPr>
            <a:spLocks noChangeArrowheads="1"/>
          </p:cNvSpPr>
          <p:nvPr/>
        </p:nvSpPr>
        <p:spPr bwMode="auto">
          <a:xfrm>
            <a:off x="7168192" y="5865216"/>
            <a:ext cx="718724" cy="53086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9282C6"/>
              </a:gs>
              <a:gs pos="50000">
                <a:srgbClr val="9282C6">
                  <a:gamma/>
                  <a:tint val="0"/>
                  <a:invGamma/>
                </a:srgbClr>
              </a:gs>
              <a:gs pos="100000">
                <a:srgbClr val="9282C6"/>
              </a:gs>
            </a:gsLst>
            <a:lin ang="5400000" scaled="1"/>
          </a:gradFill>
          <a:ln w="9525">
            <a:solidFill>
              <a:srgbClr val="99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lnSpc>
                <a:spcPct val="100000"/>
              </a:lnSpc>
              <a:buFontTx/>
              <a:buNone/>
            </a:pPr>
            <a:endParaRPr lang="ko-KR" altLang="en-US" sz="525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770" name="AutoShape 1032"/>
          <p:cNvCxnSpPr>
            <a:cxnSpLocks noChangeShapeType="1"/>
            <a:stCxn id="706" idx="2"/>
            <a:endCxn id="745" idx="0"/>
          </p:cNvCxnSpPr>
          <p:nvPr/>
        </p:nvCxnSpPr>
        <p:spPr bwMode="auto">
          <a:xfrm>
            <a:off x="5127070" y="3021468"/>
            <a:ext cx="1458110" cy="1302238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1" name="AutoShape 1032"/>
          <p:cNvCxnSpPr>
            <a:cxnSpLocks noChangeShapeType="1"/>
            <a:stCxn id="707" idx="2"/>
            <a:endCxn id="745" idx="0"/>
          </p:cNvCxnSpPr>
          <p:nvPr/>
        </p:nvCxnSpPr>
        <p:spPr bwMode="auto">
          <a:xfrm>
            <a:off x="5590293" y="3021468"/>
            <a:ext cx="994887" cy="1302238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2" name="AutoShape 1032"/>
          <p:cNvCxnSpPr>
            <a:cxnSpLocks noChangeShapeType="1"/>
            <a:stCxn id="708" idx="2"/>
            <a:endCxn id="745" idx="0"/>
          </p:cNvCxnSpPr>
          <p:nvPr/>
        </p:nvCxnSpPr>
        <p:spPr bwMode="auto">
          <a:xfrm>
            <a:off x="6121994" y="3020818"/>
            <a:ext cx="463186" cy="1302888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3" name="AutoShape 1032"/>
          <p:cNvCxnSpPr>
            <a:cxnSpLocks noChangeShapeType="1"/>
            <a:stCxn id="709" idx="2"/>
            <a:endCxn id="745" idx="0"/>
          </p:cNvCxnSpPr>
          <p:nvPr/>
        </p:nvCxnSpPr>
        <p:spPr bwMode="auto">
          <a:xfrm>
            <a:off x="6574643" y="3019519"/>
            <a:ext cx="10537" cy="1304187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4" name="AutoShape 1032"/>
          <p:cNvCxnSpPr>
            <a:cxnSpLocks noChangeShapeType="1"/>
            <a:stCxn id="710" idx="2"/>
            <a:endCxn id="750" idx="0"/>
          </p:cNvCxnSpPr>
          <p:nvPr/>
        </p:nvCxnSpPr>
        <p:spPr bwMode="auto">
          <a:xfrm>
            <a:off x="7259236" y="3028246"/>
            <a:ext cx="289232" cy="1295460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5" name="AutoShape 1032"/>
          <p:cNvCxnSpPr>
            <a:cxnSpLocks noChangeShapeType="1"/>
            <a:stCxn id="711" idx="2"/>
            <a:endCxn id="750" idx="0"/>
          </p:cNvCxnSpPr>
          <p:nvPr/>
        </p:nvCxnSpPr>
        <p:spPr bwMode="auto">
          <a:xfrm flipH="1">
            <a:off x="7548468" y="3023030"/>
            <a:ext cx="175824" cy="1300676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6" name="AutoShape 1032"/>
          <p:cNvCxnSpPr>
            <a:cxnSpLocks noChangeShapeType="1"/>
            <a:stCxn id="712" idx="2"/>
            <a:endCxn id="755" idx="0"/>
          </p:cNvCxnSpPr>
          <p:nvPr/>
        </p:nvCxnSpPr>
        <p:spPr bwMode="auto">
          <a:xfrm>
            <a:off x="8251788" y="3019519"/>
            <a:ext cx="237355" cy="1304187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7" name="AutoShape 1032"/>
          <p:cNvCxnSpPr>
            <a:cxnSpLocks noChangeShapeType="1"/>
            <a:stCxn id="713" idx="2"/>
            <a:endCxn id="755" idx="0"/>
          </p:cNvCxnSpPr>
          <p:nvPr/>
        </p:nvCxnSpPr>
        <p:spPr bwMode="auto">
          <a:xfrm flipH="1">
            <a:off x="8489143" y="3019519"/>
            <a:ext cx="238932" cy="1304187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8" name="AutoShape 1032"/>
          <p:cNvCxnSpPr>
            <a:cxnSpLocks noChangeShapeType="1"/>
            <a:stCxn id="713" idx="2"/>
            <a:endCxn id="633" idx="15"/>
          </p:cNvCxnSpPr>
          <p:nvPr/>
        </p:nvCxnSpPr>
        <p:spPr bwMode="auto">
          <a:xfrm flipH="1">
            <a:off x="4900241" y="3019519"/>
            <a:ext cx="3827834" cy="977656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9" name="AutoShape 1032"/>
          <p:cNvCxnSpPr>
            <a:cxnSpLocks noChangeShapeType="1"/>
            <a:stCxn id="712" idx="2"/>
            <a:endCxn id="633" idx="15"/>
          </p:cNvCxnSpPr>
          <p:nvPr/>
        </p:nvCxnSpPr>
        <p:spPr bwMode="auto">
          <a:xfrm flipH="1">
            <a:off x="4900241" y="3019519"/>
            <a:ext cx="3351547" cy="977656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0" name="AutoShape 1032"/>
          <p:cNvCxnSpPr>
            <a:cxnSpLocks noChangeShapeType="1"/>
            <a:stCxn id="711" idx="2"/>
            <a:endCxn id="633" idx="15"/>
          </p:cNvCxnSpPr>
          <p:nvPr/>
        </p:nvCxnSpPr>
        <p:spPr bwMode="auto">
          <a:xfrm flipH="1">
            <a:off x="4900241" y="3023030"/>
            <a:ext cx="2824051" cy="974145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1" name="AutoShape 1032"/>
          <p:cNvCxnSpPr>
            <a:cxnSpLocks noChangeShapeType="1"/>
            <a:stCxn id="710" idx="2"/>
            <a:endCxn id="633" idx="15"/>
          </p:cNvCxnSpPr>
          <p:nvPr/>
        </p:nvCxnSpPr>
        <p:spPr bwMode="auto">
          <a:xfrm flipH="1">
            <a:off x="4900241" y="3028246"/>
            <a:ext cx="2358995" cy="968929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2" name="AutoShape 1032"/>
          <p:cNvCxnSpPr>
            <a:cxnSpLocks noChangeShapeType="1"/>
            <a:stCxn id="709" idx="2"/>
            <a:endCxn id="633" idx="15"/>
          </p:cNvCxnSpPr>
          <p:nvPr/>
        </p:nvCxnSpPr>
        <p:spPr bwMode="auto">
          <a:xfrm flipH="1">
            <a:off x="4900241" y="3019519"/>
            <a:ext cx="1674402" cy="977656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3" name="AutoShape 1032"/>
          <p:cNvCxnSpPr>
            <a:cxnSpLocks noChangeShapeType="1"/>
            <a:stCxn id="708" idx="2"/>
            <a:endCxn id="633" idx="15"/>
          </p:cNvCxnSpPr>
          <p:nvPr/>
        </p:nvCxnSpPr>
        <p:spPr bwMode="auto">
          <a:xfrm flipH="1">
            <a:off x="4900241" y="3020818"/>
            <a:ext cx="1221753" cy="976357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4" name="AutoShape 1032"/>
          <p:cNvCxnSpPr>
            <a:cxnSpLocks noChangeShapeType="1"/>
            <a:stCxn id="707" idx="2"/>
            <a:endCxn id="885" idx="0"/>
          </p:cNvCxnSpPr>
          <p:nvPr/>
        </p:nvCxnSpPr>
        <p:spPr bwMode="auto">
          <a:xfrm flipH="1">
            <a:off x="4709326" y="3021468"/>
            <a:ext cx="880967" cy="1259052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5" name="AutoShape 1032"/>
          <p:cNvCxnSpPr>
            <a:cxnSpLocks noChangeShapeType="1"/>
            <a:stCxn id="706" idx="2"/>
          </p:cNvCxnSpPr>
          <p:nvPr/>
        </p:nvCxnSpPr>
        <p:spPr bwMode="auto">
          <a:xfrm flipH="1">
            <a:off x="4826501" y="3021468"/>
            <a:ext cx="300569" cy="1057970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8" name="AutoShape 1032"/>
          <p:cNvCxnSpPr>
            <a:cxnSpLocks noChangeShapeType="1"/>
            <a:stCxn id="746" idx="2"/>
            <a:endCxn id="767" idx="1"/>
          </p:cNvCxnSpPr>
          <p:nvPr/>
        </p:nvCxnSpPr>
        <p:spPr bwMode="auto">
          <a:xfrm flipH="1">
            <a:off x="6025490" y="5363359"/>
            <a:ext cx="559690" cy="501857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9" name="AutoShape 1032"/>
          <p:cNvCxnSpPr>
            <a:cxnSpLocks noChangeShapeType="1"/>
            <a:stCxn id="751" idx="2"/>
            <a:endCxn id="767" idx="1"/>
          </p:cNvCxnSpPr>
          <p:nvPr/>
        </p:nvCxnSpPr>
        <p:spPr bwMode="auto">
          <a:xfrm flipH="1">
            <a:off x="6025490" y="5333863"/>
            <a:ext cx="1522978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0" name="AutoShape 1032"/>
          <p:cNvCxnSpPr>
            <a:cxnSpLocks noChangeShapeType="1"/>
            <a:stCxn id="756" idx="2"/>
            <a:endCxn id="767" idx="1"/>
          </p:cNvCxnSpPr>
          <p:nvPr/>
        </p:nvCxnSpPr>
        <p:spPr bwMode="auto">
          <a:xfrm flipH="1">
            <a:off x="6025490" y="5333863"/>
            <a:ext cx="2463653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3" name="AutoShape 1032"/>
          <p:cNvCxnSpPr>
            <a:cxnSpLocks noChangeShapeType="1"/>
            <a:stCxn id="746" idx="2"/>
            <a:endCxn id="768" idx="1"/>
          </p:cNvCxnSpPr>
          <p:nvPr/>
        </p:nvCxnSpPr>
        <p:spPr bwMode="auto">
          <a:xfrm>
            <a:off x="6585180" y="5363359"/>
            <a:ext cx="942374" cy="501857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4" name="AutoShape 1032"/>
          <p:cNvCxnSpPr>
            <a:cxnSpLocks noChangeShapeType="1"/>
            <a:stCxn id="751" idx="2"/>
            <a:endCxn id="768" idx="1"/>
          </p:cNvCxnSpPr>
          <p:nvPr/>
        </p:nvCxnSpPr>
        <p:spPr bwMode="auto">
          <a:xfrm flipH="1">
            <a:off x="7527554" y="5333863"/>
            <a:ext cx="20914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5" name="AutoShape 1032"/>
          <p:cNvCxnSpPr>
            <a:cxnSpLocks noChangeShapeType="1"/>
            <a:stCxn id="756" idx="2"/>
            <a:endCxn id="768" idx="1"/>
          </p:cNvCxnSpPr>
          <p:nvPr/>
        </p:nvCxnSpPr>
        <p:spPr bwMode="auto">
          <a:xfrm flipH="1">
            <a:off x="7527554" y="5333863"/>
            <a:ext cx="961589" cy="531353"/>
          </a:xfrm>
          <a:prstGeom prst="straightConnector1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97" name="직사각형 796"/>
          <p:cNvSpPr/>
          <p:nvPr/>
        </p:nvSpPr>
        <p:spPr>
          <a:xfrm>
            <a:off x="4884044" y="3077623"/>
            <a:ext cx="1901513" cy="3228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2000">
                <a:schemeClr val="bg1"/>
              </a:gs>
              <a:gs pos="19000">
                <a:srgbClr val="E5C1DA">
                  <a:gamma/>
                  <a:tint val="15294"/>
                  <a:invGamma/>
                </a:srgbClr>
              </a:gs>
              <a:gs pos="100000">
                <a:schemeClr val="accent1">
                  <a:lumMod val="60000"/>
                  <a:lumOff val="40000"/>
                  <a:alpha val="81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798" name="Group 1392"/>
          <p:cNvGrpSpPr>
            <a:grpSpLocks/>
          </p:cNvGrpSpPr>
          <p:nvPr/>
        </p:nvGrpSpPr>
        <p:grpSpPr bwMode="auto">
          <a:xfrm>
            <a:off x="5752215" y="3057193"/>
            <a:ext cx="211716" cy="190872"/>
            <a:chOff x="3686" y="5239"/>
            <a:chExt cx="284" cy="254"/>
          </a:xfrm>
        </p:grpSpPr>
        <p:pic>
          <p:nvPicPr>
            <p:cNvPr id="799" name="Picture 1393" descr="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-7304957">
              <a:off x="3743" y="5231"/>
              <a:ext cx="173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0" name="Picture 1394" descr="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2197075">
              <a:off x="3686" y="5239"/>
              <a:ext cx="157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01" name="Rectangle 1041"/>
          <p:cNvSpPr>
            <a:spLocks noChangeArrowheads="1"/>
          </p:cNvSpPr>
          <p:nvPr/>
        </p:nvSpPr>
        <p:spPr bwMode="auto">
          <a:xfrm>
            <a:off x="5442830" y="3283054"/>
            <a:ext cx="864020" cy="7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ko-KR" altLang="en-US" sz="52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세션 클러스터링</a:t>
            </a:r>
          </a:p>
        </p:txBody>
      </p:sp>
      <p:sp>
        <p:nvSpPr>
          <p:cNvPr id="807" name="직사각형 806"/>
          <p:cNvSpPr/>
          <p:nvPr/>
        </p:nvSpPr>
        <p:spPr>
          <a:xfrm>
            <a:off x="7250069" y="3071908"/>
            <a:ext cx="576343" cy="3228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2000">
                <a:schemeClr val="bg1"/>
              </a:gs>
              <a:gs pos="19000">
                <a:srgbClr val="E5C1DA">
                  <a:gamma/>
                  <a:tint val="15294"/>
                  <a:invGamma/>
                </a:srgbClr>
              </a:gs>
              <a:gs pos="100000">
                <a:schemeClr val="accent1">
                  <a:lumMod val="60000"/>
                  <a:lumOff val="40000"/>
                  <a:alpha val="81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808" name="Group 1392"/>
          <p:cNvGrpSpPr>
            <a:grpSpLocks/>
          </p:cNvGrpSpPr>
          <p:nvPr/>
        </p:nvGrpSpPr>
        <p:grpSpPr bwMode="auto">
          <a:xfrm>
            <a:off x="7443861" y="3118281"/>
            <a:ext cx="211716" cy="190872"/>
            <a:chOff x="3686" y="5239"/>
            <a:chExt cx="284" cy="254"/>
          </a:xfrm>
        </p:grpSpPr>
        <p:pic>
          <p:nvPicPr>
            <p:cNvPr id="809" name="Picture 1393" descr="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-7304957">
              <a:off x="3743" y="5231"/>
              <a:ext cx="173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0" name="Picture 1394" descr="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2197075">
              <a:off x="3686" y="5239"/>
              <a:ext cx="157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1" name="Rectangle 1041"/>
          <p:cNvSpPr>
            <a:spLocks noChangeArrowheads="1"/>
          </p:cNvSpPr>
          <p:nvPr/>
        </p:nvSpPr>
        <p:spPr bwMode="auto">
          <a:xfrm>
            <a:off x="7115711" y="3306376"/>
            <a:ext cx="864020" cy="7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ko-KR" altLang="en-US" sz="52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세션 클러스터링</a:t>
            </a:r>
          </a:p>
        </p:txBody>
      </p:sp>
      <p:sp>
        <p:nvSpPr>
          <p:cNvPr id="812" name="직사각형 811"/>
          <p:cNvSpPr/>
          <p:nvPr/>
        </p:nvSpPr>
        <p:spPr>
          <a:xfrm>
            <a:off x="8215775" y="3071908"/>
            <a:ext cx="576343" cy="3228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2000">
                <a:schemeClr val="bg1"/>
              </a:gs>
              <a:gs pos="19000">
                <a:srgbClr val="E5C1DA">
                  <a:gamma/>
                  <a:tint val="15294"/>
                  <a:invGamma/>
                </a:srgbClr>
              </a:gs>
              <a:gs pos="100000">
                <a:schemeClr val="accent1">
                  <a:lumMod val="60000"/>
                  <a:lumOff val="40000"/>
                  <a:alpha val="81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813" name="Group 1392"/>
          <p:cNvGrpSpPr>
            <a:grpSpLocks/>
          </p:cNvGrpSpPr>
          <p:nvPr/>
        </p:nvGrpSpPr>
        <p:grpSpPr bwMode="auto">
          <a:xfrm>
            <a:off x="8409567" y="3095421"/>
            <a:ext cx="211716" cy="190872"/>
            <a:chOff x="3686" y="5239"/>
            <a:chExt cx="284" cy="254"/>
          </a:xfrm>
        </p:grpSpPr>
        <p:pic>
          <p:nvPicPr>
            <p:cNvPr id="814" name="Picture 1393" descr="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-7304957">
              <a:off x="3743" y="5231"/>
              <a:ext cx="173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5" name="Picture 1394" descr="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t="32234" r="33749" b="32233"/>
            <a:stretch>
              <a:fillRect/>
            </a:stretch>
          </p:blipFill>
          <p:spPr bwMode="auto">
            <a:xfrm rot="2197075">
              <a:off x="3686" y="5239"/>
              <a:ext cx="157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6" name="Rectangle 1041"/>
          <p:cNvSpPr>
            <a:spLocks noChangeArrowheads="1"/>
          </p:cNvSpPr>
          <p:nvPr/>
        </p:nvSpPr>
        <p:spPr bwMode="auto">
          <a:xfrm>
            <a:off x="8081417" y="3306376"/>
            <a:ext cx="864020" cy="7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ko-KR" altLang="en-US" sz="525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세션 클러스터링</a:t>
            </a:r>
          </a:p>
        </p:txBody>
      </p:sp>
      <p:sp>
        <p:nvSpPr>
          <p:cNvPr id="885" name="Rectangle 1236"/>
          <p:cNvSpPr>
            <a:spLocks noChangeArrowheads="1"/>
          </p:cNvSpPr>
          <p:nvPr/>
        </p:nvSpPr>
        <p:spPr bwMode="auto">
          <a:xfrm>
            <a:off x="4342595" y="4280520"/>
            <a:ext cx="733461" cy="1083716"/>
          </a:xfrm>
          <a:prstGeom prst="rect">
            <a:avLst/>
          </a:prstGeom>
          <a:noFill/>
          <a:ln w="15875">
            <a:solidFill>
              <a:srgbClr val="9966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13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41" name="Rectangle 2"/>
          <p:cNvSpPr txBox="1">
            <a:spLocks noChangeArrowheads="1"/>
          </p:cNvSpPr>
          <p:nvPr/>
        </p:nvSpPr>
        <p:spPr>
          <a:xfrm>
            <a:off x="310332" y="264637"/>
            <a:ext cx="836612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육군본부</a:t>
            </a:r>
            <a:r>
              <a:rPr lang="en-US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-</a:t>
            </a:r>
            <a:r>
              <a:rPr lang="ko-KR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주전산기 교체사업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243" name="직선 연결선 242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Rectangle 1041"/>
          <p:cNvSpPr>
            <a:spLocks noChangeArrowheads="1"/>
          </p:cNvSpPr>
          <p:nvPr/>
        </p:nvSpPr>
        <p:spPr bwMode="auto">
          <a:xfrm>
            <a:off x="1287407" y="6064277"/>
            <a:ext cx="46708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 </a:t>
            </a:r>
            <a:r>
              <a: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볼륨</a:t>
            </a:r>
            <a:endParaRPr lang="en-US" altLang="ko-KR" sz="1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(Active)</a:t>
            </a:r>
            <a:endParaRPr lang="ko-KR" altLang="en-US" sz="1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39" name="Rectangle 1041"/>
          <p:cNvSpPr>
            <a:spLocks noChangeArrowheads="1"/>
          </p:cNvSpPr>
          <p:nvPr/>
        </p:nvSpPr>
        <p:spPr bwMode="auto">
          <a:xfrm>
            <a:off x="2792633" y="6064277"/>
            <a:ext cx="46708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 </a:t>
            </a:r>
            <a:r>
              <a: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볼륨</a:t>
            </a:r>
            <a:endParaRPr lang="en-US" altLang="ko-KR" sz="1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복제</a:t>
            </a:r>
            <a:r>
              <a:rPr lang="en-US" altLang="ko-KR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97" name="Rectangle 1041"/>
          <p:cNvSpPr>
            <a:spLocks noChangeArrowheads="1"/>
          </p:cNvSpPr>
          <p:nvPr/>
        </p:nvSpPr>
        <p:spPr bwMode="auto">
          <a:xfrm>
            <a:off x="5813070" y="6064277"/>
            <a:ext cx="46708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 </a:t>
            </a:r>
            <a:r>
              <a: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볼륨</a:t>
            </a:r>
            <a:endParaRPr lang="en-US" altLang="ko-KR" sz="1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(Active)</a:t>
            </a:r>
            <a:endParaRPr lang="ko-KR" altLang="en-US" sz="1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69" name="Rectangle 1041"/>
          <p:cNvSpPr>
            <a:spLocks noChangeArrowheads="1"/>
          </p:cNvSpPr>
          <p:nvPr/>
        </p:nvSpPr>
        <p:spPr bwMode="auto">
          <a:xfrm>
            <a:off x="7318295" y="6064277"/>
            <a:ext cx="46708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 </a:t>
            </a:r>
            <a:r>
              <a: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볼륨</a:t>
            </a:r>
            <a:endParaRPr lang="en-US" altLang="ko-KR" sz="1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latinLnBrk="0">
              <a:lnSpc>
                <a:spcPct val="95000"/>
              </a:lnSpc>
              <a:buSzPct val="80000"/>
            </a:pPr>
            <a:r>
              <a:rPr lang="en-US" altLang="ko-KR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복제</a:t>
            </a:r>
            <a:r>
              <a:rPr lang="en-US" altLang="ko-KR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36" name="Rectangle 1246"/>
          <p:cNvSpPr>
            <a:spLocks noChangeArrowheads="1"/>
          </p:cNvSpPr>
          <p:nvPr/>
        </p:nvSpPr>
        <p:spPr bwMode="auto">
          <a:xfrm>
            <a:off x="287940" y="5445224"/>
            <a:ext cx="1430304" cy="204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18303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2875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744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2019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6591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95000"/>
              </a:lnSpc>
              <a:buSzPct val="80000"/>
            </a:pPr>
            <a:r>
              <a:rPr lang="en-US" altLang="ko-KR" sz="12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&lt;DBMS 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CUBRID</a:t>
            </a:r>
            <a:endParaRPr lang="ko-KR" altLang="en-US" sz="1400" b="1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33" name="포인트가 16개인 별 632"/>
          <p:cNvSpPr/>
          <p:nvPr/>
        </p:nvSpPr>
        <p:spPr>
          <a:xfrm>
            <a:off x="4248587" y="3980245"/>
            <a:ext cx="942595" cy="444827"/>
          </a:xfrm>
          <a:prstGeom prst="star16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개인정보</a:t>
            </a:r>
            <a:endParaRPr lang="en-US" altLang="ko-KR" sz="100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10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DB</a:t>
            </a:r>
            <a:endParaRPr lang="ko-KR" altLang="en-US" sz="100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219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10332" y="280026"/>
            <a:ext cx="8366125" cy="5539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국방통합정보관리소</a:t>
            </a:r>
            <a:r>
              <a:rPr lang="en-US" altLang="ko-KR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-</a:t>
            </a:r>
            <a:r>
              <a:rPr lang="ko-KR" altLang="en-US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정보시스템 </a:t>
            </a:r>
            <a:r>
              <a:rPr lang="ko-KR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이전ㆍ통합 사업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467544" y="1340768"/>
          <a:ext cx="8208912" cy="489654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09236"/>
                <a:gridCol w="6599676"/>
              </a:tblGrid>
              <a:tr h="93610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개요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각 군의 전산소에서 운영 중인 정보시스템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(HW, SW)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을 국방통합정보관리소의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/>
                      </a:r>
                      <a:b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1, 2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센터로 이동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각 군의 전산소에서 운영 중인 응용체계를 국방통합정보관리소의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1, 2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센터로 이동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국방통합정보관리소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1, 2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센터에서 각 자원별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HW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를 통합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6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기대효과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국방 정보시스템의 통합 운영환경을 구축하고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정보시스템을 통합ㆍ활용함으로써 운용의 효율성을 제고하고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전체 정보시스템을 이중화하여 가용성을 확보</a:t>
                      </a:r>
                      <a:endParaRPr lang="en-US" altLang="ko-KR" sz="145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정보자원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Pool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구축하여 각군ㆍ기관의 정보시스템 소요에 적시 대응함으로써 사용자 중심의 정보화 서비스 품질을 향상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115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시스템 구성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base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  <a:tabLst>
                          <a:tab pos="622300" algn="l"/>
                        </a:tabLst>
                      </a:pP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가상화 기반의 공개</a:t>
                      </a:r>
                      <a:r>
                        <a:rPr lang="en-US" altLang="ko-KR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SW</a:t>
                      </a: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와 </a:t>
                      </a:r>
                      <a:r>
                        <a:rPr lang="en-US" altLang="ko-KR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JAVA/JSP </a:t>
                      </a: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사용</a:t>
                      </a:r>
                    </a:p>
                    <a:p>
                      <a:pPr marL="0" indent="0" algn="l" defTabSz="914400" rtl="0" eaLnBrk="1" fontAlgn="base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전자정부</a:t>
                      </a:r>
                      <a:r>
                        <a:rPr lang="en-US" altLang="ko-KR" sz="145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5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표준</a:t>
                      </a: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프레임워크</a:t>
                      </a:r>
                      <a:r>
                        <a:rPr lang="en-US" altLang="ko-KR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적용</a:t>
                      </a:r>
                    </a:p>
                    <a:p>
                      <a:pPr marL="0" indent="0" algn="l" defTabSz="914400" rtl="0" eaLnBrk="1" fontAlgn="base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국방 클라우드 </a:t>
                      </a:r>
                      <a:r>
                        <a:rPr lang="en-US" altLang="ko-KR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Pool </a:t>
                      </a: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적용을 위한 가상화 환경 구성</a:t>
                      </a:r>
                    </a:p>
                    <a:p>
                      <a:pPr marL="0" indent="0" algn="l" defTabSz="914400" rtl="0" eaLnBrk="1" fontAlgn="base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시큐어 코딩을 고려한 개발</a:t>
                      </a:r>
                      <a:endParaRPr lang="en-US" altLang="ko-KR" sz="145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DBMS(CUBRID 32Core * 16</a:t>
                      </a:r>
                      <a:r>
                        <a:rPr lang="ko-KR" altLang="en-US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식 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= 512Core)</a:t>
                      </a:r>
                      <a:endParaRPr lang="ko-KR" altLang="en-US" sz="1450" b="1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91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마케팅\CUBRID Logo\cubrid-logo-vertical-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9854" y="1859758"/>
            <a:ext cx="2795588" cy="31384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6754</TotalTime>
  <Words>1217</Words>
  <Application>Microsoft Office PowerPoint</Application>
  <PresentationFormat>화면 슬라이드 쇼(4:3)</PresentationFormat>
  <Paragraphs>406</Paragraphs>
  <Slides>20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2" baseType="lpstr">
      <vt:lpstr>맑은 고딕</vt:lpstr>
      <vt:lpstr>바탕</vt:lpstr>
      <vt:lpstr>Myriad Pro</vt:lpstr>
      <vt:lpstr>나눔고딕 Bold</vt:lpstr>
      <vt:lpstr>나눔고딕 ExtraBold</vt:lpstr>
      <vt:lpstr>Wingdings</vt:lpstr>
      <vt:lpstr>Arial</vt:lpstr>
      <vt:lpstr>나눔손글씨 붓</vt:lpstr>
      <vt:lpstr>Times New Roman</vt:lpstr>
      <vt:lpstr>나눔고딕</vt:lpstr>
      <vt:lpstr>바탕체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CUBRID Development</vt:lpstr>
      <vt:lpstr>Development Organization</vt:lpstr>
      <vt:lpstr>CUBRID Site</vt:lpstr>
      <vt:lpstr>CUBRID License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NHN Corp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nhn</dc:creator>
  <cp:lastModifiedBy>JAEWOO NAM</cp:lastModifiedBy>
  <cp:revision>438</cp:revision>
  <cp:lastPrinted>2013-04-15T03:18:24Z</cp:lastPrinted>
  <dcterms:created xsi:type="dcterms:W3CDTF">2011-06-09T05:43:42Z</dcterms:created>
  <dcterms:modified xsi:type="dcterms:W3CDTF">2014-04-22T08:02:56Z</dcterms:modified>
</cp:coreProperties>
</file>