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5" r:id="rId3"/>
    <p:sldMasterId id="2147483689" r:id="rId4"/>
  </p:sldMasterIdLst>
  <p:notesMasterIdLst>
    <p:notesMasterId r:id="rId20"/>
  </p:notesMasterIdLst>
  <p:handoutMasterIdLst>
    <p:handoutMasterId r:id="rId21"/>
  </p:handoutMasterIdLst>
  <p:sldIdLst>
    <p:sldId id="492" r:id="rId5"/>
    <p:sldId id="505" r:id="rId6"/>
    <p:sldId id="506" r:id="rId7"/>
    <p:sldId id="509" r:id="rId8"/>
    <p:sldId id="516" r:id="rId9"/>
    <p:sldId id="519" r:id="rId10"/>
    <p:sldId id="526" r:id="rId11"/>
    <p:sldId id="524" r:id="rId12"/>
    <p:sldId id="510" r:id="rId13"/>
    <p:sldId id="512" r:id="rId14"/>
    <p:sldId id="514" r:id="rId15"/>
    <p:sldId id="515" r:id="rId16"/>
    <p:sldId id="518" r:id="rId17"/>
    <p:sldId id="525" r:id="rId18"/>
    <p:sldId id="498" r:id="rId1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85" autoAdjust="0"/>
    <p:restoredTop sz="94660"/>
  </p:normalViewPr>
  <p:slideViewPr>
    <p:cSldViewPr>
      <p:cViewPr>
        <p:scale>
          <a:sx n="66" d="100"/>
          <a:sy n="66" d="100"/>
        </p:scale>
        <p:origin x="-1236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373DDC-E554-49C3-8DC4-7F86E0FF13A1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8380562-E6E2-48B2-A5F2-1DAD18C63D1A}">
      <dgm:prSet phldrT="[텍스트]"/>
      <dgm:spPr/>
      <dgm:t>
        <a:bodyPr/>
        <a:lstStyle/>
        <a:p>
          <a:pPr latinLnBrk="1"/>
          <a:r>
            <a:rPr lang="en-US" altLang="ko-KR" dirty="0" smtClean="0"/>
            <a:t>Open</a:t>
          </a:r>
          <a:r>
            <a:rPr lang="ko-KR" altLang="en-US" dirty="0" smtClean="0"/>
            <a:t> </a:t>
          </a:r>
          <a:r>
            <a:rPr lang="en-US" altLang="ko-KR" dirty="0" smtClean="0"/>
            <a:t>Source </a:t>
          </a:r>
        </a:p>
        <a:p>
          <a:pPr latinLnBrk="1"/>
          <a:r>
            <a:rPr lang="ko-KR" altLang="en-US" dirty="0" smtClean="0"/>
            <a:t>서비스시장</a:t>
          </a:r>
          <a:endParaRPr lang="ko-KR" altLang="en-US" dirty="0"/>
        </a:p>
      </dgm:t>
    </dgm:pt>
    <dgm:pt modelId="{04C95F03-2DB9-400F-819B-4E10023B2BF0}" type="parTrans" cxnId="{A2173D4F-DF0E-466F-AC12-04792CACEEB3}">
      <dgm:prSet/>
      <dgm:spPr/>
      <dgm:t>
        <a:bodyPr/>
        <a:lstStyle/>
        <a:p>
          <a:pPr latinLnBrk="1"/>
          <a:endParaRPr lang="ko-KR" altLang="en-US"/>
        </a:p>
      </dgm:t>
    </dgm:pt>
    <dgm:pt modelId="{55815C0F-8D42-4271-82FC-9C9A03C4922F}" type="sibTrans" cxnId="{A2173D4F-DF0E-466F-AC12-04792CACEEB3}">
      <dgm:prSet/>
      <dgm:spPr/>
      <dgm:t>
        <a:bodyPr/>
        <a:lstStyle/>
        <a:p>
          <a:pPr latinLnBrk="1"/>
          <a:endParaRPr lang="ko-KR" altLang="en-US"/>
        </a:p>
      </dgm:t>
    </dgm:pt>
    <dgm:pt modelId="{CD53CA6B-47F0-4B9B-9177-9FB0DF529883}">
      <dgm:prSet phldrT="[텍스트]"/>
      <dgm:spPr/>
      <dgm:t>
        <a:bodyPr/>
        <a:lstStyle/>
        <a:p>
          <a:pPr latinLnBrk="1"/>
          <a:r>
            <a:rPr lang="en-US" altLang="ko-KR" dirty="0" smtClean="0"/>
            <a:t>Package SW</a:t>
          </a:r>
        </a:p>
        <a:p>
          <a:pPr latinLnBrk="1"/>
          <a:r>
            <a:rPr lang="en-US" altLang="ko-KR" dirty="0" smtClean="0"/>
            <a:t>SI </a:t>
          </a:r>
          <a:r>
            <a:rPr lang="ko-KR" altLang="en-US" dirty="0" smtClean="0"/>
            <a:t>시장</a:t>
          </a:r>
          <a:endParaRPr lang="ko-KR" altLang="en-US" dirty="0"/>
        </a:p>
      </dgm:t>
    </dgm:pt>
    <dgm:pt modelId="{A17AC804-1F0D-4C60-B808-08961993E7B8}" type="parTrans" cxnId="{819F3AB9-1063-4577-A95B-B2CD94642692}">
      <dgm:prSet/>
      <dgm:spPr/>
      <dgm:t>
        <a:bodyPr/>
        <a:lstStyle/>
        <a:p>
          <a:pPr latinLnBrk="1"/>
          <a:endParaRPr lang="ko-KR" altLang="en-US"/>
        </a:p>
      </dgm:t>
    </dgm:pt>
    <dgm:pt modelId="{F0A2AFA1-8003-4D2E-9908-FA8896E3A07C}" type="sibTrans" cxnId="{819F3AB9-1063-4577-A95B-B2CD94642692}">
      <dgm:prSet/>
      <dgm:spPr/>
      <dgm:t>
        <a:bodyPr/>
        <a:lstStyle/>
        <a:p>
          <a:pPr latinLnBrk="1"/>
          <a:endParaRPr lang="ko-KR" altLang="en-US"/>
        </a:p>
      </dgm:t>
    </dgm:pt>
    <dgm:pt modelId="{C402ADBB-3993-4760-9064-6A1CAB6421F1}" type="pres">
      <dgm:prSet presAssocID="{A0373DDC-E554-49C3-8DC4-7F86E0FF13A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D0E1F8C-4DC7-48DE-8AF6-D5DBD59FDC8B}" type="pres">
      <dgm:prSet presAssocID="{A0373DDC-E554-49C3-8DC4-7F86E0FF13A1}" presName="divider" presStyleLbl="fgShp" presStyleIdx="0" presStyleCnt="1" custAng="20975732" custScaleX="99782" custScaleY="118653"/>
      <dgm:spPr/>
    </dgm:pt>
    <dgm:pt modelId="{A6DE7E8E-86C0-4158-B6F0-31ED42EA6F69}" type="pres">
      <dgm:prSet presAssocID="{18380562-E6E2-48B2-A5F2-1DAD18C63D1A}" presName="downArrow" presStyleLbl="node1" presStyleIdx="0" presStyleCnt="2" custScaleX="87746" custScaleY="89563" custLinFactNeighborY="16748"/>
      <dgm:spPr/>
    </dgm:pt>
    <dgm:pt modelId="{850BF645-B607-4F17-9640-480F0D197902}" type="pres">
      <dgm:prSet presAssocID="{18380562-E6E2-48B2-A5F2-1DAD18C63D1A}" presName="downArrowText" presStyleLbl="revTx" presStyleIdx="0" presStyleCnt="2" custScaleX="13226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C734CE1-2030-42A6-91F1-4C5E958A0EBF}" type="pres">
      <dgm:prSet presAssocID="{CD53CA6B-47F0-4B9B-9177-9FB0DF529883}" presName="upArrow" presStyleLbl="node1" presStyleIdx="1" presStyleCnt="2" custScaleX="88200" custScaleY="82645" custLinFactNeighborX="1576" custLinFactNeighborY="-22148"/>
      <dgm:spPr/>
    </dgm:pt>
    <dgm:pt modelId="{F32318C2-C529-43D3-8A5E-6494C80B013B}" type="pres">
      <dgm:prSet presAssocID="{CD53CA6B-47F0-4B9B-9177-9FB0DF529883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9A18DFC-41CF-4CD6-B840-D8AF0FA07246}" type="presOf" srcId="{18380562-E6E2-48B2-A5F2-1DAD18C63D1A}" destId="{850BF645-B607-4F17-9640-480F0D197902}" srcOrd="0" destOrd="0" presId="urn:microsoft.com/office/officeart/2005/8/layout/arrow3"/>
    <dgm:cxn modelId="{D35D994E-29AA-496D-B473-3AF7496E3A18}" type="presOf" srcId="{CD53CA6B-47F0-4B9B-9177-9FB0DF529883}" destId="{F32318C2-C529-43D3-8A5E-6494C80B013B}" srcOrd="0" destOrd="0" presId="urn:microsoft.com/office/officeart/2005/8/layout/arrow3"/>
    <dgm:cxn modelId="{819F3AB9-1063-4577-A95B-B2CD94642692}" srcId="{A0373DDC-E554-49C3-8DC4-7F86E0FF13A1}" destId="{CD53CA6B-47F0-4B9B-9177-9FB0DF529883}" srcOrd="1" destOrd="0" parTransId="{A17AC804-1F0D-4C60-B808-08961993E7B8}" sibTransId="{F0A2AFA1-8003-4D2E-9908-FA8896E3A07C}"/>
    <dgm:cxn modelId="{F419A7A3-4780-42E3-B300-5E74E1570EA9}" type="presOf" srcId="{A0373DDC-E554-49C3-8DC4-7F86E0FF13A1}" destId="{C402ADBB-3993-4760-9064-6A1CAB6421F1}" srcOrd="0" destOrd="0" presId="urn:microsoft.com/office/officeart/2005/8/layout/arrow3"/>
    <dgm:cxn modelId="{A2173D4F-DF0E-466F-AC12-04792CACEEB3}" srcId="{A0373DDC-E554-49C3-8DC4-7F86E0FF13A1}" destId="{18380562-E6E2-48B2-A5F2-1DAD18C63D1A}" srcOrd="0" destOrd="0" parTransId="{04C95F03-2DB9-400F-819B-4E10023B2BF0}" sibTransId="{55815C0F-8D42-4271-82FC-9C9A03C4922F}"/>
    <dgm:cxn modelId="{9D85280D-C426-4611-B0BC-D21DED74B98E}" type="presParOf" srcId="{C402ADBB-3993-4760-9064-6A1CAB6421F1}" destId="{BD0E1F8C-4DC7-48DE-8AF6-D5DBD59FDC8B}" srcOrd="0" destOrd="0" presId="urn:microsoft.com/office/officeart/2005/8/layout/arrow3"/>
    <dgm:cxn modelId="{5A450C7A-A5A4-4CFF-A477-5992E1FC746B}" type="presParOf" srcId="{C402ADBB-3993-4760-9064-6A1CAB6421F1}" destId="{A6DE7E8E-86C0-4158-B6F0-31ED42EA6F69}" srcOrd="1" destOrd="0" presId="urn:microsoft.com/office/officeart/2005/8/layout/arrow3"/>
    <dgm:cxn modelId="{FB736BD1-A5A8-4843-AAB3-D260F10A0286}" type="presParOf" srcId="{C402ADBB-3993-4760-9064-6A1CAB6421F1}" destId="{850BF645-B607-4F17-9640-480F0D197902}" srcOrd="2" destOrd="0" presId="urn:microsoft.com/office/officeart/2005/8/layout/arrow3"/>
    <dgm:cxn modelId="{6028E9C1-69A2-4157-B5BC-295C78983D25}" type="presParOf" srcId="{C402ADBB-3993-4760-9064-6A1CAB6421F1}" destId="{6C734CE1-2030-42A6-91F1-4C5E958A0EBF}" srcOrd="3" destOrd="0" presId="urn:microsoft.com/office/officeart/2005/8/layout/arrow3"/>
    <dgm:cxn modelId="{AD801C97-494E-4EC5-A1DE-66024EB32D37}" type="presParOf" srcId="{C402ADBB-3993-4760-9064-6A1CAB6421F1}" destId="{F32318C2-C529-43D3-8A5E-6494C80B013B}" srcOrd="4" destOrd="0" presId="urn:microsoft.com/office/officeart/2005/8/layout/arrow3"/>
  </dgm:cxnLst>
  <dgm:bg>
    <a:solidFill>
      <a:schemeClr val="accent3">
        <a:lumMod val="40000"/>
        <a:lumOff val="60000"/>
      </a:schemeClr>
    </a:solidFill>
  </dgm:bg>
  <dgm:whole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3E7395-39F2-4AB8-A95D-63A2B392FE8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00B8B29F-85C4-417D-8066-C3E851097A2E}">
      <dgm:prSet phldrT="[텍스트]"/>
      <dgm:spPr/>
      <dgm:t>
        <a:bodyPr/>
        <a:lstStyle/>
        <a:p>
          <a:pPr latinLnBrk="1"/>
          <a:r>
            <a:rPr lang="ko-KR" altLang="en-US" b="1" dirty="0" smtClean="0"/>
            <a:t>자체개발</a:t>
          </a:r>
          <a:endParaRPr lang="en-US" altLang="ko-KR" b="1" dirty="0" smtClean="0"/>
        </a:p>
        <a:p>
          <a:pPr latinLnBrk="1"/>
          <a:r>
            <a:rPr lang="ko-KR" altLang="en-US" b="1" dirty="0" smtClean="0"/>
            <a:t>자체적용</a:t>
          </a:r>
          <a:endParaRPr lang="ko-KR" altLang="en-US" b="1" dirty="0"/>
        </a:p>
      </dgm:t>
    </dgm:pt>
    <dgm:pt modelId="{9DC1A24B-84B2-461A-A6EF-A006D3460243}" type="parTrans" cxnId="{9262CFBD-E567-454C-8463-203463D4D985}">
      <dgm:prSet/>
      <dgm:spPr/>
      <dgm:t>
        <a:bodyPr/>
        <a:lstStyle/>
        <a:p>
          <a:pPr latinLnBrk="1"/>
          <a:endParaRPr lang="ko-KR" altLang="en-US" b="1"/>
        </a:p>
      </dgm:t>
    </dgm:pt>
    <dgm:pt modelId="{A855C345-29B9-430B-B43A-58B693C2A942}" type="sibTrans" cxnId="{9262CFBD-E567-454C-8463-203463D4D985}">
      <dgm:prSet/>
      <dgm:spPr/>
      <dgm:t>
        <a:bodyPr/>
        <a:lstStyle/>
        <a:p>
          <a:pPr latinLnBrk="1"/>
          <a:endParaRPr lang="ko-KR" altLang="en-US" b="1"/>
        </a:p>
      </dgm:t>
    </dgm:pt>
    <dgm:pt modelId="{A25E102E-6DFE-488C-9119-043BA2ABF44F}">
      <dgm:prSet phldrT="[텍스트]"/>
      <dgm:spPr/>
      <dgm:t>
        <a:bodyPr/>
        <a:lstStyle/>
        <a:p>
          <a:pPr latinLnBrk="1"/>
          <a:r>
            <a:rPr lang="ko-KR" altLang="en-US" b="1" dirty="0" smtClean="0"/>
            <a:t>공개 소스</a:t>
          </a:r>
          <a:endParaRPr lang="en-US" altLang="ko-KR" b="1" dirty="0" smtClean="0"/>
        </a:p>
        <a:p>
          <a:pPr latinLnBrk="1"/>
          <a:r>
            <a:rPr lang="ko-KR" altLang="en-US" b="1" dirty="0" smtClean="0"/>
            <a:t>다수 활용</a:t>
          </a:r>
          <a:endParaRPr lang="ko-KR" altLang="en-US" b="1" dirty="0"/>
        </a:p>
      </dgm:t>
    </dgm:pt>
    <dgm:pt modelId="{14FF52F8-69A4-4BF2-94BE-B7A8E0D9338C}" type="parTrans" cxnId="{18338371-4769-4FA2-B31F-6F63607E8C86}">
      <dgm:prSet/>
      <dgm:spPr/>
      <dgm:t>
        <a:bodyPr/>
        <a:lstStyle/>
        <a:p>
          <a:pPr latinLnBrk="1"/>
          <a:endParaRPr lang="ko-KR" altLang="en-US" b="1"/>
        </a:p>
      </dgm:t>
    </dgm:pt>
    <dgm:pt modelId="{B4CECD51-EF96-4903-B083-22AFFDE74869}" type="sibTrans" cxnId="{18338371-4769-4FA2-B31F-6F63607E8C86}">
      <dgm:prSet/>
      <dgm:spPr/>
      <dgm:t>
        <a:bodyPr/>
        <a:lstStyle/>
        <a:p>
          <a:pPr latinLnBrk="1"/>
          <a:endParaRPr lang="ko-KR" altLang="en-US" b="1"/>
        </a:p>
      </dgm:t>
    </dgm:pt>
    <dgm:pt modelId="{4A413D8E-2391-4004-9D4D-45D58B5ACE0D}">
      <dgm:prSet phldrT="[텍스트]"/>
      <dgm:spPr/>
      <dgm:t>
        <a:bodyPr/>
        <a:lstStyle/>
        <a:p>
          <a:pPr latinLnBrk="1">
            <a:lnSpc>
              <a:spcPct val="150000"/>
            </a:lnSpc>
          </a:pPr>
          <a:r>
            <a:rPr lang="ko-KR" altLang="en-US" b="1" dirty="0" smtClean="0"/>
            <a:t>생태계간 </a:t>
          </a:r>
          <a:endParaRPr lang="en-US" altLang="ko-KR" b="1" dirty="0" smtClean="0"/>
        </a:p>
        <a:p>
          <a:pPr latinLnBrk="1">
            <a:lnSpc>
              <a:spcPct val="100000"/>
            </a:lnSpc>
          </a:pPr>
          <a:r>
            <a:rPr lang="ko-KR" altLang="en-US" b="1" dirty="0" smtClean="0"/>
            <a:t>경쟁 대응</a:t>
          </a:r>
          <a:endParaRPr lang="ko-KR" altLang="en-US" b="1" dirty="0"/>
        </a:p>
      </dgm:t>
    </dgm:pt>
    <dgm:pt modelId="{2353DB81-A8A0-4068-BED0-08FA51B602AF}" type="parTrans" cxnId="{8051EB68-915E-48D1-B10E-D27EEB150535}">
      <dgm:prSet/>
      <dgm:spPr/>
      <dgm:t>
        <a:bodyPr/>
        <a:lstStyle/>
        <a:p>
          <a:pPr latinLnBrk="1"/>
          <a:endParaRPr lang="ko-KR" altLang="en-US" b="1"/>
        </a:p>
      </dgm:t>
    </dgm:pt>
    <dgm:pt modelId="{E4B02865-5EA6-48C7-98C8-ADD344788B70}" type="sibTrans" cxnId="{8051EB68-915E-48D1-B10E-D27EEB150535}">
      <dgm:prSet/>
      <dgm:spPr/>
      <dgm:t>
        <a:bodyPr/>
        <a:lstStyle/>
        <a:p>
          <a:pPr latinLnBrk="1"/>
          <a:endParaRPr lang="ko-KR" altLang="en-US" b="1"/>
        </a:p>
      </dgm:t>
    </dgm:pt>
    <dgm:pt modelId="{B6008464-874A-4D88-A92D-D7EC4DB79ADA}" type="pres">
      <dgm:prSet presAssocID="{623E7395-39F2-4AB8-A95D-63A2B392FE86}" presName="arrowDiagram" presStyleCnt="0">
        <dgm:presLayoutVars>
          <dgm:chMax val="5"/>
          <dgm:dir/>
          <dgm:resizeHandles val="exact"/>
        </dgm:presLayoutVars>
      </dgm:prSet>
      <dgm:spPr/>
    </dgm:pt>
    <dgm:pt modelId="{1F978A8E-E430-4932-A69C-5C9CC4A6DF85}" type="pres">
      <dgm:prSet presAssocID="{623E7395-39F2-4AB8-A95D-63A2B392FE86}" presName="arrow" presStyleLbl="bgShp" presStyleIdx="0" presStyleCnt="1" custScaleX="112500" custLinFactNeighborY="-4809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</dgm:pt>
    <dgm:pt modelId="{FAB6281E-4B3B-4191-8FF8-36C9267C556B}" type="pres">
      <dgm:prSet presAssocID="{623E7395-39F2-4AB8-A95D-63A2B392FE86}" presName="arrowDiagram3" presStyleCnt="0"/>
      <dgm:spPr/>
    </dgm:pt>
    <dgm:pt modelId="{BC232DF9-AD99-407E-92C3-A30F3EC22EFC}" type="pres">
      <dgm:prSet presAssocID="{00B8B29F-85C4-417D-8066-C3E851097A2E}" presName="bullet3a" presStyleLbl="node1" presStyleIdx="0" presStyleCnt="3"/>
      <dgm:spPr/>
    </dgm:pt>
    <dgm:pt modelId="{296FF96B-99DC-47F4-939D-6C0232A35186}" type="pres">
      <dgm:prSet presAssocID="{00B8B29F-85C4-417D-8066-C3E851097A2E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DA4F63B-0F2E-4F1A-89A0-98EAB261DC19}" type="pres">
      <dgm:prSet presAssocID="{A25E102E-6DFE-488C-9119-043BA2ABF44F}" presName="bullet3b" presStyleLbl="node1" presStyleIdx="1" presStyleCnt="3"/>
      <dgm:spPr/>
    </dgm:pt>
    <dgm:pt modelId="{170400E0-598B-4E03-BFC7-D0F26A4150B5}" type="pres">
      <dgm:prSet presAssocID="{A25E102E-6DFE-488C-9119-043BA2ABF44F}" presName="textBox3b" presStyleLbl="revTx" presStyleIdx="1" presStyleCnt="3" custScaleY="45783" custLinFactNeighborX="-4212" custLinFactNeighborY="-1617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0E61E92-5B2B-421A-B637-8F6BACD23F08}" type="pres">
      <dgm:prSet presAssocID="{4A413D8E-2391-4004-9D4D-45D58B5ACE0D}" presName="bullet3c" presStyleLbl="node1" presStyleIdx="2" presStyleCnt="3"/>
      <dgm:spPr/>
    </dgm:pt>
    <dgm:pt modelId="{1589E85B-4FD8-4A24-A8C6-8B6EACD3FB62}" type="pres">
      <dgm:prSet presAssocID="{4A413D8E-2391-4004-9D4D-45D58B5ACE0D}" presName="textBox3c" presStyleLbl="revTx" presStyleIdx="2" presStyleCnt="3" custScaleX="136557" custScaleY="50620" custLinFactNeighborY="-2007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EBE0384-3FAE-41ED-AF14-0D8B3C9F12E8}" type="presOf" srcId="{4A413D8E-2391-4004-9D4D-45D58B5ACE0D}" destId="{1589E85B-4FD8-4A24-A8C6-8B6EACD3FB62}" srcOrd="0" destOrd="0" presId="urn:microsoft.com/office/officeart/2005/8/layout/arrow2"/>
    <dgm:cxn modelId="{8051EB68-915E-48D1-B10E-D27EEB150535}" srcId="{623E7395-39F2-4AB8-A95D-63A2B392FE86}" destId="{4A413D8E-2391-4004-9D4D-45D58B5ACE0D}" srcOrd="2" destOrd="0" parTransId="{2353DB81-A8A0-4068-BED0-08FA51B602AF}" sibTransId="{E4B02865-5EA6-48C7-98C8-ADD344788B70}"/>
    <dgm:cxn modelId="{9E8BF35A-A39A-4345-9E94-049BC4ED2B39}" type="presOf" srcId="{A25E102E-6DFE-488C-9119-043BA2ABF44F}" destId="{170400E0-598B-4E03-BFC7-D0F26A4150B5}" srcOrd="0" destOrd="0" presId="urn:microsoft.com/office/officeart/2005/8/layout/arrow2"/>
    <dgm:cxn modelId="{09D29BA1-8B03-4E25-B04B-7F4C97C19E21}" type="presOf" srcId="{623E7395-39F2-4AB8-A95D-63A2B392FE86}" destId="{B6008464-874A-4D88-A92D-D7EC4DB79ADA}" srcOrd="0" destOrd="0" presId="urn:microsoft.com/office/officeart/2005/8/layout/arrow2"/>
    <dgm:cxn modelId="{9262CFBD-E567-454C-8463-203463D4D985}" srcId="{623E7395-39F2-4AB8-A95D-63A2B392FE86}" destId="{00B8B29F-85C4-417D-8066-C3E851097A2E}" srcOrd="0" destOrd="0" parTransId="{9DC1A24B-84B2-461A-A6EF-A006D3460243}" sibTransId="{A855C345-29B9-430B-B43A-58B693C2A942}"/>
    <dgm:cxn modelId="{18338371-4769-4FA2-B31F-6F63607E8C86}" srcId="{623E7395-39F2-4AB8-A95D-63A2B392FE86}" destId="{A25E102E-6DFE-488C-9119-043BA2ABF44F}" srcOrd="1" destOrd="0" parTransId="{14FF52F8-69A4-4BF2-94BE-B7A8E0D9338C}" sibTransId="{B4CECD51-EF96-4903-B083-22AFFDE74869}"/>
    <dgm:cxn modelId="{FCF75472-BA35-48CA-82C0-27FAB20F5084}" type="presOf" srcId="{00B8B29F-85C4-417D-8066-C3E851097A2E}" destId="{296FF96B-99DC-47F4-939D-6C0232A35186}" srcOrd="0" destOrd="0" presId="urn:microsoft.com/office/officeart/2005/8/layout/arrow2"/>
    <dgm:cxn modelId="{E755729B-8382-4D57-93B3-EB65748EC357}" type="presParOf" srcId="{B6008464-874A-4D88-A92D-D7EC4DB79ADA}" destId="{1F978A8E-E430-4932-A69C-5C9CC4A6DF85}" srcOrd="0" destOrd="0" presId="urn:microsoft.com/office/officeart/2005/8/layout/arrow2"/>
    <dgm:cxn modelId="{726347EC-57EB-4411-836F-C95FBAF251D1}" type="presParOf" srcId="{B6008464-874A-4D88-A92D-D7EC4DB79ADA}" destId="{FAB6281E-4B3B-4191-8FF8-36C9267C556B}" srcOrd="1" destOrd="0" presId="urn:microsoft.com/office/officeart/2005/8/layout/arrow2"/>
    <dgm:cxn modelId="{E61BA86E-6ED5-4F44-887B-90B8F7134C72}" type="presParOf" srcId="{FAB6281E-4B3B-4191-8FF8-36C9267C556B}" destId="{BC232DF9-AD99-407E-92C3-A30F3EC22EFC}" srcOrd="0" destOrd="0" presId="urn:microsoft.com/office/officeart/2005/8/layout/arrow2"/>
    <dgm:cxn modelId="{E6D4A69E-E155-4910-B592-D6E321F8CB10}" type="presParOf" srcId="{FAB6281E-4B3B-4191-8FF8-36C9267C556B}" destId="{296FF96B-99DC-47F4-939D-6C0232A35186}" srcOrd="1" destOrd="0" presId="urn:microsoft.com/office/officeart/2005/8/layout/arrow2"/>
    <dgm:cxn modelId="{6C6231A7-6346-44A9-A56E-45EA39E5A136}" type="presParOf" srcId="{FAB6281E-4B3B-4191-8FF8-36C9267C556B}" destId="{8DA4F63B-0F2E-4F1A-89A0-98EAB261DC19}" srcOrd="2" destOrd="0" presId="urn:microsoft.com/office/officeart/2005/8/layout/arrow2"/>
    <dgm:cxn modelId="{AF50AAE9-D19F-4D09-808E-811E7AB6A451}" type="presParOf" srcId="{FAB6281E-4B3B-4191-8FF8-36C9267C556B}" destId="{170400E0-598B-4E03-BFC7-D0F26A4150B5}" srcOrd="3" destOrd="0" presId="urn:microsoft.com/office/officeart/2005/8/layout/arrow2"/>
    <dgm:cxn modelId="{0F551BB9-774A-4092-A994-79AB94281A62}" type="presParOf" srcId="{FAB6281E-4B3B-4191-8FF8-36C9267C556B}" destId="{40E61E92-5B2B-421A-B637-8F6BACD23F08}" srcOrd="4" destOrd="0" presId="urn:microsoft.com/office/officeart/2005/8/layout/arrow2"/>
    <dgm:cxn modelId="{65489BE4-027A-44D0-8799-582C764CBF6D}" type="presParOf" srcId="{FAB6281E-4B3B-4191-8FF8-36C9267C556B}" destId="{1589E85B-4FD8-4A24-A8C6-8B6EACD3FB6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0E1F8C-4DC7-48DE-8AF6-D5DBD59FDC8B}">
      <dsp:nvSpPr>
        <dsp:cNvPr id="0" name=""/>
        <dsp:cNvSpPr/>
      </dsp:nvSpPr>
      <dsp:spPr>
        <a:xfrm rot="20675732">
          <a:off x="35491" y="1569488"/>
          <a:ext cx="6025016" cy="925022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DE7E8E-86C0-4158-B6F0-31ED42EA6F69}">
      <dsp:nvSpPr>
        <dsp:cNvPr id="0" name=""/>
        <dsp:cNvSpPr/>
      </dsp:nvSpPr>
      <dsp:spPr>
        <a:xfrm>
          <a:off x="843570" y="560287"/>
          <a:ext cx="1604698" cy="1455936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BF645-B607-4F17-9640-480F0D197902}">
      <dsp:nvSpPr>
        <dsp:cNvPr id="0" name=""/>
        <dsp:cNvSpPr/>
      </dsp:nvSpPr>
      <dsp:spPr>
        <a:xfrm>
          <a:off x="2916209" y="0"/>
          <a:ext cx="2580061" cy="170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300" kern="1200" dirty="0" smtClean="0"/>
            <a:t>Open</a:t>
          </a:r>
          <a:r>
            <a:rPr lang="ko-KR" altLang="en-US" sz="2300" kern="1200" dirty="0" smtClean="0"/>
            <a:t> </a:t>
          </a:r>
          <a:r>
            <a:rPr lang="en-US" altLang="ko-KR" sz="2300" kern="1200" dirty="0" smtClean="0"/>
            <a:t>Source </a:t>
          </a:r>
        </a:p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kern="1200" dirty="0" smtClean="0"/>
            <a:t>서비스시장</a:t>
          </a:r>
          <a:endParaRPr lang="ko-KR" altLang="en-US" sz="2300" kern="1200" dirty="0"/>
        </a:p>
      </dsp:txBody>
      <dsp:txXfrm>
        <a:off x="2916209" y="0"/>
        <a:ext cx="2580061" cy="1706880"/>
      </dsp:txXfrm>
    </dsp:sp>
    <dsp:sp modelId="{6C734CE1-2030-42A6-91F1-4C5E958A0EBF}">
      <dsp:nvSpPr>
        <dsp:cNvPr id="0" name=""/>
        <dsp:cNvSpPr/>
      </dsp:nvSpPr>
      <dsp:spPr>
        <a:xfrm>
          <a:off x="3672401" y="2016223"/>
          <a:ext cx="1613001" cy="1343477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318C2-C529-43D3-8A5E-6494C80B013B}">
      <dsp:nvSpPr>
        <dsp:cNvPr id="0" name=""/>
        <dsp:cNvSpPr/>
      </dsp:nvSpPr>
      <dsp:spPr>
        <a:xfrm>
          <a:off x="914400" y="2357120"/>
          <a:ext cx="1950720" cy="170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300" kern="1200" dirty="0" smtClean="0"/>
            <a:t>Package SW</a:t>
          </a:r>
        </a:p>
        <a:p>
          <a:pPr lvl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300" kern="1200" dirty="0" smtClean="0"/>
            <a:t>SI </a:t>
          </a:r>
          <a:r>
            <a:rPr lang="ko-KR" altLang="en-US" sz="2300" kern="1200" dirty="0" smtClean="0"/>
            <a:t>시장</a:t>
          </a:r>
          <a:endParaRPr lang="ko-KR" altLang="en-US" sz="2300" kern="1200" dirty="0"/>
        </a:p>
      </dsp:txBody>
      <dsp:txXfrm>
        <a:off x="914400" y="2357120"/>
        <a:ext cx="1950720" cy="1706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78A8E-E430-4932-A69C-5C9CC4A6DF85}">
      <dsp:nvSpPr>
        <dsp:cNvPr id="0" name=""/>
        <dsp:cNvSpPr/>
      </dsp:nvSpPr>
      <dsp:spPr>
        <a:xfrm>
          <a:off x="504055" y="0"/>
          <a:ext cx="5832648" cy="3240360"/>
        </a:xfrm>
        <a:prstGeom prst="swooshArrow">
          <a:avLst>
            <a:gd name="adj1" fmla="val 25000"/>
            <a:gd name="adj2" fmla="val 25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</dsp:sp>
    <dsp:sp modelId="{BC232DF9-AD99-407E-92C3-A30F3EC22EFC}">
      <dsp:nvSpPr>
        <dsp:cNvPr id="0" name=""/>
        <dsp:cNvSpPr/>
      </dsp:nvSpPr>
      <dsp:spPr>
        <a:xfrm>
          <a:off x="1486533" y="2236496"/>
          <a:ext cx="134798" cy="1347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FF96B-99DC-47F4-939D-6C0232A35186}">
      <dsp:nvSpPr>
        <dsp:cNvPr id="0" name=""/>
        <dsp:cNvSpPr/>
      </dsp:nvSpPr>
      <dsp:spPr>
        <a:xfrm>
          <a:off x="1553932" y="2303895"/>
          <a:ext cx="1208006" cy="936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427" tIns="0" rIns="0" bIns="0" numCol="1" spcCol="1270" anchor="t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/>
            <a:t>자체개발</a:t>
          </a:r>
          <a:endParaRPr lang="en-US" altLang="ko-KR" sz="1600" b="1" kern="1200" dirty="0" smtClean="0"/>
        </a:p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/>
            <a:t>자체적용</a:t>
          </a:r>
          <a:endParaRPr lang="ko-KR" altLang="en-US" sz="1600" b="1" kern="1200" dirty="0"/>
        </a:p>
      </dsp:txBody>
      <dsp:txXfrm>
        <a:off x="1553932" y="2303895"/>
        <a:ext cx="1208006" cy="936464"/>
      </dsp:txXfrm>
    </dsp:sp>
    <dsp:sp modelId="{8DA4F63B-0F2E-4F1A-89A0-98EAB261DC19}">
      <dsp:nvSpPr>
        <dsp:cNvPr id="0" name=""/>
        <dsp:cNvSpPr/>
      </dsp:nvSpPr>
      <dsp:spPr>
        <a:xfrm>
          <a:off x="2676393" y="1355766"/>
          <a:ext cx="243675" cy="2436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0400E0-598B-4E03-BFC7-D0F26A4150B5}">
      <dsp:nvSpPr>
        <dsp:cNvPr id="0" name=""/>
        <dsp:cNvSpPr/>
      </dsp:nvSpPr>
      <dsp:spPr>
        <a:xfrm>
          <a:off x="2745821" y="1670352"/>
          <a:ext cx="1244298" cy="807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118" tIns="0" rIns="0" bIns="0" numCol="1" spcCol="1270" anchor="t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/>
            <a:t>공개 소스</a:t>
          </a:r>
          <a:endParaRPr lang="en-US" altLang="ko-KR" sz="1600" b="1" kern="1200" dirty="0" smtClean="0"/>
        </a:p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/>
            <a:t>다수 활용</a:t>
          </a:r>
          <a:endParaRPr lang="ko-KR" altLang="en-US" sz="1600" b="1" kern="1200" dirty="0"/>
        </a:p>
      </dsp:txBody>
      <dsp:txXfrm>
        <a:off x="2745821" y="1670352"/>
        <a:ext cx="1244298" cy="807042"/>
      </dsp:txXfrm>
    </dsp:sp>
    <dsp:sp modelId="{40E61E92-5B2B-421A-B637-8F6BACD23F08}">
      <dsp:nvSpPr>
        <dsp:cNvPr id="0" name=""/>
        <dsp:cNvSpPr/>
      </dsp:nvSpPr>
      <dsp:spPr>
        <a:xfrm>
          <a:off x="4107336" y="819811"/>
          <a:ext cx="336997" cy="3369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9E85B-4FD8-4A24-A8C6-8B6EACD3FB62}">
      <dsp:nvSpPr>
        <dsp:cNvPr id="0" name=""/>
        <dsp:cNvSpPr/>
      </dsp:nvSpPr>
      <dsp:spPr>
        <a:xfrm>
          <a:off x="4048395" y="1092151"/>
          <a:ext cx="1699176" cy="1139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568" tIns="0" rIns="0" bIns="0" numCol="1" spcCol="1270" anchor="t" anchorCtr="0">
          <a:noAutofit/>
        </a:bodyPr>
        <a:lstStyle/>
        <a:p>
          <a:pPr lvl="0" algn="l" defTabSz="711200" latinLnBrk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/>
            <a:t>생태계간 </a:t>
          </a:r>
          <a:endParaRPr lang="en-US" altLang="ko-KR" sz="1600" b="1" kern="1200" dirty="0" smtClean="0"/>
        </a:p>
        <a:p>
          <a:pPr lvl="0" algn="l" defTabSz="7112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/>
            <a:t>경쟁 대응</a:t>
          </a:r>
          <a:endParaRPr lang="ko-KR" altLang="en-US" sz="1600" b="1" kern="1200" dirty="0"/>
        </a:p>
      </dsp:txBody>
      <dsp:txXfrm>
        <a:off x="4048395" y="1092151"/>
        <a:ext cx="1699176" cy="1139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3FB75-D130-4CF4-B70C-B8940BCA3F66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5C315-6F5C-40C0-9233-AA3CEC3935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593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1FC92-4361-49CD-91B2-4CEAABEEA5FB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2991B-5143-4403-B69F-178057DCE0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582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49057" y="9430385"/>
            <a:ext cx="2947034" cy="494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76" tIns="45987" rIns="91976" bIns="45987" anchor="b"/>
          <a:lstStyle/>
          <a:p>
            <a:pPr algn="r" defTabSz="917876"/>
            <a:fld id="{1A2DEFBB-3B69-49AF-9D3D-90378C4EFA7A}" type="slidenum">
              <a:rPr lang="en-US" altLang="ko-KR">
                <a:latin typeface="굴림" pitchFamily="50" charset="-127"/>
              </a:rPr>
              <a:pPr algn="r" defTabSz="917876"/>
              <a:t>3</a:t>
            </a:fld>
            <a:endParaRPr lang="en-US" altLang="ko-KR" dirty="0">
              <a:latin typeface="굴림" pitchFamily="50" charset="-127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0750" y="744538"/>
            <a:ext cx="4960938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4240" y="4602625"/>
            <a:ext cx="6020888" cy="446627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ko-KR" smtClean="0">
                <a:ea typeface="굴림" pitchFamily="50" charset="-127"/>
              </a:rPr>
              <a:t>In conclusion, Korea’s successful infrastructure construction established a solid foundation for rapid informatization.</a:t>
            </a:r>
          </a:p>
          <a:p>
            <a:pPr>
              <a:lnSpc>
                <a:spcPct val="90000"/>
              </a:lnSpc>
            </a:pPr>
            <a:endParaRPr lang="en-US" altLang="ko-KR" smtClean="0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r>
              <a:rPr lang="en-US" altLang="ko-KR" smtClean="0">
                <a:ea typeface="굴림" pitchFamily="50" charset="-127"/>
              </a:rPr>
              <a:t>High speed networks influenced on almost every sector of Korea including </a:t>
            </a:r>
          </a:p>
          <a:p>
            <a:pPr>
              <a:lnSpc>
                <a:spcPct val="90000"/>
              </a:lnSpc>
            </a:pPr>
            <a:r>
              <a:rPr lang="en-US" altLang="ko-KR" smtClean="0">
                <a:ea typeface="굴림" pitchFamily="50" charset="-127"/>
              </a:rPr>
              <a:t>e-Government, economy, education, SOC, politics, culture and etc.</a:t>
            </a:r>
          </a:p>
          <a:p>
            <a:pPr>
              <a:lnSpc>
                <a:spcPct val="90000"/>
              </a:lnSpc>
            </a:pPr>
            <a:endParaRPr lang="en-US" altLang="ko-KR" smtClean="0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r>
              <a:rPr lang="en-US" altLang="ko-KR" smtClean="0">
                <a:ea typeface="굴림" pitchFamily="50" charset="-127"/>
              </a:rPr>
              <a:t>Recognized as an e-Government leading country, Korea received a Public Service Award as well as e-Government Special Award from the UN in 2010.</a:t>
            </a:r>
          </a:p>
          <a:p>
            <a:pPr>
              <a:lnSpc>
                <a:spcPct val="90000"/>
              </a:lnSpc>
            </a:pPr>
            <a:r>
              <a:rPr lang="en-US" altLang="ko-KR" smtClean="0">
                <a:ea typeface="굴림" pitchFamily="50" charset="-127"/>
              </a:rPr>
              <a:t>Online civil service(G4C), one of the UN Public Service Award winner, enables citizens to request 3,020 types of civil services online among a total of 5,300 services.</a:t>
            </a:r>
          </a:p>
          <a:p>
            <a:pPr>
              <a:lnSpc>
                <a:spcPct val="90000"/>
              </a:lnSpc>
            </a:pPr>
            <a:r>
              <a:rPr lang="en-US" altLang="ko-KR" smtClean="0">
                <a:ea typeface="굴림" pitchFamily="50" charset="-127"/>
              </a:rPr>
              <a:t>1,208 types of civil documents are issued online.</a:t>
            </a:r>
          </a:p>
          <a:p>
            <a:pPr>
              <a:lnSpc>
                <a:spcPct val="90000"/>
              </a:lnSpc>
            </a:pPr>
            <a:endParaRPr lang="en-US" altLang="ko-KR" smtClean="0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r>
              <a:rPr lang="en-US" altLang="ko-KR" smtClean="0">
                <a:ea typeface="굴림" pitchFamily="50" charset="-127"/>
              </a:rPr>
              <a:t>In economy sector, e-banking transactions accounted for over 35% of the total transactions in 2010.</a:t>
            </a:r>
          </a:p>
          <a:p>
            <a:pPr>
              <a:lnSpc>
                <a:spcPct val="90000"/>
              </a:lnSpc>
            </a:pPr>
            <a:endParaRPr lang="en-US" altLang="ko-KR" smtClean="0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r>
              <a:rPr lang="en-US" altLang="ko-KR" smtClean="0">
                <a:ea typeface="굴림" pitchFamily="50" charset="-127"/>
              </a:rPr>
              <a:t>Internet development also promoted young generations’ participation in voting which changed the political culture in Korea.</a:t>
            </a:r>
          </a:p>
          <a:p>
            <a:pPr>
              <a:lnSpc>
                <a:spcPct val="90000"/>
              </a:lnSpc>
            </a:pPr>
            <a:endParaRPr lang="en-US" altLang="ko-KR" smtClean="0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r>
              <a:rPr lang="en-US" altLang="ko-KR" smtClean="0">
                <a:ea typeface="굴림" pitchFamily="50" charset="-127"/>
              </a:rPr>
              <a:t>Now, I’d like to briefly introduce some best practices for each of the sectors.</a:t>
            </a:r>
          </a:p>
          <a:p>
            <a:pPr>
              <a:lnSpc>
                <a:spcPct val="90000"/>
              </a:lnSpc>
            </a:pPr>
            <a:endParaRPr lang="en-US" altLang="ko-KR" smtClean="0"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459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37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08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32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469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21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0643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170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1240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11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775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4848" y="144463"/>
            <a:ext cx="8332182" cy="331787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374848" y="550260"/>
            <a:ext cx="8424863" cy="5616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굴림" pitchFamily="50" charset="-127"/>
              </a:defRPr>
            </a:lvl1pPr>
          </a:lstStyle>
          <a:p>
            <a:fld id="{BBCFF982-DF80-4A65-A8B2-03946784564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5"/>
          </p:nvPr>
        </p:nvSpPr>
        <p:spPr>
          <a:xfrm>
            <a:off x="5943600" y="6477000"/>
            <a:ext cx="28956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3ECF-1ABC-4EAE-AC63-2953776AD65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883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4848" y="144463"/>
            <a:ext cx="8332182" cy="331787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374848" y="550260"/>
            <a:ext cx="8424863" cy="5616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굴림" pitchFamily="50" charset="-127"/>
              </a:defRPr>
            </a:lvl1pPr>
          </a:lstStyle>
          <a:p>
            <a:fld id="{85734802-3885-40BC-BB84-F002E4782B7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5"/>
          </p:nvPr>
        </p:nvSpPr>
        <p:spPr>
          <a:xfrm>
            <a:off x="5943600" y="6477000"/>
            <a:ext cx="28956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D8884-8290-494E-90AE-C32DD111C1B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6943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3424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92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6270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2165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335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7752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11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585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9873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197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746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4848" y="144463"/>
            <a:ext cx="8332182" cy="331787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374848" y="550260"/>
            <a:ext cx="8424863" cy="5616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굴림" pitchFamily="50" charset="-127"/>
              </a:defRPr>
            </a:lvl1pPr>
          </a:lstStyle>
          <a:p>
            <a:fld id="{BBCFF982-DF80-4A65-A8B2-039467845645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5"/>
          </p:nvPr>
        </p:nvSpPr>
        <p:spPr>
          <a:xfrm>
            <a:off x="5943600" y="6477000"/>
            <a:ext cx="28956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3ECF-1ABC-4EAE-AC63-2953776AD657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8554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4848" y="144463"/>
            <a:ext cx="8332182" cy="331787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374848" y="550260"/>
            <a:ext cx="8424863" cy="5616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굴림" pitchFamily="50" charset="-127"/>
              </a:defRPr>
            </a:lvl1pPr>
          </a:lstStyle>
          <a:p>
            <a:fld id="{85734802-3885-40BC-BB84-F002E4782B73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5"/>
          </p:nvPr>
        </p:nvSpPr>
        <p:spPr>
          <a:xfrm>
            <a:off x="5943600" y="6477000"/>
            <a:ext cx="28956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D8884-8290-494E-90AE-C32DD111C1BE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8399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37749"/>
      </p:ext>
    </p:extLst>
  </p:cSld>
  <p:clrMapOvr>
    <a:masterClrMapping/>
  </p:clrMapOvr>
  <p:transition spd="med"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01947"/>
      </p:ext>
    </p:extLst>
  </p:cSld>
  <p:clrMapOvr>
    <a:masterClrMapping/>
  </p:clrMapOvr>
  <p:transition spd="med"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24550"/>
      </p:ext>
    </p:extLst>
  </p:cSld>
  <p:clrMapOvr>
    <a:masterClrMapping/>
  </p:clrMapOvr>
  <p:transition spd="med"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153223"/>
      </p:ext>
    </p:extLst>
  </p:cSld>
  <p:clrMapOvr>
    <a:masterClrMapping/>
  </p:clrMapOvr>
  <p:transition spd="med"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68591"/>
      </p:ext>
    </p:extLst>
  </p:cSld>
  <p:clrMapOvr>
    <a:masterClrMapping/>
  </p:clrMapOvr>
  <p:transition spd="med"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022779"/>
      </p:ext>
    </p:extLst>
  </p:cSld>
  <p:clrMapOvr>
    <a:masterClrMapping/>
  </p:clrMapOvr>
  <p:transition spd="med"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200076"/>
      </p:ext>
    </p:extLst>
  </p:cSld>
  <p:clrMapOvr>
    <a:masterClrMapping/>
  </p:clrMapOvr>
  <p:transition spd="med"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24857"/>
      </p:ext>
    </p:extLst>
  </p:cSld>
  <p:clrMapOvr>
    <a:masterClrMapping/>
  </p:clrMapOvr>
  <p:transition spd="med"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1839"/>
      </p:ext>
    </p:extLst>
  </p:cSld>
  <p:clrMapOvr>
    <a:masterClrMapping/>
  </p:clrMapOvr>
  <p:transition spd="med"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938987"/>
      </p:ext>
    </p:extLst>
  </p:cSld>
  <p:clrMapOvr>
    <a:masterClrMapping/>
  </p:clrMapOvr>
  <p:transition spd="med"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684190"/>
      </p:ext>
    </p:extLst>
  </p:cSld>
  <p:clrMapOvr>
    <a:masterClrMapping/>
  </p:clrMapOvr>
  <p:transition spd="med"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17236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3FB2D-A651-4EBE-8739-318CBC456FB4}" type="datetimeFigureOut">
              <a:rPr lang="ko-KR" altLang="en-US" smtClean="0"/>
              <a:pPr/>
              <a:t>2014-04-22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DF996-D88E-474C-A1EA-247F16C351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wipe dir="r"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89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3F471-22FD-41B1-A6A0-3D5366B4B02B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5F7A5-A54F-4608-88DC-1B436B7FA92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11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3FB2D-A651-4EBE-8739-318CBC456F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2014-04-22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DF996-D88E-474C-A1EA-247F16C351C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98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ransition spd="med">
    <p:wipe dir="r"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-w.com/dictionary/help" TargetMode="External"/><Relationship Id="rId2" Type="http://schemas.openxmlformats.org/officeDocument/2006/relationships/hyperlink" Target="http://www.m-w.com/dictionary/serves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m-w.com/dictionary/benefit" TargetMode="External"/><Relationship Id="rId4" Type="http://schemas.openxmlformats.org/officeDocument/2006/relationships/hyperlink" Target="http://www.m-w.com/dictionary/us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imgres?imgurl=http://www.prlog.org/10566532-mezeo-software-has-joined-the-storage-networking-industry-association.jpg&amp;imgrefurl=http://www.prlog.org/10566532-mezeo-software-joins-storage-networking-industry-association-cloud-storage-initiative.html&amp;usg=__5YXFsu4GCBID6EVQEbznw4JQRnI=&amp;h=1008&amp;w=1255&amp;sz=94&amp;hl=en&amp;start=1&amp;zoom=1&amp;tbnid=sV3Y6k_wfTpafM:&amp;tbnh=120&amp;tbnw=150&amp;ei=ArWgTr_RO-Xh0QHqqviLBQ&amp;prev=/search?q=Storage+Networking+Industry+Association&amp;hl=en&amp;gbv=2&amp;tbm=isch&amp;itbs=1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imgres?imgurl=http://avatar.identi.ca/48080-96-20110728114111.png&amp;imgrefurl=http://identi.ca/opencloud&amp;usg=__58Ts3ayqLs3KQieXOc_D9tW55hM=&amp;h=96&amp;w=96&amp;sz=8&amp;hl=en&amp;start=10&amp;zoom=1&amp;tbnid=rws3GcozierayM:&amp;tbnh=81&amp;tbnw=81&amp;ei=h7SgTrzMK-Xh0QHqqviLBQ&amp;prev=/search?q=Open+Cloud+Initiative&amp;hl=en&amp;gbv=2&amp;tbm=isch&amp;itbs=1" TargetMode="External"/><Relationship Id="rId11" Type="http://schemas.openxmlformats.org/officeDocument/2006/relationships/image" Target="../media/image11.jpeg"/><Relationship Id="rId5" Type="http://schemas.openxmlformats.org/officeDocument/2006/relationships/image" Target="../media/image7.jpeg"/><Relationship Id="rId10" Type="http://schemas.openxmlformats.org/officeDocument/2006/relationships/image" Target="../media/image10.wmf"/><Relationship Id="rId4" Type="http://schemas.openxmlformats.org/officeDocument/2006/relationships/hyperlink" Target="http://www.google.com/imgres?imgurl=http://www.cloudbook.net/images/companies/distributed_management_task_force_dmtf_logo.jpg&amp;imgrefurl=http://www.cloudbook.net/directories/cloud-groups/distributed-management-task-force-dmtf&amp;usg=__1_XSoej-PcUVY5GzfnqrZe-c0Tc=&amp;h=106&amp;w=300&amp;sz=23&amp;hl=en&amp;start=1&amp;zoom=1&amp;tbnid=H_ofpgHCZ6FnPM:&amp;tbnh=41&amp;tbnw=116&amp;ei=ybKgToTjDojJ0AGS5K3aBA&amp;prev=/search?q=Distributed+Management+Task+Force&amp;hl=en&amp;gbv=2&amp;tbm=isch&amp;itbs=1" TargetMode="External"/><Relationship Id="rId9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20.jpeg"/><Relationship Id="rId18" Type="http://schemas.openxmlformats.org/officeDocument/2006/relationships/hyperlink" Target="https://y2mzuw.blu.livefilestore.com/y1mRllgRX4i0jgJmP5VvokinHZo9TcQnSyz2aK0_nlD9FBfFyw1pBN1JN63vIVSHOoSzrzelrCtFxnIVlXkzguHEgMx_M-rQ3JH5SbZGKdg0zQ4Jakb-HGw3VBLCUF1JkTPPswIaRWCLjlEgWoR_CoaIw/Best_Augmented-Reality_Apps_for_the_iPhone_Pics_1.jpg" TargetMode="External"/><Relationship Id="rId3" Type="http://schemas.openxmlformats.org/officeDocument/2006/relationships/image" Target="../media/image13.wmf"/><Relationship Id="rId21" Type="http://schemas.openxmlformats.org/officeDocument/2006/relationships/image" Target="../media/image26.jpeg"/><Relationship Id="rId7" Type="http://schemas.openxmlformats.org/officeDocument/2006/relationships/image" Target="../media/image12.wmf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23.png"/><Relationship Id="rId20" Type="http://schemas.openxmlformats.org/officeDocument/2006/relationships/hyperlink" Target="http://c.ask.nate.com/imgs/qrsi.php/6440216/8534855/0/1/A/%EC%88%AD%EB%A1%80%EB%AC%B8.jpg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8.jpeg"/><Relationship Id="rId24" Type="http://schemas.openxmlformats.org/officeDocument/2006/relationships/image" Target="../media/image28.jpeg"/><Relationship Id="rId5" Type="http://schemas.openxmlformats.org/officeDocument/2006/relationships/image" Target="../media/image15.jpeg"/><Relationship Id="rId15" Type="http://schemas.openxmlformats.org/officeDocument/2006/relationships/image" Target="../media/image22.jpeg"/><Relationship Id="rId23" Type="http://schemas.openxmlformats.org/officeDocument/2006/relationships/hyperlink" Target="http://postfiles5.naver.net/20100415_4/bluewater_33_12712863873279nMgx_jpg/123_bluewater_33.jpg?type=w2" TargetMode="External"/><Relationship Id="rId10" Type="http://schemas.openxmlformats.org/officeDocument/2006/relationships/hyperlink" Target="http://www.buyking.com/news/2009/02/news200902241653467/aa.jpg" TargetMode="External"/><Relationship Id="rId19" Type="http://schemas.openxmlformats.org/officeDocument/2006/relationships/image" Target="../media/image25.jpeg"/><Relationship Id="rId4" Type="http://schemas.openxmlformats.org/officeDocument/2006/relationships/image" Target="../media/image14.jpeg"/><Relationship Id="rId9" Type="http://schemas.openxmlformats.org/officeDocument/2006/relationships/image" Target="../media/image17.wmf"/><Relationship Id="rId14" Type="http://schemas.openxmlformats.org/officeDocument/2006/relationships/image" Target="../media/image21.jpeg"/><Relationship Id="rId22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5"/>
          <p:cNvSpPr/>
          <p:nvPr/>
        </p:nvSpPr>
        <p:spPr bwMode="auto">
          <a:xfrm>
            <a:off x="1116013" y="1412875"/>
            <a:ext cx="6769100" cy="1152029"/>
          </a:xfrm>
          <a:prstGeom prst="round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1601788"/>
            <a:ext cx="62646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3200" b="1" dirty="0" err="1" smtClean="0">
                <a:solidFill>
                  <a:schemeClr val="bg1"/>
                </a:solidFill>
                <a:latin typeface="+mn-ea"/>
                <a:ea typeface="+mn-ea"/>
              </a:rPr>
              <a:t>클라우드산업</a:t>
            </a:r>
            <a:r>
              <a:rPr lang="en-US" altLang="ko-KR" sz="3200" b="1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ko-KR" altLang="en-US" sz="3200" b="1" dirty="0" smtClean="0">
                <a:solidFill>
                  <a:schemeClr val="bg1"/>
                </a:solidFill>
                <a:latin typeface="+mn-ea"/>
                <a:ea typeface="+mn-ea"/>
              </a:rPr>
              <a:t>발전과 표준화 </a:t>
            </a:r>
            <a:endParaRPr lang="ko-KR" altLang="en-US" sz="32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04ED23-F4DD-4BE2-A535-F014B8E3A118}" type="slidenum">
              <a:rPr lang="en-US" altLang="ko-KR" smtClean="0"/>
              <a:pPr>
                <a:defRPr/>
              </a:pPr>
              <a:t>1</a:t>
            </a:fld>
            <a:endParaRPr lang="en-US" altLang="ko-KR" dirty="0"/>
          </a:p>
        </p:txBody>
      </p:sp>
      <p:sp>
        <p:nvSpPr>
          <p:cNvPr id="4" name="TextBox 3"/>
          <p:cNvSpPr txBox="1"/>
          <p:nvPr/>
        </p:nvSpPr>
        <p:spPr>
          <a:xfrm>
            <a:off x="2340062" y="4221163"/>
            <a:ext cx="4544834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2800" b="1" dirty="0" smtClean="0">
                <a:latin typeface="+mj-ea"/>
                <a:ea typeface="+mj-ea"/>
              </a:rPr>
              <a:t>2014. 4. 30</a:t>
            </a:r>
          </a:p>
          <a:p>
            <a:pPr algn="ctr">
              <a:defRPr/>
            </a:pPr>
            <a:endParaRPr lang="en-US" altLang="ko-KR" sz="2800" b="1" dirty="0">
              <a:latin typeface="+mj-ea"/>
              <a:ea typeface="+mj-ea"/>
            </a:endParaRPr>
          </a:p>
          <a:p>
            <a:pPr algn="ctr">
              <a:defRPr/>
            </a:pPr>
            <a:r>
              <a:rPr lang="ko-KR" altLang="en-US" sz="2800" b="1" dirty="0" smtClean="0">
                <a:latin typeface="+mj-ea"/>
                <a:ea typeface="+mj-ea"/>
              </a:rPr>
              <a:t>이영로 </a:t>
            </a:r>
            <a:r>
              <a:rPr lang="en-US" altLang="ko-KR" sz="2800" b="1" dirty="0" smtClean="0">
                <a:latin typeface="+mj-ea"/>
                <a:ea typeface="+mj-ea"/>
              </a:rPr>
              <a:t>/ </a:t>
            </a:r>
            <a:r>
              <a:rPr lang="ko-KR" altLang="en-US" sz="2800" b="1" dirty="0" err="1" smtClean="0">
                <a:latin typeface="+mj-ea"/>
                <a:ea typeface="+mj-ea"/>
              </a:rPr>
              <a:t>한국정보화진흥원</a:t>
            </a:r>
            <a:endParaRPr lang="en-US" altLang="ko-KR" sz="2800" b="1" dirty="0">
              <a:latin typeface="+mj-ea"/>
              <a:ea typeface="+mj-ea"/>
            </a:endParaRPr>
          </a:p>
          <a:p>
            <a:pPr algn="ctr">
              <a:defRPr/>
            </a:pPr>
            <a:endParaRPr lang="en-US" altLang="ko-KR" sz="2800" b="1" dirty="0">
              <a:latin typeface="+mj-ea"/>
              <a:ea typeface="+mj-ea"/>
            </a:endParaRPr>
          </a:p>
          <a:p>
            <a:pPr algn="ctr">
              <a:defRPr/>
            </a:pPr>
            <a:endParaRPr lang="ko-KR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850" y="561975"/>
            <a:ext cx="7786688" cy="633413"/>
          </a:xfrm>
        </p:spPr>
        <p:txBody>
          <a:bodyPr/>
          <a:lstStyle/>
          <a:p>
            <a:pPr>
              <a:buFont typeface="Wingdings" pitchFamily="2" charset="2"/>
              <a:buChar char="v"/>
              <a:defRPr/>
            </a:pPr>
            <a:r>
              <a:rPr lang="ko-KR" altLang="en-US" sz="3200" b="1" dirty="0" smtClean="0"/>
              <a:t> 한국 </a:t>
            </a:r>
            <a:r>
              <a:rPr lang="en-US" altLang="ko-KR" sz="3200" b="1" dirty="0" smtClean="0"/>
              <a:t>ICT</a:t>
            </a:r>
            <a:r>
              <a:rPr lang="ko-KR" altLang="en-US" sz="3200" b="1" dirty="0" smtClean="0"/>
              <a:t> 정책 </a:t>
            </a:r>
            <a:r>
              <a:rPr lang="en-US" altLang="ko-KR" sz="3200" b="1" dirty="0" smtClean="0"/>
              <a:t>Review</a:t>
            </a:r>
            <a:endParaRPr lang="ko-KR" altLang="en-US" sz="3200" b="1" dirty="0"/>
          </a:p>
        </p:txBody>
      </p:sp>
      <p:sp>
        <p:nvSpPr>
          <p:cNvPr id="8195" name="내용 개체 틀 2"/>
          <p:cNvSpPr>
            <a:spLocks noGrp="1"/>
          </p:cNvSpPr>
          <p:nvPr>
            <p:ph idx="1"/>
          </p:nvPr>
        </p:nvSpPr>
        <p:spPr bwMode="auto">
          <a:xfrm>
            <a:off x="374848" y="1412131"/>
            <a:ext cx="8229600" cy="7207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>
              <a:buFont typeface="Arial" pitchFamily="34" charset="0"/>
              <a:buNone/>
            </a:pPr>
            <a:r>
              <a:rPr lang="en-US" altLang="ko-KR" sz="2400" b="1" dirty="0" smtClean="0"/>
              <a:t>    90</a:t>
            </a:r>
            <a:r>
              <a:rPr lang="ko-KR" altLang="en-US" sz="2400" b="1" dirty="0" smtClean="0"/>
              <a:t>년대 중반 이후 </a:t>
            </a:r>
            <a:r>
              <a:rPr lang="en-US" altLang="ko-KR" sz="2400" b="1" dirty="0" smtClean="0"/>
              <a:t>Network</a:t>
            </a:r>
            <a:r>
              <a:rPr lang="ko-KR" altLang="en-US" sz="2400" b="1" dirty="0" smtClean="0"/>
              <a:t>기반의 </a:t>
            </a:r>
            <a:r>
              <a:rPr lang="en-US" altLang="ko-KR" sz="2400" b="1" dirty="0" smtClean="0"/>
              <a:t>ICT Infra </a:t>
            </a:r>
            <a:r>
              <a:rPr lang="ko-KR" altLang="en-US" sz="2400" b="1" dirty="0" smtClean="0"/>
              <a:t>구축에 집중함으로써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물리적 유무선인프라확충 및 전자거래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단말제조 산업은 성공적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E10C8-7B1E-4E50-B58A-173B56DA50B9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  <p:sp>
        <p:nvSpPr>
          <p:cNvPr id="5" name="직사각형 4"/>
          <p:cNvSpPr/>
          <p:nvPr/>
        </p:nvSpPr>
        <p:spPr bwMode="auto">
          <a:xfrm>
            <a:off x="693738" y="2636838"/>
            <a:ext cx="3529012" cy="34559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b="1" dirty="0">
                <a:latin typeface="+mj-ea"/>
                <a:ea typeface="+mj-ea"/>
                <a:cs typeface="Times New Roman" pitchFamily="18" charset="0"/>
              </a:rPr>
              <a:t>ICT </a:t>
            </a:r>
            <a:r>
              <a:rPr lang="ko-KR" altLang="en-US" sz="2000" b="1" dirty="0">
                <a:latin typeface="+mj-ea"/>
                <a:ea typeface="+mj-ea"/>
                <a:cs typeface="Times New Roman" pitchFamily="18" charset="0"/>
              </a:rPr>
              <a:t>인프라</a:t>
            </a:r>
            <a:r>
              <a:rPr lang="en-US" altLang="ko-KR" sz="2000" b="1" dirty="0">
                <a:latin typeface="+mj-ea"/>
                <a:ea typeface="+mj-ea"/>
                <a:cs typeface="Times New Roman" pitchFamily="18" charset="0"/>
              </a:rPr>
              <a:t> (</a:t>
            </a:r>
            <a:r>
              <a:rPr lang="ko-KR" altLang="en-US" sz="2000" b="1" dirty="0">
                <a:latin typeface="+mj-ea"/>
                <a:ea typeface="+mj-ea"/>
                <a:cs typeface="Times New Roman" pitchFamily="18" charset="0"/>
              </a:rPr>
              <a:t>초고속정보통신기반</a:t>
            </a:r>
            <a:r>
              <a:rPr lang="en-US" altLang="ko-KR" sz="2000" b="1" dirty="0">
                <a:latin typeface="+mj-ea"/>
                <a:ea typeface="+mj-ea"/>
                <a:cs typeface="Times New Roman" pitchFamily="18" charset="0"/>
              </a:rPr>
              <a:t>) </a:t>
            </a:r>
            <a:r>
              <a:rPr lang="ko-KR" altLang="en-US" sz="2000" b="1" dirty="0" smtClean="0">
                <a:latin typeface="+mj-ea"/>
                <a:ea typeface="+mj-ea"/>
                <a:cs typeface="Times New Roman" pitchFamily="18" charset="0"/>
              </a:rPr>
              <a:t>이를 활용한 응용서비스는 </a:t>
            </a:r>
            <a:r>
              <a:rPr lang="ko-KR" altLang="en-US" sz="2000" b="1" dirty="0">
                <a:latin typeface="+mj-ea"/>
                <a:ea typeface="+mj-ea"/>
                <a:cs typeface="Times New Roman" pitchFamily="18" charset="0"/>
              </a:rPr>
              <a:t>성공적</a:t>
            </a:r>
            <a:endParaRPr lang="en-US" altLang="ko-KR" sz="2000" b="1" dirty="0">
              <a:latin typeface="+mj-ea"/>
              <a:ea typeface="+mj-ea"/>
              <a:cs typeface="Times New Roman" pitchFamily="18" charset="0"/>
            </a:endParaRPr>
          </a:p>
          <a:p>
            <a:pPr>
              <a:defRPr/>
            </a:pPr>
            <a:endParaRPr lang="en-US" altLang="ko-KR" sz="2000" dirty="0">
              <a:latin typeface="+mj-ea"/>
              <a:ea typeface="+mj-ea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en-US" altLang="ko-KR" sz="2000" dirty="0">
                <a:latin typeface="+mj-ea"/>
                <a:ea typeface="+mj-ea"/>
                <a:cs typeface="Times New Roman" pitchFamily="18" charset="0"/>
              </a:rPr>
              <a:t> Broadband Internet</a:t>
            </a:r>
          </a:p>
          <a:p>
            <a:pPr>
              <a:buFontTx/>
              <a:buChar char="-"/>
              <a:defRPr/>
            </a:pPr>
            <a:r>
              <a:rPr lang="en-US" altLang="ko-KR" sz="2000" dirty="0">
                <a:latin typeface="+mj-ea"/>
                <a:ea typeface="+mj-ea"/>
                <a:cs typeface="Times New Roman" pitchFamily="18" charset="0"/>
              </a:rPr>
              <a:t> Mobile Network, </a:t>
            </a:r>
            <a:r>
              <a:rPr lang="en-US" altLang="ko-KR" sz="2000" dirty="0" err="1">
                <a:latin typeface="+mj-ea"/>
                <a:ea typeface="+mj-ea"/>
                <a:cs typeface="Times New Roman" pitchFamily="18" charset="0"/>
              </a:rPr>
              <a:t>WiFi</a:t>
            </a:r>
            <a:endParaRPr lang="en-US" altLang="ko-KR" sz="2000" dirty="0">
              <a:latin typeface="+mj-ea"/>
              <a:ea typeface="+mj-ea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en-US" altLang="ko-KR" sz="2000" dirty="0">
                <a:latin typeface="+mj-ea"/>
                <a:ea typeface="+mj-ea"/>
                <a:cs typeface="Times New Roman" pitchFamily="18" charset="0"/>
              </a:rPr>
              <a:t> Mobile </a:t>
            </a:r>
            <a:r>
              <a:rPr lang="ko-KR" altLang="en-US" sz="2000" dirty="0">
                <a:latin typeface="+mj-ea"/>
                <a:ea typeface="+mj-ea"/>
                <a:cs typeface="Times New Roman" pitchFamily="18" charset="0"/>
              </a:rPr>
              <a:t>단말기</a:t>
            </a:r>
            <a:r>
              <a:rPr lang="en-US" altLang="ko-KR" sz="2000" dirty="0">
                <a:latin typeface="+mj-ea"/>
                <a:ea typeface="+mj-ea"/>
                <a:cs typeface="Times New Roman" pitchFamily="18" charset="0"/>
              </a:rPr>
              <a:t>,</a:t>
            </a:r>
            <a:r>
              <a:rPr lang="ko-KR" altLang="en-US" sz="2000" dirty="0" err="1">
                <a:latin typeface="+mj-ea"/>
                <a:ea typeface="+mj-ea"/>
                <a:cs typeface="Times New Roman" pitchFamily="18" charset="0"/>
              </a:rPr>
              <a:t>스마트폰</a:t>
            </a:r>
            <a:endParaRPr lang="en-US" altLang="ko-KR" sz="2000" dirty="0">
              <a:latin typeface="+mj-ea"/>
              <a:ea typeface="+mj-ea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en-US" altLang="ko-KR" sz="2000" dirty="0">
                <a:latin typeface="+mj-ea"/>
                <a:ea typeface="+mj-ea"/>
                <a:cs typeface="Times New Roman" pitchFamily="18" charset="0"/>
              </a:rPr>
              <a:t> Broadband </a:t>
            </a:r>
            <a:r>
              <a:rPr lang="ko-KR" altLang="en-US" sz="2000" dirty="0">
                <a:latin typeface="+mj-ea"/>
                <a:ea typeface="+mj-ea"/>
                <a:cs typeface="Times New Roman" pitchFamily="18" charset="0"/>
              </a:rPr>
              <a:t>전송</a:t>
            </a:r>
            <a:r>
              <a:rPr lang="en-US" altLang="ko-KR" sz="2000" dirty="0">
                <a:latin typeface="+mj-ea"/>
                <a:ea typeface="+mj-ea"/>
                <a:cs typeface="Times New Roman" pitchFamily="18" charset="0"/>
              </a:rPr>
              <a:t>, </a:t>
            </a:r>
            <a:r>
              <a:rPr lang="ko-KR" altLang="en-US" sz="2000" dirty="0">
                <a:latin typeface="+mj-ea"/>
                <a:ea typeface="+mj-ea"/>
                <a:cs typeface="Times New Roman" pitchFamily="18" charset="0"/>
              </a:rPr>
              <a:t>교환 일부</a:t>
            </a:r>
            <a:endParaRPr lang="en-US" altLang="ko-KR" sz="2000" dirty="0">
              <a:latin typeface="+mj-ea"/>
              <a:ea typeface="+mj-ea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ko-KR" altLang="en-US" sz="2000" dirty="0">
                <a:latin typeface="+mj-ea"/>
                <a:ea typeface="+mj-ea"/>
                <a:cs typeface="Times New Roman" pitchFamily="18" charset="0"/>
              </a:rPr>
              <a:t> 전자정부</a:t>
            </a:r>
            <a:r>
              <a:rPr lang="en-US" altLang="ko-KR" sz="2000" dirty="0">
                <a:latin typeface="+mj-ea"/>
                <a:ea typeface="+mj-ea"/>
                <a:cs typeface="Times New Roman" pitchFamily="18" charset="0"/>
              </a:rPr>
              <a:t>, </a:t>
            </a:r>
            <a:r>
              <a:rPr lang="ko-KR" altLang="en-US" sz="2000" dirty="0">
                <a:latin typeface="+mj-ea"/>
                <a:ea typeface="+mj-ea"/>
                <a:cs typeface="Times New Roman" pitchFamily="18" charset="0"/>
              </a:rPr>
              <a:t>전자거래 등</a:t>
            </a:r>
          </a:p>
        </p:txBody>
      </p:sp>
      <p:sp>
        <p:nvSpPr>
          <p:cNvPr id="6" name="직사각형 5"/>
          <p:cNvSpPr/>
          <p:nvPr/>
        </p:nvSpPr>
        <p:spPr bwMode="auto">
          <a:xfrm>
            <a:off x="4654550" y="2636838"/>
            <a:ext cx="3887788" cy="34559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ko-KR" sz="2000" b="1" dirty="0" smtClean="0">
              <a:latin typeface="+mj-ea"/>
              <a:ea typeface="+mj-ea"/>
              <a:cs typeface="Times New Roman" pitchFamily="18" charset="0"/>
            </a:endParaRPr>
          </a:p>
          <a:p>
            <a:pPr>
              <a:defRPr/>
            </a:pPr>
            <a:r>
              <a:rPr lang="ko-KR" altLang="en-US" sz="2000" b="1" dirty="0" smtClean="0">
                <a:latin typeface="+mj-ea"/>
                <a:ea typeface="+mj-ea"/>
                <a:cs typeface="Times New Roman" pitchFamily="18" charset="0"/>
              </a:rPr>
              <a:t>반면 </a:t>
            </a:r>
            <a:r>
              <a:rPr lang="en-US" altLang="ko-KR" sz="2000" b="1" dirty="0">
                <a:latin typeface="+mj-ea"/>
                <a:ea typeface="+mj-ea"/>
                <a:cs typeface="Times New Roman" pitchFamily="18" charset="0"/>
              </a:rPr>
              <a:t>SW</a:t>
            </a:r>
            <a:r>
              <a:rPr lang="ko-KR" altLang="en-US" sz="2000" b="1" dirty="0">
                <a:latin typeface="+mj-ea"/>
                <a:ea typeface="+mj-ea"/>
                <a:cs typeface="Times New Roman" pitchFamily="18" charset="0"/>
              </a:rPr>
              <a:t> </a:t>
            </a:r>
            <a:r>
              <a:rPr lang="en-US" altLang="ko-KR" sz="2000" b="1" dirty="0">
                <a:latin typeface="+mj-ea"/>
                <a:ea typeface="+mj-ea"/>
                <a:cs typeface="Times New Roman" pitchFamily="18" charset="0"/>
              </a:rPr>
              <a:t>infra</a:t>
            </a:r>
            <a:r>
              <a:rPr lang="ko-KR" altLang="en-US" sz="2000" b="1" dirty="0">
                <a:latin typeface="+mj-ea"/>
                <a:ea typeface="+mj-ea"/>
                <a:cs typeface="Times New Roman" pitchFamily="18" charset="0"/>
              </a:rPr>
              <a:t> 는 자생적 생태계 구축 </a:t>
            </a:r>
            <a:r>
              <a:rPr lang="ko-KR" altLang="en-US" sz="2000" b="1" dirty="0" smtClean="0">
                <a:latin typeface="+mj-ea"/>
                <a:ea typeface="+mj-ea"/>
                <a:cs typeface="Times New Roman" pitchFamily="18" charset="0"/>
              </a:rPr>
              <a:t>한계점</a:t>
            </a:r>
            <a:r>
              <a:rPr lang="en-US" altLang="ko-KR" sz="2000" b="1" dirty="0" smtClean="0">
                <a:latin typeface="+mj-ea"/>
                <a:ea typeface="+mj-ea"/>
                <a:cs typeface="Times New Roman" pitchFamily="18" charset="0"/>
              </a:rPr>
              <a:t> </a:t>
            </a:r>
            <a:r>
              <a:rPr lang="ko-KR" altLang="en-US" sz="2000" b="1" dirty="0" smtClean="0">
                <a:latin typeface="+mj-ea"/>
                <a:ea typeface="+mj-ea"/>
                <a:cs typeface="Times New Roman" pitchFamily="18" charset="0"/>
              </a:rPr>
              <a:t>노출</a:t>
            </a:r>
            <a:endParaRPr lang="en-US" altLang="ko-KR" sz="2000" b="1" dirty="0">
              <a:latin typeface="+mj-ea"/>
              <a:ea typeface="+mj-ea"/>
              <a:cs typeface="Times New Roman" pitchFamily="18" charset="0"/>
            </a:endParaRPr>
          </a:p>
          <a:p>
            <a:pPr>
              <a:defRPr/>
            </a:pPr>
            <a:endParaRPr lang="en-US" altLang="ko-KR" sz="2000" b="1" dirty="0">
              <a:latin typeface="+mj-ea"/>
              <a:ea typeface="+mj-ea"/>
              <a:cs typeface="Times New Roman" pitchFamily="18" charset="0"/>
            </a:endParaRPr>
          </a:p>
          <a:p>
            <a:pPr marL="182563" indent="-182563">
              <a:buFontTx/>
              <a:buChar char="-"/>
              <a:defRPr/>
            </a:pPr>
            <a:r>
              <a:rPr lang="en-US" altLang="ko-KR" sz="2000" b="1" dirty="0" smtClean="0">
                <a:latin typeface="+mj-ea"/>
                <a:ea typeface="+mj-ea"/>
                <a:cs typeface="Times New Roman" pitchFamily="18" charset="0"/>
              </a:rPr>
              <a:t>SW</a:t>
            </a:r>
            <a:r>
              <a:rPr lang="ko-KR" altLang="en-US" sz="2000" b="1" dirty="0" smtClean="0">
                <a:latin typeface="+mj-ea"/>
                <a:ea typeface="+mj-ea"/>
                <a:cs typeface="Times New Roman" pitchFamily="18" charset="0"/>
              </a:rPr>
              <a:t> </a:t>
            </a:r>
            <a:r>
              <a:rPr lang="en-US" altLang="ko-KR" sz="2000" b="1" dirty="0" smtClean="0">
                <a:latin typeface="+mj-ea"/>
                <a:ea typeface="+mj-ea"/>
                <a:cs typeface="Times New Roman" pitchFamily="18" charset="0"/>
              </a:rPr>
              <a:t>Platform</a:t>
            </a:r>
            <a:r>
              <a:rPr lang="ko-KR" altLang="en-US" sz="2000" b="1" dirty="0" smtClean="0">
                <a:latin typeface="+mj-ea"/>
                <a:ea typeface="+mj-ea"/>
                <a:cs typeface="Times New Roman" pitchFamily="18" charset="0"/>
              </a:rPr>
              <a:t> 대외 의존성</a:t>
            </a:r>
            <a:endParaRPr lang="en-US" altLang="ko-KR" sz="2000" b="1" dirty="0">
              <a:latin typeface="+mj-ea"/>
              <a:ea typeface="+mj-ea"/>
              <a:cs typeface="Times New Roman" pitchFamily="18" charset="0"/>
            </a:endParaRPr>
          </a:p>
          <a:p>
            <a:pPr marL="182563" indent="-182563">
              <a:buFontTx/>
              <a:buChar char="-"/>
              <a:defRPr/>
            </a:pPr>
            <a:r>
              <a:rPr lang="ko-KR" altLang="en-US" sz="2000" b="1" dirty="0">
                <a:latin typeface="+mj-ea"/>
                <a:ea typeface="+mj-ea"/>
                <a:cs typeface="Times New Roman" pitchFamily="18" charset="0"/>
              </a:rPr>
              <a:t>글로벌표준 주도 한계 </a:t>
            </a:r>
            <a:endParaRPr lang="en-US" altLang="ko-KR" sz="2000" b="1" dirty="0">
              <a:latin typeface="+mj-ea"/>
              <a:ea typeface="+mj-ea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en-US" altLang="ko-KR" sz="2000" b="1" dirty="0">
                <a:latin typeface="+mj-ea"/>
                <a:ea typeface="+mj-ea"/>
                <a:cs typeface="Times New Roman" pitchFamily="18" charset="0"/>
              </a:rPr>
              <a:t> </a:t>
            </a:r>
            <a:r>
              <a:rPr lang="ko-KR" altLang="en-US" sz="2000" b="1" dirty="0" smtClean="0">
                <a:latin typeface="+mj-ea"/>
                <a:ea typeface="+mj-ea"/>
                <a:cs typeface="Times New Roman" pitchFamily="18" charset="0"/>
              </a:rPr>
              <a:t>상용</a:t>
            </a:r>
            <a:r>
              <a:rPr lang="en-US" altLang="ko-KR" sz="2000" b="1" dirty="0" smtClean="0">
                <a:latin typeface="+mj-ea"/>
                <a:ea typeface="+mj-ea"/>
                <a:cs typeface="Times New Roman" pitchFamily="18" charset="0"/>
              </a:rPr>
              <a:t>SW</a:t>
            </a:r>
            <a:r>
              <a:rPr lang="ko-KR" altLang="en-US" sz="2000" b="1" dirty="0" smtClean="0">
                <a:latin typeface="+mj-ea"/>
                <a:ea typeface="+mj-ea"/>
                <a:cs typeface="Times New Roman" pitchFamily="18" charset="0"/>
              </a:rPr>
              <a:t>의 벤더 </a:t>
            </a:r>
            <a:r>
              <a:rPr lang="en-US" altLang="ko-KR" sz="2000" b="1" dirty="0">
                <a:latin typeface="+mj-ea"/>
                <a:ea typeface="+mj-ea"/>
                <a:cs typeface="Times New Roman" pitchFamily="18" charset="0"/>
              </a:rPr>
              <a:t>Lock-in </a:t>
            </a:r>
          </a:p>
          <a:p>
            <a:pPr marL="352425" indent="-352425">
              <a:defRPr/>
            </a:pPr>
            <a:r>
              <a:rPr lang="en-US" altLang="ko-KR" sz="2000" b="1" dirty="0">
                <a:latin typeface="+mj-ea"/>
                <a:ea typeface="+mj-ea"/>
                <a:cs typeface="Times New Roman" pitchFamily="18" charset="0"/>
              </a:rPr>
              <a:t>   </a:t>
            </a:r>
            <a:r>
              <a:rPr lang="en-US" altLang="ko-KR" sz="1600" b="1" dirty="0">
                <a:latin typeface="+mj-ea"/>
                <a:ea typeface="+mj-ea"/>
                <a:cs typeface="Times New Roman" pitchFamily="18" charset="0"/>
              </a:rPr>
              <a:t>(OS, DBMS, BI, Package Application</a:t>
            </a:r>
            <a:r>
              <a:rPr lang="en-US" altLang="ko-KR" sz="1600" b="1" dirty="0" smtClean="0">
                <a:latin typeface="+mj-ea"/>
                <a:ea typeface="+mj-ea"/>
                <a:cs typeface="Times New Roman" pitchFamily="18" charset="0"/>
              </a:rPr>
              <a:t>)</a:t>
            </a:r>
          </a:p>
          <a:p>
            <a:pPr marL="352425" indent="-352425">
              <a:defRPr/>
            </a:pPr>
            <a:r>
              <a:rPr lang="en-US" altLang="ko-KR" b="1" dirty="0" smtClean="0">
                <a:latin typeface="+mj-ea"/>
                <a:ea typeface="+mj-ea"/>
                <a:cs typeface="Times New Roman" pitchFamily="18" charset="0"/>
              </a:rPr>
              <a:t>- SW</a:t>
            </a:r>
            <a:r>
              <a:rPr lang="ko-KR" altLang="en-US" b="1" dirty="0" smtClean="0">
                <a:latin typeface="+mj-ea"/>
                <a:ea typeface="+mj-ea"/>
                <a:cs typeface="Times New Roman" pitchFamily="18" charset="0"/>
              </a:rPr>
              <a:t>내장형 대용량 네트워크 장비</a:t>
            </a:r>
            <a:endParaRPr lang="en-US" altLang="ko-KR" b="1" dirty="0" smtClean="0">
              <a:latin typeface="+mj-ea"/>
              <a:ea typeface="+mj-ea"/>
              <a:cs typeface="Times New Roman" pitchFamily="18" charset="0"/>
            </a:endParaRPr>
          </a:p>
          <a:p>
            <a:pPr marL="352425" indent="-352425">
              <a:defRPr/>
            </a:pPr>
            <a:r>
              <a:rPr lang="en-US" altLang="ko-KR" b="1" dirty="0" smtClean="0">
                <a:latin typeface="+mj-ea"/>
                <a:ea typeface="+mj-ea"/>
                <a:cs typeface="Times New Roman" pitchFamily="18" charset="0"/>
              </a:rPr>
              <a:t>    (Router, Switch )</a:t>
            </a:r>
            <a:endParaRPr lang="en-US" altLang="ko-KR" b="1" dirty="0">
              <a:latin typeface="+mj-ea"/>
              <a:ea typeface="+mj-ea"/>
              <a:cs typeface="Times New Roman" pitchFamily="18" charset="0"/>
            </a:endParaRPr>
          </a:p>
          <a:p>
            <a:pPr>
              <a:defRPr/>
            </a:pPr>
            <a:endParaRPr lang="ko-KR" altLang="en-US" sz="2000" b="1" dirty="0">
              <a:latin typeface="+mj-ea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타원 160"/>
          <p:cNvSpPr/>
          <p:nvPr/>
        </p:nvSpPr>
        <p:spPr>
          <a:xfrm>
            <a:off x="2339975" y="2492375"/>
            <a:ext cx="4968875" cy="28797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8" name="타원 157"/>
          <p:cNvSpPr/>
          <p:nvPr/>
        </p:nvSpPr>
        <p:spPr bwMode="auto">
          <a:xfrm>
            <a:off x="2411413" y="2852738"/>
            <a:ext cx="3097212" cy="216058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292115" name="Text Box 275"/>
          <p:cNvSpPr txBox="1">
            <a:spLocks noChangeArrowheads="1"/>
          </p:cNvSpPr>
          <p:nvPr/>
        </p:nvSpPr>
        <p:spPr bwMode="auto">
          <a:xfrm>
            <a:off x="3149600" y="3381375"/>
            <a:ext cx="18415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dist">
              <a:lnSpc>
                <a:spcPct val="120000"/>
              </a:lnSpc>
              <a:defRPr/>
            </a:pPr>
            <a:endParaRPr lang="ko-KR" altLang="en-US" sz="1700" b="1"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굴림" charset="-127"/>
              <a:cs typeface="Arial" pitchFamily="34" charset="0"/>
            </a:endParaRPr>
          </a:p>
        </p:txBody>
      </p:sp>
      <p:sp>
        <p:nvSpPr>
          <p:cNvPr id="18440" name="Text Box 304"/>
          <p:cNvSpPr txBox="1">
            <a:spLocks noChangeArrowheads="1"/>
          </p:cNvSpPr>
          <p:nvPr/>
        </p:nvSpPr>
        <p:spPr bwMode="auto">
          <a:xfrm>
            <a:off x="2555875" y="3284538"/>
            <a:ext cx="14398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b="1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Broadband</a:t>
            </a:r>
          </a:p>
          <a:p>
            <a:pPr algn="ctr">
              <a:defRPr/>
            </a:pPr>
            <a:r>
              <a:rPr lang="en-US" altLang="ko-KR" b="1" dirty="0">
                <a:solidFill>
                  <a:schemeClr val="tx2"/>
                </a:solidFill>
                <a:latin typeface="+mj-ea"/>
                <a:ea typeface="+mj-ea"/>
                <a:cs typeface="Arial" pitchFamily="34" charset="0"/>
              </a:rPr>
              <a:t>Infra</a:t>
            </a:r>
          </a:p>
        </p:txBody>
      </p:sp>
      <p:sp>
        <p:nvSpPr>
          <p:cNvPr id="9222" name="TextBox 158"/>
          <p:cNvSpPr txBox="1">
            <a:spLocks noChangeArrowheads="1"/>
          </p:cNvSpPr>
          <p:nvPr/>
        </p:nvSpPr>
        <p:spPr bwMode="auto">
          <a:xfrm>
            <a:off x="1115616" y="900009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ko-KR" sz="3200" b="1" dirty="0" smtClean="0">
                <a:solidFill>
                  <a:srgbClr val="002060"/>
                </a:solidFill>
                <a:ea typeface="맑은 고딕" pitchFamily="50" charset="-127"/>
              </a:rPr>
              <a:t> </a:t>
            </a:r>
            <a:r>
              <a:rPr lang="ko-KR" altLang="en-US" sz="3200" b="1" dirty="0" smtClean="0">
                <a:solidFill>
                  <a:srgbClr val="002060"/>
                </a:solidFill>
                <a:ea typeface="맑은 고딕" pitchFamily="50" charset="-127"/>
              </a:rPr>
              <a:t>성공사례 </a:t>
            </a:r>
            <a:r>
              <a:rPr lang="en-US" altLang="ko-KR" sz="3200" b="1" dirty="0" smtClean="0">
                <a:solidFill>
                  <a:srgbClr val="002060"/>
                </a:solidFill>
                <a:ea typeface="맑은 고딕" pitchFamily="50" charset="-127"/>
              </a:rPr>
              <a:t>:  </a:t>
            </a:r>
            <a:r>
              <a:rPr lang="en-US" altLang="ko-KR" sz="3200" b="1" dirty="0">
                <a:solidFill>
                  <a:srgbClr val="002060"/>
                </a:solidFill>
                <a:ea typeface="맑은 고딕" pitchFamily="50" charset="-127"/>
              </a:rPr>
              <a:t>Broadband </a:t>
            </a:r>
            <a:r>
              <a:rPr lang="ko-KR" altLang="en-US" sz="3200" b="1" dirty="0">
                <a:solidFill>
                  <a:srgbClr val="002060"/>
                </a:solidFill>
                <a:ea typeface="맑은 고딕" pitchFamily="50" charset="-127"/>
              </a:rPr>
              <a:t>생태계 </a:t>
            </a:r>
            <a:endParaRPr lang="en-US" altLang="ko-KR" sz="3200" b="1" dirty="0">
              <a:solidFill>
                <a:srgbClr val="002060"/>
              </a:solidFill>
              <a:ea typeface="맑은 고딕" pitchFamily="50" charset="-127"/>
            </a:endParaRPr>
          </a:p>
        </p:txBody>
      </p:sp>
      <p:sp>
        <p:nvSpPr>
          <p:cNvPr id="151" name="슬라이드 번호 개체 틀 150"/>
          <p:cNvSpPr>
            <a:spLocks noGrp="1"/>
          </p:cNvSpPr>
          <p:nvPr>
            <p:ph type="sldNum" sz="quarter" idx="12"/>
          </p:nvPr>
        </p:nvSpPr>
        <p:spPr>
          <a:xfrm>
            <a:off x="6553200" y="6427788"/>
            <a:ext cx="2133600" cy="365125"/>
          </a:xfrm>
        </p:spPr>
        <p:txBody>
          <a:bodyPr/>
          <a:lstStyle/>
          <a:p>
            <a:pPr>
              <a:defRPr/>
            </a:pPr>
            <a:fld id="{A3C0B740-CC95-4346-B6F4-A152A98EDFC2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  <p:pic>
        <p:nvPicPr>
          <p:cNvPr id="9224" name="Picture 5" descr="C:\Users\KSA\AppData\Local\Microsoft\Windows\Temporary Internet Files\Content.IE5\X2NQZVJ2\MC90033925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2781300"/>
            <a:ext cx="63182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4" descr="C:\Users\KSA\AppData\Local\Microsoft\Windows\Temporary Internet Files\Content.IE5\X2NQZVJ2\MC90042621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3573463"/>
            <a:ext cx="7921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2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163" y="4437063"/>
            <a:ext cx="865187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7" name="TextBox 159"/>
          <p:cNvSpPr txBox="1">
            <a:spLocks noChangeArrowheads="1"/>
          </p:cNvSpPr>
          <p:nvPr/>
        </p:nvSpPr>
        <p:spPr bwMode="auto">
          <a:xfrm>
            <a:off x="5867400" y="4221163"/>
            <a:ext cx="1377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400" b="1"/>
              <a:t>IDC, </a:t>
            </a:r>
          </a:p>
          <a:p>
            <a:r>
              <a:rPr lang="en-US" altLang="ko-KR" sz="1400" b="1"/>
              <a:t>PG and Portal</a:t>
            </a:r>
            <a:endParaRPr lang="ko-KR" altLang="en-US" sz="1400" b="1"/>
          </a:p>
        </p:txBody>
      </p:sp>
      <p:sp>
        <p:nvSpPr>
          <p:cNvPr id="162" name="Text Box 56"/>
          <p:cNvSpPr txBox="1">
            <a:spLocks noChangeArrowheads="1"/>
          </p:cNvSpPr>
          <p:nvPr/>
        </p:nvSpPr>
        <p:spPr bwMode="auto">
          <a:xfrm>
            <a:off x="2876550" y="1819275"/>
            <a:ext cx="2173288" cy="523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marL="609600" indent="-609600">
              <a:spcBef>
                <a:spcPct val="50000"/>
              </a:spcBef>
              <a:defRPr/>
            </a:pPr>
            <a:endParaRPr lang="ko-KR" altLang="en-US" sz="2800" b="1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굴림" charset="-127"/>
              <a:cs typeface="Arial" pitchFamily="34" charset="0"/>
            </a:endParaRPr>
          </a:p>
        </p:txBody>
      </p:sp>
      <p:sp>
        <p:nvSpPr>
          <p:cNvPr id="9229" name="Freeform 299"/>
          <p:cNvSpPr>
            <a:spLocks/>
          </p:cNvSpPr>
          <p:nvPr/>
        </p:nvSpPr>
        <p:spPr bwMode="auto">
          <a:xfrm rot="-1557883">
            <a:off x="6015038" y="2513013"/>
            <a:ext cx="450850" cy="119062"/>
          </a:xfrm>
          <a:custGeom>
            <a:avLst/>
            <a:gdLst>
              <a:gd name="T0" fmla="*/ 0 w 633"/>
              <a:gd name="T1" fmla="*/ 2147483647 h 114"/>
              <a:gd name="T2" fmla="*/ 2147483647 w 633"/>
              <a:gd name="T3" fmla="*/ 0 h 114"/>
              <a:gd name="T4" fmla="*/ 2147483647 w 633"/>
              <a:gd name="T5" fmla="*/ 2147483647 h 114"/>
              <a:gd name="T6" fmla="*/ 2147483647 w 633"/>
              <a:gd name="T7" fmla="*/ 2147483647 h 114"/>
              <a:gd name="T8" fmla="*/ 2147483647 w 633"/>
              <a:gd name="T9" fmla="*/ 2147483647 h 114"/>
              <a:gd name="T10" fmla="*/ 2147483647 w 633"/>
              <a:gd name="T11" fmla="*/ 2147483647 h 114"/>
              <a:gd name="T12" fmla="*/ 0 w 633"/>
              <a:gd name="T13" fmla="*/ 2147483647 h 11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3"/>
              <a:gd name="T22" fmla="*/ 0 h 114"/>
              <a:gd name="T23" fmla="*/ 633 w 633"/>
              <a:gd name="T24" fmla="*/ 114 h 11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3" h="114">
                <a:moveTo>
                  <a:pt x="0" y="48"/>
                </a:moveTo>
                <a:lnTo>
                  <a:pt x="336" y="0"/>
                </a:lnTo>
                <a:lnTo>
                  <a:pt x="312" y="63"/>
                </a:lnTo>
                <a:lnTo>
                  <a:pt x="633" y="21"/>
                </a:lnTo>
                <a:lnTo>
                  <a:pt x="231" y="114"/>
                </a:lnTo>
                <a:lnTo>
                  <a:pt x="270" y="42"/>
                </a:lnTo>
                <a:lnTo>
                  <a:pt x="0" y="48"/>
                </a:lnTo>
                <a:close/>
              </a:path>
            </a:pathLst>
          </a:custGeom>
          <a:gradFill rotWithShape="0">
            <a:gsLst>
              <a:gs pos="0">
                <a:srgbClr val="690C02"/>
              </a:gs>
              <a:gs pos="50000">
                <a:srgbClr val="E31A05"/>
              </a:gs>
              <a:gs pos="100000">
                <a:srgbClr val="690C0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30" name="Freeform 302"/>
          <p:cNvSpPr>
            <a:spLocks/>
          </p:cNvSpPr>
          <p:nvPr/>
        </p:nvSpPr>
        <p:spPr bwMode="auto">
          <a:xfrm rot="1022231" flipV="1">
            <a:off x="2924175" y="2627313"/>
            <a:ext cx="449263" cy="119062"/>
          </a:xfrm>
          <a:custGeom>
            <a:avLst/>
            <a:gdLst>
              <a:gd name="T0" fmla="*/ 0 w 633"/>
              <a:gd name="T1" fmla="*/ 2147483647 h 114"/>
              <a:gd name="T2" fmla="*/ 2147483647 w 633"/>
              <a:gd name="T3" fmla="*/ 0 h 114"/>
              <a:gd name="T4" fmla="*/ 2147483647 w 633"/>
              <a:gd name="T5" fmla="*/ 2147483647 h 114"/>
              <a:gd name="T6" fmla="*/ 2147483647 w 633"/>
              <a:gd name="T7" fmla="*/ 2147483647 h 114"/>
              <a:gd name="T8" fmla="*/ 2147483647 w 633"/>
              <a:gd name="T9" fmla="*/ 2147483647 h 114"/>
              <a:gd name="T10" fmla="*/ 2147483647 w 633"/>
              <a:gd name="T11" fmla="*/ 2147483647 h 114"/>
              <a:gd name="T12" fmla="*/ 0 w 633"/>
              <a:gd name="T13" fmla="*/ 2147483647 h 11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3"/>
              <a:gd name="T22" fmla="*/ 0 h 114"/>
              <a:gd name="T23" fmla="*/ 633 w 633"/>
              <a:gd name="T24" fmla="*/ 114 h 11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3" h="114">
                <a:moveTo>
                  <a:pt x="0" y="48"/>
                </a:moveTo>
                <a:lnTo>
                  <a:pt x="336" y="0"/>
                </a:lnTo>
                <a:lnTo>
                  <a:pt x="312" y="63"/>
                </a:lnTo>
                <a:lnTo>
                  <a:pt x="633" y="21"/>
                </a:lnTo>
                <a:lnTo>
                  <a:pt x="231" y="114"/>
                </a:lnTo>
                <a:lnTo>
                  <a:pt x="270" y="42"/>
                </a:lnTo>
                <a:lnTo>
                  <a:pt x="0" y="48"/>
                </a:lnTo>
                <a:close/>
              </a:path>
            </a:pathLst>
          </a:custGeom>
          <a:gradFill rotWithShape="0">
            <a:gsLst>
              <a:gs pos="0">
                <a:srgbClr val="690C02"/>
              </a:gs>
              <a:gs pos="50000">
                <a:srgbClr val="E31A05"/>
              </a:gs>
              <a:gs pos="100000">
                <a:srgbClr val="690C0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31" name="Rectangle 310"/>
          <p:cNvSpPr>
            <a:spLocks noChangeArrowheads="1"/>
          </p:cNvSpPr>
          <p:nvPr/>
        </p:nvSpPr>
        <p:spPr bwMode="auto">
          <a:xfrm>
            <a:off x="3568700" y="1773238"/>
            <a:ext cx="1903413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b="1">
              <a:solidFill>
                <a:srgbClr val="002060"/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619250" y="2112963"/>
            <a:ext cx="20161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Myriad Pro" pitchFamily="34" charset="0"/>
                <a:ea typeface="맑은 고딕" pitchFamily="50" charset="-127"/>
              </a:rPr>
              <a:t>e-Government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6242050" y="1854200"/>
            <a:ext cx="14255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Myriad Pro" pitchFamily="34" charset="0"/>
                <a:ea typeface="맑은 고딕" pitchFamily="50" charset="-127"/>
              </a:rPr>
              <a:t>Economy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6443663" y="2232025"/>
            <a:ext cx="1657350" cy="682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ea typeface="맑은 고딕" pitchFamily="50" charset="-127"/>
              </a:rPr>
              <a:t> e-Business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ea typeface="맑은 고딕" pitchFamily="50" charset="-127"/>
              </a:rPr>
              <a:t> digital   </a:t>
            </a:r>
          </a:p>
          <a:p>
            <a:pPr>
              <a:lnSpc>
                <a:spcPct val="80000"/>
              </a:lnSpc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ea typeface="맑은 고딕" pitchFamily="50" charset="-127"/>
              </a:rPr>
              <a:t>      economy</a:t>
            </a:r>
          </a:p>
        </p:txBody>
      </p:sp>
      <p:sp>
        <p:nvSpPr>
          <p:cNvPr id="9235" name="TextBox 168"/>
          <p:cNvSpPr txBox="1">
            <a:spLocks noChangeArrowheads="1"/>
          </p:cNvSpPr>
          <p:nvPr/>
        </p:nvSpPr>
        <p:spPr bwMode="auto">
          <a:xfrm>
            <a:off x="1808163" y="2400300"/>
            <a:ext cx="11144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400" b="1"/>
              <a:t>G2G, G2B, </a:t>
            </a:r>
          </a:p>
          <a:p>
            <a:r>
              <a:rPr lang="en-US" altLang="ko-KR" sz="1400" b="1"/>
              <a:t>G4C</a:t>
            </a:r>
            <a:endParaRPr lang="ko-KR" altLang="en-US" sz="1400" b="1"/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904875" y="4214813"/>
            <a:ext cx="490538" cy="330200"/>
            <a:chOff x="6294" y="3150"/>
            <a:chExt cx="552" cy="327"/>
          </a:xfrm>
        </p:grpSpPr>
        <p:sp>
          <p:nvSpPr>
            <p:cNvPr id="9252" name="Freeform 75"/>
            <p:cNvSpPr>
              <a:spLocks/>
            </p:cNvSpPr>
            <p:nvPr/>
          </p:nvSpPr>
          <p:spPr bwMode="auto">
            <a:xfrm>
              <a:off x="6390" y="3150"/>
              <a:ext cx="72" cy="31"/>
            </a:xfrm>
            <a:custGeom>
              <a:avLst/>
              <a:gdLst>
                <a:gd name="T0" fmla="*/ 0 w 145"/>
                <a:gd name="T1" fmla="*/ 0 h 63"/>
                <a:gd name="T2" fmla="*/ 0 w 145"/>
                <a:gd name="T3" fmla="*/ 0 h 63"/>
                <a:gd name="T4" fmla="*/ 0 w 145"/>
                <a:gd name="T5" fmla="*/ 0 h 63"/>
                <a:gd name="T6" fmla="*/ 0 w 145"/>
                <a:gd name="T7" fmla="*/ 0 h 63"/>
                <a:gd name="T8" fmla="*/ 0 w 145"/>
                <a:gd name="T9" fmla="*/ 0 h 63"/>
                <a:gd name="T10" fmla="*/ 0 w 145"/>
                <a:gd name="T11" fmla="*/ 0 h 63"/>
                <a:gd name="T12" fmla="*/ 0 w 145"/>
                <a:gd name="T13" fmla="*/ 0 h 63"/>
                <a:gd name="T14" fmla="*/ 0 w 145"/>
                <a:gd name="T15" fmla="*/ 0 h 63"/>
                <a:gd name="T16" fmla="*/ 0 w 145"/>
                <a:gd name="T17" fmla="*/ 0 h 63"/>
                <a:gd name="T18" fmla="*/ 0 w 145"/>
                <a:gd name="T19" fmla="*/ 0 h 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5"/>
                <a:gd name="T31" fmla="*/ 0 h 63"/>
                <a:gd name="T32" fmla="*/ 145 w 145"/>
                <a:gd name="T33" fmla="*/ 63 h 6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5" h="63">
                  <a:moveTo>
                    <a:pt x="0" y="63"/>
                  </a:moveTo>
                  <a:lnTo>
                    <a:pt x="145" y="63"/>
                  </a:lnTo>
                  <a:lnTo>
                    <a:pt x="135" y="36"/>
                  </a:lnTo>
                  <a:lnTo>
                    <a:pt x="118" y="16"/>
                  </a:lnTo>
                  <a:lnTo>
                    <a:pt x="96" y="5"/>
                  </a:lnTo>
                  <a:lnTo>
                    <a:pt x="71" y="0"/>
                  </a:lnTo>
                  <a:lnTo>
                    <a:pt x="47" y="4"/>
                  </a:lnTo>
                  <a:lnTo>
                    <a:pt x="25" y="15"/>
                  </a:lnTo>
                  <a:lnTo>
                    <a:pt x="9" y="35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93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53" name="Freeform 89"/>
            <p:cNvSpPr>
              <a:spLocks/>
            </p:cNvSpPr>
            <p:nvPr/>
          </p:nvSpPr>
          <p:spPr bwMode="auto">
            <a:xfrm>
              <a:off x="6670" y="3228"/>
              <a:ext cx="36" cy="35"/>
            </a:xfrm>
            <a:custGeom>
              <a:avLst/>
              <a:gdLst>
                <a:gd name="T0" fmla="*/ 0 w 73"/>
                <a:gd name="T1" fmla="*/ 1 h 69"/>
                <a:gd name="T2" fmla="*/ 0 w 73"/>
                <a:gd name="T3" fmla="*/ 0 h 69"/>
                <a:gd name="T4" fmla="*/ 0 w 73"/>
                <a:gd name="T5" fmla="*/ 0 h 69"/>
                <a:gd name="T6" fmla="*/ 0 w 73"/>
                <a:gd name="T7" fmla="*/ 0 h 69"/>
                <a:gd name="T8" fmla="*/ 0 w 73"/>
                <a:gd name="T9" fmla="*/ 0 h 69"/>
                <a:gd name="T10" fmla="*/ 0 w 73"/>
                <a:gd name="T11" fmla="*/ 1 h 69"/>
                <a:gd name="T12" fmla="*/ 0 w 73"/>
                <a:gd name="T13" fmla="*/ 1 h 69"/>
                <a:gd name="T14" fmla="*/ 0 w 73"/>
                <a:gd name="T15" fmla="*/ 1 h 69"/>
                <a:gd name="T16" fmla="*/ 0 w 73"/>
                <a:gd name="T17" fmla="*/ 1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69"/>
                <a:gd name="T29" fmla="*/ 73 w 73"/>
                <a:gd name="T30" fmla="*/ 69 h 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69">
                  <a:moveTo>
                    <a:pt x="73" y="69"/>
                  </a:moveTo>
                  <a:lnTo>
                    <a:pt x="73" y="0"/>
                  </a:lnTo>
                  <a:lnTo>
                    <a:pt x="53" y="0"/>
                  </a:lnTo>
                  <a:lnTo>
                    <a:pt x="27" y="0"/>
                  </a:lnTo>
                  <a:lnTo>
                    <a:pt x="0" y="0"/>
                  </a:lnTo>
                  <a:lnTo>
                    <a:pt x="0" y="69"/>
                  </a:lnTo>
                  <a:lnTo>
                    <a:pt x="20" y="69"/>
                  </a:lnTo>
                  <a:lnTo>
                    <a:pt x="60" y="69"/>
                  </a:lnTo>
                  <a:lnTo>
                    <a:pt x="73" y="69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54" name="Freeform 90"/>
            <p:cNvSpPr>
              <a:spLocks/>
            </p:cNvSpPr>
            <p:nvPr/>
          </p:nvSpPr>
          <p:spPr bwMode="auto">
            <a:xfrm>
              <a:off x="6670" y="3228"/>
              <a:ext cx="36" cy="35"/>
            </a:xfrm>
            <a:custGeom>
              <a:avLst/>
              <a:gdLst>
                <a:gd name="T0" fmla="*/ 0 w 73"/>
                <a:gd name="T1" fmla="*/ 1 h 69"/>
                <a:gd name="T2" fmla="*/ 0 w 73"/>
                <a:gd name="T3" fmla="*/ 0 h 69"/>
                <a:gd name="T4" fmla="*/ 0 w 73"/>
                <a:gd name="T5" fmla="*/ 0 h 69"/>
                <a:gd name="T6" fmla="*/ 0 w 73"/>
                <a:gd name="T7" fmla="*/ 0 h 69"/>
                <a:gd name="T8" fmla="*/ 0 w 73"/>
                <a:gd name="T9" fmla="*/ 0 h 69"/>
                <a:gd name="T10" fmla="*/ 0 w 73"/>
                <a:gd name="T11" fmla="*/ 1 h 69"/>
                <a:gd name="T12" fmla="*/ 0 w 73"/>
                <a:gd name="T13" fmla="*/ 1 h 69"/>
                <a:gd name="T14" fmla="*/ 0 w 73"/>
                <a:gd name="T15" fmla="*/ 1 h 69"/>
                <a:gd name="T16" fmla="*/ 0 w 73"/>
                <a:gd name="T17" fmla="*/ 1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69"/>
                <a:gd name="T29" fmla="*/ 73 w 73"/>
                <a:gd name="T30" fmla="*/ 69 h 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69">
                  <a:moveTo>
                    <a:pt x="73" y="69"/>
                  </a:moveTo>
                  <a:lnTo>
                    <a:pt x="73" y="0"/>
                  </a:lnTo>
                  <a:lnTo>
                    <a:pt x="53" y="0"/>
                  </a:lnTo>
                  <a:lnTo>
                    <a:pt x="27" y="0"/>
                  </a:lnTo>
                  <a:lnTo>
                    <a:pt x="0" y="0"/>
                  </a:lnTo>
                  <a:lnTo>
                    <a:pt x="0" y="69"/>
                  </a:lnTo>
                  <a:lnTo>
                    <a:pt x="20" y="69"/>
                  </a:lnTo>
                  <a:lnTo>
                    <a:pt x="60" y="69"/>
                  </a:lnTo>
                  <a:lnTo>
                    <a:pt x="73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55" name="Freeform 91"/>
            <p:cNvSpPr>
              <a:spLocks/>
            </p:cNvSpPr>
            <p:nvPr/>
          </p:nvSpPr>
          <p:spPr bwMode="auto">
            <a:xfrm>
              <a:off x="6582" y="3265"/>
              <a:ext cx="36" cy="21"/>
            </a:xfrm>
            <a:custGeom>
              <a:avLst/>
              <a:gdLst>
                <a:gd name="T0" fmla="*/ 1 w 71"/>
                <a:gd name="T1" fmla="*/ 0 h 41"/>
                <a:gd name="T2" fmla="*/ 1 w 71"/>
                <a:gd name="T3" fmla="*/ 0 h 41"/>
                <a:gd name="T4" fmla="*/ 1 w 71"/>
                <a:gd name="T5" fmla="*/ 1 h 41"/>
                <a:gd name="T6" fmla="*/ 1 w 71"/>
                <a:gd name="T7" fmla="*/ 1 h 41"/>
                <a:gd name="T8" fmla="*/ 1 w 71"/>
                <a:gd name="T9" fmla="*/ 1 h 41"/>
                <a:gd name="T10" fmla="*/ 0 w 71"/>
                <a:gd name="T11" fmla="*/ 1 h 41"/>
                <a:gd name="T12" fmla="*/ 0 w 71"/>
                <a:gd name="T13" fmla="*/ 0 h 41"/>
                <a:gd name="T14" fmla="*/ 1 w 71"/>
                <a:gd name="T15" fmla="*/ 0 h 41"/>
                <a:gd name="T16" fmla="*/ 1 w 71"/>
                <a:gd name="T17" fmla="*/ 0 h 41"/>
                <a:gd name="T18" fmla="*/ 1 w 71"/>
                <a:gd name="T19" fmla="*/ 0 h 41"/>
                <a:gd name="T20" fmla="*/ 1 w 71"/>
                <a:gd name="T21" fmla="*/ 0 h 41"/>
                <a:gd name="T22" fmla="*/ 1 w 71"/>
                <a:gd name="T23" fmla="*/ 0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1"/>
                <a:gd name="T37" fmla="*/ 0 h 41"/>
                <a:gd name="T38" fmla="*/ 71 w 71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1" h="41">
                  <a:moveTo>
                    <a:pt x="59" y="0"/>
                  </a:moveTo>
                  <a:lnTo>
                    <a:pt x="71" y="0"/>
                  </a:lnTo>
                  <a:lnTo>
                    <a:pt x="71" y="41"/>
                  </a:lnTo>
                  <a:lnTo>
                    <a:pt x="62" y="41"/>
                  </a:lnTo>
                  <a:lnTo>
                    <a:pt x="21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25" y="0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56" name="Freeform 92"/>
            <p:cNvSpPr>
              <a:spLocks/>
            </p:cNvSpPr>
            <p:nvPr/>
          </p:nvSpPr>
          <p:spPr bwMode="auto">
            <a:xfrm>
              <a:off x="6582" y="3265"/>
              <a:ext cx="36" cy="21"/>
            </a:xfrm>
            <a:custGeom>
              <a:avLst/>
              <a:gdLst>
                <a:gd name="T0" fmla="*/ 1 w 71"/>
                <a:gd name="T1" fmla="*/ 0 h 41"/>
                <a:gd name="T2" fmla="*/ 1 w 71"/>
                <a:gd name="T3" fmla="*/ 0 h 41"/>
                <a:gd name="T4" fmla="*/ 1 w 71"/>
                <a:gd name="T5" fmla="*/ 1 h 41"/>
                <a:gd name="T6" fmla="*/ 1 w 71"/>
                <a:gd name="T7" fmla="*/ 1 h 41"/>
                <a:gd name="T8" fmla="*/ 1 w 71"/>
                <a:gd name="T9" fmla="*/ 1 h 41"/>
                <a:gd name="T10" fmla="*/ 0 w 71"/>
                <a:gd name="T11" fmla="*/ 1 h 41"/>
                <a:gd name="T12" fmla="*/ 0 w 71"/>
                <a:gd name="T13" fmla="*/ 0 h 41"/>
                <a:gd name="T14" fmla="*/ 1 w 71"/>
                <a:gd name="T15" fmla="*/ 0 h 41"/>
                <a:gd name="T16" fmla="*/ 1 w 71"/>
                <a:gd name="T17" fmla="*/ 0 h 41"/>
                <a:gd name="T18" fmla="*/ 1 w 71"/>
                <a:gd name="T19" fmla="*/ 0 h 41"/>
                <a:gd name="T20" fmla="*/ 1 w 71"/>
                <a:gd name="T21" fmla="*/ 0 h 41"/>
                <a:gd name="T22" fmla="*/ 1 w 71"/>
                <a:gd name="T23" fmla="*/ 0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1"/>
                <a:gd name="T37" fmla="*/ 0 h 41"/>
                <a:gd name="T38" fmla="*/ 71 w 71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1" h="41">
                  <a:moveTo>
                    <a:pt x="59" y="0"/>
                  </a:moveTo>
                  <a:lnTo>
                    <a:pt x="71" y="0"/>
                  </a:lnTo>
                  <a:lnTo>
                    <a:pt x="71" y="41"/>
                  </a:lnTo>
                  <a:lnTo>
                    <a:pt x="62" y="41"/>
                  </a:lnTo>
                  <a:lnTo>
                    <a:pt x="21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25" y="0"/>
                  </a:lnTo>
                  <a:lnTo>
                    <a:pt x="35" y="0"/>
                  </a:lnTo>
                  <a:lnTo>
                    <a:pt x="45" y="0"/>
                  </a:lnTo>
                  <a:lnTo>
                    <a:pt x="5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57" name="Freeform 93"/>
            <p:cNvSpPr>
              <a:spLocks/>
            </p:cNvSpPr>
            <p:nvPr/>
          </p:nvSpPr>
          <p:spPr bwMode="auto">
            <a:xfrm>
              <a:off x="6582" y="3228"/>
              <a:ext cx="36" cy="35"/>
            </a:xfrm>
            <a:custGeom>
              <a:avLst/>
              <a:gdLst>
                <a:gd name="T0" fmla="*/ 1 w 71"/>
                <a:gd name="T1" fmla="*/ 1 h 69"/>
                <a:gd name="T2" fmla="*/ 1 w 71"/>
                <a:gd name="T3" fmla="*/ 0 h 69"/>
                <a:gd name="T4" fmla="*/ 1 w 71"/>
                <a:gd name="T5" fmla="*/ 0 h 69"/>
                <a:gd name="T6" fmla="*/ 1 w 71"/>
                <a:gd name="T7" fmla="*/ 0 h 69"/>
                <a:gd name="T8" fmla="*/ 0 w 71"/>
                <a:gd name="T9" fmla="*/ 0 h 69"/>
                <a:gd name="T10" fmla="*/ 0 w 71"/>
                <a:gd name="T11" fmla="*/ 1 h 69"/>
                <a:gd name="T12" fmla="*/ 1 w 71"/>
                <a:gd name="T13" fmla="*/ 1 h 69"/>
                <a:gd name="T14" fmla="*/ 1 w 71"/>
                <a:gd name="T15" fmla="*/ 1 h 69"/>
                <a:gd name="T16" fmla="*/ 1 w 71"/>
                <a:gd name="T17" fmla="*/ 1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1"/>
                <a:gd name="T28" fmla="*/ 0 h 69"/>
                <a:gd name="T29" fmla="*/ 71 w 71"/>
                <a:gd name="T30" fmla="*/ 69 h 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1" h="69">
                  <a:moveTo>
                    <a:pt x="71" y="69"/>
                  </a:moveTo>
                  <a:lnTo>
                    <a:pt x="71" y="0"/>
                  </a:lnTo>
                  <a:lnTo>
                    <a:pt x="51" y="0"/>
                  </a:lnTo>
                  <a:lnTo>
                    <a:pt x="27" y="0"/>
                  </a:lnTo>
                  <a:lnTo>
                    <a:pt x="0" y="0"/>
                  </a:lnTo>
                  <a:lnTo>
                    <a:pt x="0" y="69"/>
                  </a:lnTo>
                  <a:lnTo>
                    <a:pt x="18" y="69"/>
                  </a:lnTo>
                  <a:lnTo>
                    <a:pt x="59" y="69"/>
                  </a:lnTo>
                  <a:lnTo>
                    <a:pt x="71" y="69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58" name="Freeform 94"/>
            <p:cNvSpPr>
              <a:spLocks/>
            </p:cNvSpPr>
            <p:nvPr/>
          </p:nvSpPr>
          <p:spPr bwMode="auto">
            <a:xfrm>
              <a:off x="6582" y="3228"/>
              <a:ext cx="36" cy="35"/>
            </a:xfrm>
            <a:custGeom>
              <a:avLst/>
              <a:gdLst>
                <a:gd name="T0" fmla="*/ 1 w 71"/>
                <a:gd name="T1" fmla="*/ 1 h 69"/>
                <a:gd name="T2" fmla="*/ 1 w 71"/>
                <a:gd name="T3" fmla="*/ 0 h 69"/>
                <a:gd name="T4" fmla="*/ 1 w 71"/>
                <a:gd name="T5" fmla="*/ 0 h 69"/>
                <a:gd name="T6" fmla="*/ 1 w 71"/>
                <a:gd name="T7" fmla="*/ 0 h 69"/>
                <a:gd name="T8" fmla="*/ 0 w 71"/>
                <a:gd name="T9" fmla="*/ 0 h 69"/>
                <a:gd name="T10" fmla="*/ 0 w 71"/>
                <a:gd name="T11" fmla="*/ 1 h 69"/>
                <a:gd name="T12" fmla="*/ 1 w 71"/>
                <a:gd name="T13" fmla="*/ 1 h 69"/>
                <a:gd name="T14" fmla="*/ 1 w 71"/>
                <a:gd name="T15" fmla="*/ 1 h 69"/>
                <a:gd name="T16" fmla="*/ 1 w 71"/>
                <a:gd name="T17" fmla="*/ 1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1"/>
                <a:gd name="T28" fmla="*/ 0 h 69"/>
                <a:gd name="T29" fmla="*/ 71 w 71"/>
                <a:gd name="T30" fmla="*/ 69 h 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1" h="69">
                  <a:moveTo>
                    <a:pt x="71" y="69"/>
                  </a:moveTo>
                  <a:lnTo>
                    <a:pt x="71" y="0"/>
                  </a:lnTo>
                  <a:lnTo>
                    <a:pt x="51" y="0"/>
                  </a:lnTo>
                  <a:lnTo>
                    <a:pt x="27" y="0"/>
                  </a:lnTo>
                  <a:lnTo>
                    <a:pt x="0" y="0"/>
                  </a:lnTo>
                  <a:lnTo>
                    <a:pt x="0" y="69"/>
                  </a:lnTo>
                  <a:lnTo>
                    <a:pt x="18" y="69"/>
                  </a:lnTo>
                  <a:lnTo>
                    <a:pt x="59" y="69"/>
                  </a:lnTo>
                  <a:lnTo>
                    <a:pt x="71" y="69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59" name="Freeform 97"/>
            <p:cNvSpPr>
              <a:spLocks/>
            </p:cNvSpPr>
            <p:nvPr/>
          </p:nvSpPr>
          <p:spPr bwMode="auto">
            <a:xfrm>
              <a:off x="6433" y="3163"/>
              <a:ext cx="21" cy="14"/>
            </a:xfrm>
            <a:custGeom>
              <a:avLst/>
              <a:gdLst>
                <a:gd name="T0" fmla="*/ 0 w 41"/>
                <a:gd name="T1" fmla="*/ 0 h 29"/>
                <a:gd name="T2" fmla="*/ 1 w 41"/>
                <a:gd name="T3" fmla="*/ 0 h 29"/>
                <a:gd name="T4" fmla="*/ 1 w 41"/>
                <a:gd name="T5" fmla="*/ 0 h 29"/>
                <a:gd name="T6" fmla="*/ 1 w 41"/>
                <a:gd name="T7" fmla="*/ 0 h 29"/>
                <a:gd name="T8" fmla="*/ 1 w 41"/>
                <a:gd name="T9" fmla="*/ 0 h 29"/>
                <a:gd name="T10" fmla="*/ 1 w 41"/>
                <a:gd name="T11" fmla="*/ 0 h 29"/>
                <a:gd name="T12" fmla="*/ 0 w 41"/>
                <a:gd name="T13" fmla="*/ 0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29"/>
                <a:gd name="T23" fmla="*/ 41 w 41"/>
                <a:gd name="T24" fmla="*/ 29 h 2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29">
                  <a:moveTo>
                    <a:pt x="0" y="29"/>
                  </a:moveTo>
                  <a:lnTo>
                    <a:pt x="41" y="29"/>
                  </a:lnTo>
                  <a:lnTo>
                    <a:pt x="38" y="20"/>
                  </a:lnTo>
                  <a:lnTo>
                    <a:pt x="33" y="12"/>
                  </a:lnTo>
                  <a:lnTo>
                    <a:pt x="27" y="5"/>
                  </a:lnTo>
                  <a:lnTo>
                    <a:pt x="1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0" name="Freeform 98"/>
            <p:cNvSpPr>
              <a:spLocks/>
            </p:cNvSpPr>
            <p:nvPr/>
          </p:nvSpPr>
          <p:spPr bwMode="auto">
            <a:xfrm>
              <a:off x="6398" y="3162"/>
              <a:ext cx="20" cy="15"/>
            </a:xfrm>
            <a:custGeom>
              <a:avLst/>
              <a:gdLst>
                <a:gd name="T0" fmla="*/ 0 w 42"/>
                <a:gd name="T1" fmla="*/ 1 h 30"/>
                <a:gd name="T2" fmla="*/ 0 w 42"/>
                <a:gd name="T3" fmla="*/ 1 h 30"/>
                <a:gd name="T4" fmla="*/ 0 w 42"/>
                <a:gd name="T5" fmla="*/ 1 h 30"/>
                <a:gd name="T6" fmla="*/ 0 w 42"/>
                <a:gd name="T7" fmla="*/ 1 h 30"/>
                <a:gd name="T8" fmla="*/ 0 w 42"/>
                <a:gd name="T9" fmla="*/ 1 h 30"/>
                <a:gd name="T10" fmla="*/ 0 w 42"/>
                <a:gd name="T11" fmla="*/ 0 h 30"/>
                <a:gd name="T12" fmla="*/ 0 w 42"/>
                <a:gd name="T13" fmla="*/ 1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30"/>
                <a:gd name="T23" fmla="*/ 42 w 42"/>
                <a:gd name="T24" fmla="*/ 30 h 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30">
                  <a:moveTo>
                    <a:pt x="42" y="29"/>
                  </a:moveTo>
                  <a:lnTo>
                    <a:pt x="0" y="30"/>
                  </a:lnTo>
                  <a:lnTo>
                    <a:pt x="3" y="21"/>
                  </a:lnTo>
                  <a:lnTo>
                    <a:pt x="7" y="12"/>
                  </a:lnTo>
                  <a:lnTo>
                    <a:pt x="14" y="5"/>
                  </a:lnTo>
                  <a:lnTo>
                    <a:pt x="20" y="0"/>
                  </a:lnTo>
                  <a:lnTo>
                    <a:pt x="42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1" name="Freeform 99"/>
            <p:cNvSpPr>
              <a:spLocks/>
            </p:cNvSpPr>
            <p:nvPr/>
          </p:nvSpPr>
          <p:spPr bwMode="auto">
            <a:xfrm>
              <a:off x="6414" y="3157"/>
              <a:ext cx="20" cy="18"/>
            </a:xfrm>
            <a:custGeom>
              <a:avLst/>
              <a:gdLst>
                <a:gd name="T0" fmla="*/ 0 w 42"/>
                <a:gd name="T1" fmla="*/ 1 h 36"/>
                <a:gd name="T2" fmla="*/ 0 w 42"/>
                <a:gd name="T3" fmla="*/ 1 h 36"/>
                <a:gd name="T4" fmla="*/ 0 w 42"/>
                <a:gd name="T5" fmla="*/ 1 h 36"/>
                <a:gd name="T6" fmla="*/ 0 w 42"/>
                <a:gd name="T7" fmla="*/ 1 h 36"/>
                <a:gd name="T8" fmla="*/ 0 w 42"/>
                <a:gd name="T9" fmla="*/ 0 h 36"/>
                <a:gd name="T10" fmla="*/ 0 w 42"/>
                <a:gd name="T11" fmla="*/ 0 h 36"/>
                <a:gd name="T12" fmla="*/ 0 w 42"/>
                <a:gd name="T13" fmla="*/ 0 h 36"/>
                <a:gd name="T14" fmla="*/ 0 w 42"/>
                <a:gd name="T15" fmla="*/ 1 h 36"/>
                <a:gd name="T16" fmla="*/ 0 w 42"/>
                <a:gd name="T17" fmla="*/ 1 h 36"/>
                <a:gd name="T18" fmla="*/ 0 w 42"/>
                <a:gd name="T19" fmla="*/ 1 h 36"/>
                <a:gd name="T20" fmla="*/ 0 w 42"/>
                <a:gd name="T21" fmla="*/ 1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2"/>
                <a:gd name="T34" fmla="*/ 0 h 36"/>
                <a:gd name="T35" fmla="*/ 42 w 42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2" h="36">
                  <a:moveTo>
                    <a:pt x="22" y="36"/>
                  </a:moveTo>
                  <a:lnTo>
                    <a:pt x="42" y="5"/>
                  </a:lnTo>
                  <a:lnTo>
                    <a:pt x="39" y="3"/>
                  </a:lnTo>
                  <a:lnTo>
                    <a:pt x="33" y="1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2"/>
                  </a:lnTo>
                  <a:lnTo>
                    <a:pt x="0" y="4"/>
                  </a:lnTo>
                  <a:lnTo>
                    <a:pt x="22" y="36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2" name="Freeform 101"/>
            <p:cNvSpPr>
              <a:spLocks/>
            </p:cNvSpPr>
            <p:nvPr/>
          </p:nvSpPr>
          <p:spPr bwMode="auto">
            <a:xfrm>
              <a:off x="6362" y="3266"/>
              <a:ext cx="37" cy="21"/>
            </a:xfrm>
            <a:custGeom>
              <a:avLst/>
              <a:gdLst>
                <a:gd name="T0" fmla="*/ 1 w 73"/>
                <a:gd name="T1" fmla="*/ 0 h 42"/>
                <a:gd name="T2" fmla="*/ 1 w 73"/>
                <a:gd name="T3" fmla="*/ 0 h 42"/>
                <a:gd name="T4" fmla="*/ 1 w 73"/>
                <a:gd name="T5" fmla="*/ 1 h 42"/>
                <a:gd name="T6" fmla="*/ 1 w 73"/>
                <a:gd name="T7" fmla="*/ 1 h 42"/>
                <a:gd name="T8" fmla="*/ 1 w 73"/>
                <a:gd name="T9" fmla="*/ 1 h 42"/>
                <a:gd name="T10" fmla="*/ 0 w 73"/>
                <a:gd name="T11" fmla="*/ 1 h 42"/>
                <a:gd name="T12" fmla="*/ 0 w 73"/>
                <a:gd name="T13" fmla="*/ 0 h 42"/>
                <a:gd name="T14" fmla="*/ 1 w 73"/>
                <a:gd name="T15" fmla="*/ 0 h 42"/>
                <a:gd name="T16" fmla="*/ 1 w 73"/>
                <a:gd name="T17" fmla="*/ 0 h 42"/>
                <a:gd name="T18" fmla="*/ 1 w 73"/>
                <a:gd name="T19" fmla="*/ 0 h 42"/>
                <a:gd name="T20" fmla="*/ 1 w 73"/>
                <a:gd name="T21" fmla="*/ 0 h 42"/>
                <a:gd name="T22" fmla="*/ 1 w 73"/>
                <a:gd name="T23" fmla="*/ 0 h 4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3"/>
                <a:gd name="T37" fmla="*/ 0 h 42"/>
                <a:gd name="T38" fmla="*/ 73 w 73"/>
                <a:gd name="T39" fmla="*/ 42 h 4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3" h="42">
                  <a:moveTo>
                    <a:pt x="60" y="0"/>
                  </a:moveTo>
                  <a:lnTo>
                    <a:pt x="73" y="0"/>
                  </a:lnTo>
                  <a:lnTo>
                    <a:pt x="73" y="42"/>
                  </a:lnTo>
                  <a:lnTo>
                    <a:pt x="64" y="42"/>
                  </a:lnTo>
                  <a:lnTo>
                    <a:pt x="22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6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3" name="Freeform 104"/>
            <p:cNvSpPr>
              <a:spLocks/>
            </p:cNvSpPr>
            <p:nvPr/>
          </p:nvSpPr>
          <p:spPr bwMode="auto">
            <a:xfrm>
              <a:off x="6452" y="3266"/>
              <a:ext cx="36" cy="21"/>
            </a:xfrm>
            <a:custGeom>
              <a:avLst/>
              <a:gdLst>
                <a:gd name="T0" fmla="*/ 0 w 73"/>
                <a:gd name="T1" fmla="*/ 0 h 41"/>
                <a:gd name="T2" fmla="*/ 0 w 73"/>
                <a:gd name="T3" fmla="*/ 0 h 41"/>
                <a:gd name="T4" fmla="*/ 0 w 73"/>
                <a:gd name="T5" fmla="*/ 1 h 41"/>
                <a:gd name="T6" fmla="*/ 0 w 73"/>
                <a:gd name="T7" fmla="*/ 1 h 41"/>
                <a:gd name="T8" fmla="*/ 0 w 73"/>
                <a:gd name="T9" fmla="*/ 1 h 41"/>
                <a:gd name="T10" fmla="*/ 0 w 73"/>
                <a:gd name="T11" fmla="*/ 1 h 41"/>
                <a:gd name="T12" fmla="*/ 0 w 73"/>
                <a:gd name="T13" fmla="*/ 0 h 41"/>
                <a:gd name="T14" fmla="*/ 0 w 73"/>
                <a:gd name="T15" fmla="*/ 0 h 41"/>
                <a:gd name="T16" fmla="*/ 0 w 73"/>
                <a:gd name="T17" fmla="*/ 0 h 41"/>
                <a:gd name="T18" fmla="*/ 0 w 73"/>
                <a:gd name="T19" fmla="*/ 0 h 41"/>
                <a:gd name="T20" fmla="*/ 0 w 73"/>
                <a:gd name="T21" fmla="*/ 0 h 41"/>
                <a:gd name="T22" fmla="*/ 0 w 73"/>
                <a:gd name="T23" fmla="*/ 0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3"/>
                <a:gd name="T37" fmla="*/ 0 h 41"/>
                <a:gd name="T38" fmla="*/ 73 w 73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3" h="41">
                  <a:moveTo>
                    <a:pt x="59" y="0"/>
                  </a:moveTo>
                  <a:lnTo>
                    <a:pt x="73" y="0"/>
                  </a:lnTo>
                  <a:lnTo>
                    <a:pt x="73" y="41"/>
                  </a:lnTo>
                  <a:lnTo>
                    <a:pt x="63" y="41"/>
                  </a:lnTo>
                  <a:lnTo>
                    <a:pt x="22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7" y="0"/>
                  </a:lnTo>
                  <a:lnTo>
                    <a:pt x="35" y="0"/>
                  </a:lnTo>
                  <a:lnTo>
                    <a:pt x="46" y="0"/>
                  </a:lnTo>
                  <a:lnTo>
                    <a:pt x="5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4" name="Freeform 105"/>
            <p:cNvSpPr>
              <a:spLocks/>
            </p:cNvSpPr>
            <p:nvPr/>
          </p:nvSpPr>
          <p:spPr bwMode="auto">
            <a:xfrm>
              <a:off x="6452" y="3227"/>
              <a:ext cx="36" cy="36"/>
            </a:xfrm>
            <a:custGeom>
              <a:avLst/>
              <a:gdLst>
                <a:gd name="T0" fmla="*/ 1 w 72"/>
                <a:gd name="T1" fmla="*/ 1 h 70"/>
                <a:gd name="T2" fmla="*/ 1 w 72"/>
                <a:gd name="T3" fmla="*/ 0 h 70"/>
                <a:gd name="T4" fmla="*/ 1 w 72"/>
                <a:gd name="T5" fmla="*/ 0 h 70"/>
                <a:gd name="T6" fmla="*/ 1 w 72"/>
                <a:gd name="T7" fmla="*/ 0 h 70"/>
                <a:gd name="T8" fmla="*/ 0 w 72"/>
                <a:gd name="T9" fmla="*/ 0 h 70"/>
                <a:gd name="T10" fmla="*/ 0 w 72"/>
                <a:gd name="T11" fmla="*/ 1 h 70"/>
                <a:gd name="T12" fmla="*/ 1 w 72"/>
                <a:gd name="T13" fmla="*/ 1 h 70"/>
                <a:gd name="T14" fmla="*/ 1 w 72"/>
                <a:gd name="T15" fmla="*/ 1 h 70"/>
                <a:gd name="T16" fmla="*/ 1 w 72"/>
                <a:gd name="T17" fmla="*/ 1 h 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"/>
                <a:gd name="T28" fmla="*/ 0 h 70"/>
                <a:gd name="T29" fmla="*/ 72 w 72"/>
                <a:gd name="T30" fmla="*/ 70 h 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" h="70">
                  <a:moveTo>
                    <a:pt x="72" y="69"/>
                  </a:moveTo>
                  <a:lnTo>
                    <a:pt x="72" y="0"/>
                  </a:lnTo>
                  <a:lnTo>
                    <a:pt x="53" y="0"/>
                  </a:lnTo>
                  <a:lnTo>
                    <a:pt x="27" y="0"/>
                  </a:lnTo>
                  <a:lnTo>
                    <a:pt x="0" y="0"/>
                  </a:lnTo>
                  <a:lnTo>
                    <a:pt x="0" y="70"/>
                  </a:lnTo>
                  <a:lnTo>
                    <a:pt x="20" y="70"/>
                  </a:lnTo>
                  <a:lnTo>
                    <a:pt x="59" y="70"/>
                  </a:lnTo>
                  <a:lnTo>
                    <a:pt x="72" y="69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5" name="Freeform 108"/>
            <p:cNvSpPr>
              <a:spLocks/>
            </p:cNvSpPr>
            <p:nvPr/>
          </p:nvSpPr>
          <p:spPr bwMode="auto">
            <a:xfrm>
              <a:off x="6683" y="3265"/>
              <a:ext cx="10" cy="2"/>
            </a:xfrm>
            <a:custGeom>
              <a:avLst/>
              <a:gdLst>
                <a:gd name="T0" fmla="*/ 1 w 20"/>
                <a:gd name="T1" fmla="*/ 0 h 5"/>
                <a:gd name="T2" fmla="*/ 1 w 20"/>
                <a:gd name="T3" fmla="*/ 0 h 5"/>
                <a:gd name="T4" fmla="*/ 0 w 20"/>
                <a:gd name="T5" fmla="*/ 0 h 5"/>
                <a:gd name="T6" fmla="*/ 1 w 20"/>
                <a:gd name="T7" fmla="*/ 0 h 5"/>
                <a:gd name="T8" fmla="*/ 1 w 20"/>
                <a:gd name="T9" fmla="*/ 0 h 5"/>
                <a:gd name="T10" fmla="*/ 1 w 20"/>
                <a:gd name="T11" fmla="*/ 0 h 5"/>
                <a:gd name="T12" fmla="*/ 1 w 20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5"/>
                <a:gd name="T23" fmla="*/ 20 w 20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5">
                  <a:moveTo>
                    <a:pt x="20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10" y="5"/>
                  </a:lnTo>
                  <a:lnTo>
                    <a:pt x="17" y="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6" name="Freeform 109"/>
            <p:cNvSpPr>
              <a:spLocks/>
            </p:cNvSpPr>
            <p:nvPr/>
          </p:nvSpPr>
          <p:spPr bwMode="auto">
            <a:xfrm>
              <a:off x="6683" y="3265"/>
              <a:ext cx="10" cy="2"/>
            </a:xfrm>
            <a:custGeom>
              <a:avLst/>
              <a:gdLst>
                <a:gd name="T0" fmla="*/ 1 w 20"/>
                <a:gd name="T1" fmla="*/ 0 h 5"/>
                <a:gd name="T2" fmla="*/ 1 w 20"/>
                <a:gd name="T3" fmla="*/ 0 h 5"/>
                <a:gd name="T4" fmla="*/ 0 w 20"/>
                <a:gd name="T5" fmla="*/ 0 h 5"/>
                <a:gd name="T6" fmla="*/ 0 w 20"/>
                <a:gd name="T7" fmla="*/ 0 h 5"/>
                <a:gd name="T8" fmla="*/ 1 w 20"/>
                <a:gd name="T9" fmla="*/ 0 h 5"/>
                <a:gd name="T10" fmla="*/ 1 w 20"/>
                <a:gd name="T11" fmla="*/ 0 h 5"/>
                <a:gd name="T12" fmla="*/ 1 w 20"/>
                <a:gd name="T13" fmla="*/ 0 h 5"/>
                <a:gd name="T14" fmla="*/ 1 w 20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"/>
                <a:gd name="T25" fmla="*/ 0 h 5"/>
                <a:gd name="T26" fmla="*/ 20 w 20"/>
                <a:gd name="T27" fmla="*/ 5 h 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" h="5">
                  <a:moveTo>
                    <a:pt x="20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10" y="5"/>
                  </a:lnTo>
                  <a:lnTo>
                    <a:pt x="17" y="4"/>
                  </a:lnTo>
                  <a:lnTo>
                    <a:pt x="2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7" name="Freeform 110"/>
            <p:cNvSpPr>
              <a:spLocks/>
            </p:cNvSpPr>
            <p:nvPr/>
          </p:nvSpPr>
          <p:spPr bwMode="auto">
            <a:xfrm>
              <a:off x="6595" y="3265"/>
              <a:ext cx="10" cy="2"/>
            </a:xfrm>
            <a:custGeom>
              <a:avLst/>
              <a:gdLst>
                <a:gd name="T0" fmla="*/ 1 w 20"/>
                <a:gd name="T1" fmla="*/ 0 h 5"/>
                <a:gd name="T2" fmla="*/ 1 w 20"/>
                <a:gd name="T3" fmla="*/ 0 h 5"/>
                <a:gd name="T4" fmla="*/ 0 w 20"/>
                <a:gd name="T5" fmla="*/ 0 h 5"/>
                <a:gd name="T6" fmla="*/ 1 w 20"/>
                <a:gd name="T7" fmla="*/ 0 h 5"/>
                <a:gd name="T8" fmla="*/ 1 w 20"/>
                <a:gd name="T9" fmla="*/ 0 h 5"/>
                <a:gd name="T10" fmla="*/ 1 w 20"/>
                <a:gd name="T11" fmla="*/ 0 h 5"/>
                <a:gd name="T12" fmla="*/ 1 w 20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5"/>
                <a:gd name="T23" fmla="*/ 20 w 20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5">
                  <a:moveTo>
                    <a:pt x="20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11" y="5"/>
                  </a:lnTo>
                  <a:lnTo>
                    <a:pt x="17" y="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8" name="Freeform 111"/>
            <p:cNvSpPr>
              <a:spLocks/>
            </p:cNvSpPr>
            <p:nvPr/>
          </p:nvSpPr>
          <p:spPr bwMode="auto">
            <a:xfrm>
              <a:off x="6595" y="3265"/>
              <a:ext cx="10" cy="2"/>
            </a:xfrm>
            <a:custGeom>
              <a:avLst/>
              <a:gdLst>
                <a:gd name="T0" fmla="*/ 1 w 20"/>
                <a:gd name="T1" fmla="*/ 0 h 5"/>
                <a:gd name="T2" fmla="*/ 1 w 20"/>
                <a:gd name="T3" fmla="*/ 0 h 5"/>
                <a:gd name="T4" fmla="*/ 0 w 20"/>
                <a:gd name="T5" fmla="*/ 0 h 5"/>
                <a:gd name="T6" fmla="*/ 0 w 20"/>
                <a:gd name="T7" fmla="*/ 0 h 5"/>
                <a:gd name="T8" fmla="*/ 1 w 20"/>
                <a:gd name="T9" fmla="*/ 0 h 5"/>
                <a:gd name="T10" fmla="*/ 1 w 20"/>
                <a:gd name="T11" fmla="*/ 0 h 5"/>
                <a:gd name="T12" fmla="*/ 1 w 20"/>
                <a:gd name="T13" fmla="*/ 0 h 5"/>
                <a:gd name="T14" fmla="*/ 1 w 20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"/>
                <a:gd name="T25" fmla="*/ 0 h 5"/>
                <a:gd name="T26" fmla="*/ 20 w 20"/>
                <a:gd name="T27" fmla="*/ 5 h 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" h="5">
                  <a:moveTo>
                    <a:pt x="20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11" y="5"/>
                  </a:lnTo>
                  <a:lnTo>
                    <a:pt x="17" y="4"/>
                  </a:lnTo>
                  <a:lnTo>
                    <a:pt x="2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69" name="Freeform 112"/>
            <p:cNvSpPr>
              <a:spLocks/>
            </p:cNvSpPr>
            <p:nvPr/>
          </p:nvSpPr>
          <p:spPr bwMode="auto">
            <a:xfrm>
              <a:off x="6375" y="3266"/>
              <a:ext cx="10" cy="3"/>
            </a:xfrm>
            <a:custGeom>
              <a:avLst/>
              <a:gdLst>
                <a:gd name="T0" fmla="*/ 1 w 20"/>
                <a:gd name="T1" fmla="*/ 0 h 6"/>
                <a:gd name="T2" fmla="*/ 1 w 20"/>
                <a:gd name="T3" fmla="*/ 0 h 6"/>
                <a:gd name="T4" fmla="*/ 0 w 20"/>
                <a:gd name="T5" fmla="*/ 0 h 6"/>
                <a:gd name="T6" fmla="*/ 1 w 20"/>
                <a:gd name="T7" fmla="*/ 1 h 6"/>
                <a:gd name="T8" fmla="*/ 1 w 20"/>
                <a:gd name="T9" fmla="*/ 1 h 6"/>
                <a:gd name="T10" fmla="*/ 1 w 20"/>
                <a:gd name="T11" fmla="*/ 1 h 6"/>
                <a:gd name="T12" fmla="*/ 1 w 20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6"/>
                <a:gd name="T23" fmla="*/ 20 w 20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6">
                  <a:moveTo>
                    <a:pt x="20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11" y="6"/>
                  </a:lnTo>
                  <a:lnTo>
                    <a:pt x="17" y="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0" name="Freeform 113"/>
            <p:cNvSpPr>
              <a:spLocks/>
            </p:cNvSpPr>
            <p:nvPr/>
          </p:nvSpPr>
          <p:spPr bwMode="auto">
            <a:xfrm>
              <a:off x="6375" y="3266"/>
              <a:ext cx="10" cy="3"/>
            </a:xfrm>
            <a:custGeom>
              <a:avLst/>
              <a:gdLst>
                <a:gd name="T0" fmla="*/ 1 w 20"/>
                <a:gd name="T1" fmla="*/ 0 h 6"/>
                <a:gd name="T2" fmla="*/ 1 w 20"/>
                <a:gd name="T3" fmla="*/ 0 h 6"/>
                <a:gd name="T4" fmla="*/ 0 w 20"/>
                <a:gd name="T5" fmla="*/ 0 h 6"/>
                <a:gd name="T6" fmla="*/ 0 w 20"/>
                <a:gd name="T7" fmla="*/ 0 h 6"/>
                <a:gd name="T8" fmla="*/ 1 w 20"/>
                <a:gd name="T9" fmla="*/ 1 h 6"/>
                <a:gd name="T10" fmla="*/ 1 w 20"/>
                <a:gd name="T11" fmla="*/ 1 h 6"/>
                <a:gd name="T12" fmla="*/ 1 w 20"/>
                <a:gd name="T13" fmla="*/ 1 h 6"/>
                <a:gd name="T14" fmla="*/ 1 w 20"/>
                <a:gd name="T15" fmla="*/ 0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"/>
                <a:gd name="T25" fmla="*/ 0 h 6"/>
                <a:gd name="T26" fmla="*/ 20 w 20"/>
                <a:gd name="T27" fmla="*/ 6 h 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" h="6">
                  <a:moveTo>
                    <a:pt x="20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11" y="6"/>
                  </a:lnTo>
                  <a:lnTo>
                    <a:pt x="17" y="4"/>
                  </a:lnTo>
                  <a:lnTo>
                    <a:pt x="2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1" name="Freeform 114"/>
            <p:cNvSpPr>
              <a:spLocks/>
            </p:cNvSpPr>
            <p:nvPr/>
          </p:nvSpPr>
          <p:spPr bwMode="auto">
            <a:xfrm>
              <a:off x="6465" y="3266"/>
              <a:ext cx="10" cy="3"/>
            </a:xfrm>
            <a:custGeom>
              <a:avLst/>
              <a:gdLst>
                <a:gd name="T0" fmla="*/ 1 w 19"/>
                <a:gd name="T1" fmla="*/ 0 h 6"/>
                <a:gd name="T2" fmla="*/ 1 w 19"/>
                <a:gd name="T3" fmla="*/ 0 h 6"/>
                <a:gd name="T4" fmla="*/ 0 w 19"/>
                <a:gd name="T5" fmla="*/ 0 h 6"/>
                <a:gd name="T6" fmla="*/ 1 w 19"/>
                <a:gd name="T7" fmla="*/ 1 h 6"/>
                <a:gd name="T8" fmla="*/ 1 w 19"/>
                <a:gd name="T9" fmla="*/ 1 h 6"/>
                <a:gd name="T10" fmla="*/ 1 w 19"/>
                <a:gd name="T11" fmla="*/ 1 h 6"/>
                <a:gd name="T12" fmla="*/ 1 w 19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"/>
                <a:gd name="T23" fmla="*/ 19 w 19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">
                  <a:moveTo>
                    <a:pt x="19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9" y="6"/>
                  </a:lnTo>
                  <a:lnTo>
                    <a:pt x="16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2" name="Freeform 115"/>
            <p:cNvSpPr>
              <a:spLocks/>
            </p:cNvSpPr>
            <p:nvPr/>
          </p:nvSpPr>
          <p:spPr bwMode="auto">
            <a:xfrm>
              <a:off x="6465" y="3266"/>
              <a:ext cx="10" cy="3"/>
            </a:xfrm>
            <a:custGeom>
              <a:avLst/>
              <a:gdLst>
                <a:gd name="T0" fmla="*/ 1 w 19"/>
                <a:gd name="T1" fmla="*/ 0 h 6"/>
                <a:gd name="T2" fmla="*/ 1 w 19"/>
                <a:gd name="T3" fmla="*/ 0 h 6"/>
                <a:gd name="T4" fmla="*/ 0 w 19"/>
                <a:gd name="T5" fmla="*/ 0 h 6"/>
                <a:gd name="T6" fmla="*/ 0 w 19"/>
                <a:gd name="T7" fmla="*/ 0 h 6"/>
                <a:gd name="T8" fmla="*/ 1 w 19"/>
                <a:gd name="T9" fmla="*/ 1 h 6"/>
                <a:gd name="T10" fmla="*/ 1 w 19"/>
                <a:gd name="T11" fmla="*/ 1 h 6"/>
                <a:gd name="T12" fmla="*/ 1 w 19"/>
                <a:gd name="T13" fmla="*/ 1 h 6"/>
                <a:gd name="T14" fmla="*/ 1 w 19"/>
                <a:gd name="T15" fmla="*/ 0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6"/>
                <a:gd name="T26" fmla="*/ 19 w 19"/>
                <a:gd name="T27" fmla="*/ 6 h 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6">
                  <a:moveTo>
                    <a:pt x="19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9" y="6"/>
                  </a:lnTo>
                  <a:lnTo>
                    <a:pt x="16" y="4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3" name="Freeform 116"/>
            <p:cNvSpPr>
              <a:spLocks/>
            </p:cNvSpPr>
            <p:nvPr/>
          </p:nvSpPr>
          <p:spPr bwMode="auto">
            <a:xfrm>
              <a:off x="6696" y="3265"/>
              <a:ext cx="11" cy="21"/>
            </a:xfrm>
            <a:custGeom>
              <a:avLst/>
              <a:gdLst>
                <a:gd name="T0" fmla="*/ 0 w 22"/>
                <a:gd name="T1" fmla="*/ 0 h 41"/>
                <a:gd name="T2" fmla="*/ 1 w 22"/>
                <a:gd name="T3" fmla="*/ 0 h 41"/>
                <a:gd name="T4" fmla="*/ 1 w 22"/>
                <a:gd name="T5" fmla="*/ 1 h 41"/>
                <a:gd name="T6" fmla="*/ 0 w 22"/>
                <a:gd name="T7" fmla="*/ 1 h 41"/>
                <a:gd name="T8" fmla="*/ 0 w 22"/>
                <a:gd name="T9" fmla="*/ 1 h 41"/>
                <a:gd name="T10" fmla="*/ 0 w 22"/>
                <a:gd name="T11" fmla="*/ 1 h 41"/>
                <a:gd name="T12" fmla="*/ 0 w 22"/>
                <a:gd name="T13" fmla="*/ 1 h 41"/>
                <a:gd name="T14" fmla="*/ 0 w 22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41"/>
                <a:gd name="T26" fmla="*/ 22 w 22"/>
                <a:gd name="T27" fmla="*/ 41 h 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41">
                  <a:moveTo>
                    <a:pt x="0" y="0"/>
                  </a:moveTo>
                  <a:lnTo>
                    <a:pt x="22" y="0"/>
                  </a:lnTo>
                  <a:lnTo>
                    <a:pt x="22" y="41"/>
                  </a:lnTo>
                  <a:lnTo>
                    <a:pt x="0" y="41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4" name="Freeform 117"/>
            <p:cNvSpPr>
              <a:spLocks/>
            </p:cNvSpPr>
            <p:nvPr/>
          </p:nvSpPr>
          <p:spPr bwMode="auto">
            <a:xfrm>
              <a:off x="6669" y="3266"/>
              <a:ext cx="11" cy="21"/>
            </a:xfrm>
            <a:custGeom>
              <a:avLst/>
              <a:gdLst>
                <a:gd name="T0" fmla="*/ 1 w 22"/>
                <a:gd name="T1" fmla="*/ 0 h 43"/>
                <a:gd name="T2" fmla="*/ 0 w 22"/>
                <a:gd name="T3" fmla="*/ 0 h 43"/>
                <a:gd name="T4" fmla="*/ 0 w 22"/>
                <a:gd name="T5" fmla="*/ 0 h 43"/>
                <a:gd name="T6" fmla="*/ 1 w 22"/>
                <a:gd name="T7" fmla="*/ 0 h 43"/>
                <a:gd name="T8" fmla="*/ 1 w 22"/>
                <a:gd name="T9" fmla="*/ 0 h 43"/>
                <a:gd name="T10" fmla="*/ 1 w 22"/>
                <a:gd name="T11" fmla="*/ 0 h 43"/>
                <a:gd name="T12" fmla="*/ 1 w 22"/>
                <a:gd name="T13" fmla="*/ 0 h 43"/>
                <a:gd name="T14" fmla="*/ 1 w 22"/>
                <a:gd name="T15" fmla="*/ 0 h 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43"/>
                <a:gd name="T26" fmla="*/ 22 w 22"/>
                <a:gd name="T27" fmla="*/ 43 h 4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43">
                  <a:moveTo>
                    <a:pt x="22" y="43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20" y="10"/>
                  </a:lnTo>
                  <a:lnTo>
                    <a:pt x="21" y="21"/>
                  </a:lnTo>
                  <a:lnTo>
                    <a:pt x="21" y="31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5" name="Freeform 118"/>
            <p:cNvSpPr>
              <a:spLocks/>
            </p:cNvSpPr>
            <p:nvPr/>
          </p:nvSpPr>
          <p:spPr bwMode="auto">
            <a:xfrm>
              <a:off x="6694" y="3227"/>
              <a:ext cx="13" cy="35"/>
            </a:xfrm>
            <a:custGeom>
              <a:avLst/>
              <a:gdLst>
                <a:gd name="T0" fmla="*/ 1 w 25"/>
                <a:gd name="T1" fmla="*/ 1 h 69"/>
                <a:gd name="T2" fmla="*/ 1 w 25"/>
                <a:gd name="T3" fmla="*/ 1 h 69"/>
                <a:gd name="T4" fmla="*/ 1 w 25"/>
                <a:gd name="T5" fmla="*/ 0 h 69"/>
                <a:gd name="T6" fmla="*/ 0 w 25"/>
                <a:gd name="T7" fmla="*/ 0 h 69"/>
                <a:gd name="T8" fmla="*/ 1 w 25"/>
                <a:gd name="T9" fmla="*/ 1 h 69"/>
                <a:gd name="T10" fmla="*/ 1 w 25"/>
                <a:gd name="T11" fmla="*/ 1 h 69"/>
                <a:gd name="T12" fmla="*/ 1 w 25"/>
                <a:gd name="T13" fmla="*/ 1 h 69"/>
                <a:gd name="T14" fmla="*/ 1 w 25"/>
                <a:gd name="T15" fmla="*/ 1 h 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69"/>
                <a:gd name="T26" fmla="*/ 25 w 25"/>
                <a:gd name="T27" fmla="*/ 69 h 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69">
                  <a:moveTo>
                    <a:pt x="4" y="69"/>
                  </a:moveTo>
                  <a:lnTo>
                    <a:pt x="25" y="69"/>
                  </a:lnTo>
                  <a:lnTo>
                    <a:pt x="25" y="0"/>
                  </a:lnTo>
                  <a:lnTo>
                    <a:pt x="0" y="0"/>
                  </a:lnTo>
                  <a:lnTo>
                    <a:pt x="2" y="16"/>
                  </a:lnTo>
                  <a:lnTo>
                    <a:pt x="4" y="36"/>
                  </a:lnTo>
                  <a:lnTo>
                    <a:pt x="5" y="55"/>
                  </a:lnTo>
                  <a:lnTo>
                    <a:pt x="4" y="69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6" name="Freeform 119"/>
            <p:cNvSpPr>
              <a:spLocks/>
            </p:cNvSpPr>
            <p:nvPr/>
          </p:nvSpPr>
          <p:spPr bwMode="auto">
            <a:xfrm>
              <a:off x="6669" y="3228"/>
              <a:ext cx="10" cy="35"/>
            </a:xfrm>
            <a:custGeom>
              <a:avLst/>
              <a:gdLst>
                <a:gd name="T0" fmla="*/ 1 w 19"/>
                <a:gd name="T1" fmla="*/ 1 h 69"/>
                <a:gd name="T2" fmla="*/ 0 w 19"/>
                <a:gd name="T3" fmla="*/ 1 h 69"/>
                <a:gd name="T4" fmla="*/ 0 w 19"/>
                <a:gd name="T5" fmla="*/ 0 h 69"/>
                <a:gd name="T6" fmla="*/ 1 w 19"/>
                <a:gd name="T7" fmla="*/ 0 h 69"/>
                <a:gd name="T8" fmla="*/ 1 w 19"/>
                <a:gd name="T9" fmla="*/ 1 h 69"/>
                <a:gd name="T10" fmla="*/ 1 w 19"/>
                <a:gd name="T11" fmla="*/ 1 h 69"/>
                <a:gd name="T12" fmla="*/ 1 w 19"/>
                <a:gd name="T13" fmla="*/ 1 h 69"/>
                <a:gd name="T14" fmla="*/ 1 w 19"/>
                <a:gd name="T15" fmla="*/ 1 h 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69"/>
                <a:gd name="T26" fmla="*/ 19 w 19"/>
                <a:gd name="T27" fmla="*/ 69 h 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69">
                  <a:moveTo>
                    <a:pt x="19" y="68"/>
                  </a:moveTo>
                  <a:lnTo>
                    <a:pt x="0" y="69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7"/>
                  </a:lnTo>
                  <a:lnTo>
                    <a:pt x="18" y="38"/>
                  </a:lnTo>
                  <a:lnTo>
                    <a:pt x="18" y="56"/>
                  </a:lnTo>
                  <a:lnTo>
                    <a:pt x="19" y="68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7" name="Freeform 120"/>
            <p:cNvSpPr>
              <a:spLocks/>
            </p:cNvSpPr>
            <p:nvPr/>
          </p:nvSpPr>
          <p:spPr bwMode="auto">
            <a:xfrm>
              <a:off x="6607" y="3265"/>
              <a:ext cx="12" cy="21"/>
            </a:xfrm>
            <a:custGeom>
              <a:avLst/>
              <a:gdLst>
                <a:gd name="T0" fmla="*/ 0 w 23"/>
                <a:gd name="T1" fmla="*/ 0 h 41"/>
                <a:gd name="T2" fmla="*/ 1 w 23"/>
                <a:gd name="T3" fmla="*/ 0 h 41"/>
                <a:gd name="T4" fmla="*/ 1 w 23"/>
                <a:gd name="T5" fmla="*/ 1 h 41"/>
                <a:gd name="T6" fmla="*/ 1 w 23"/>
                <a:gd name="T7" fmla="*/ 1 h 41"/>
                <a:gd name="T8" fmla="*/ 1 w 23"/>
                <a:gd name="T9" fmla="*/ 1 h 41"/>
                <a:gd name="T10" fmla="*/ 1 w 23"/>
                <a:gd name="T11" fmla="*/ 1 h 41"/>
                <a:gd name="T12" fmla="*/ 1 w 23"/>
                <a:gd name="T13" fmla="*/ 1 h 41"/>
                <a:gd name="T14" fmla="*/ 0 w 23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41"/>
                <a:gd name="T26" fmla="*/ 23 w 23"/>
                <a:gd name="T27" fmla="*/ 41 h 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41">
                  <a:moveTo>
                    <a:pt x="0" y="0"/>
                  </a:moveTo>
                  <a:lnTo>
                    <a:pt x="23" y="0"/>
                  </a:lnTo>
                  <a:lnTo>
                    <a:pt x="23" y="41"/>
                  </a:lnTo>
                  <a:lnTo>
                    <a:pt x="3" y="41"/>
                  </a:lnTo>
                  <a:lnTo>
                    <a:pt x="3" y="32"/>
                  </a:lnTo>
                  <a:lnTo>
                    <a:pt x="2" y="20"/>
                  </a:lnTo>
                  <a:lnTo>
                    <a:pt x="1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8" name="Freeform 121"/>
            <p:cNvSpPr>
              <a:spLocks/>
            </p:cNvSpPr>
            <p:nvPr/>
          </p:nvSpPr>
          <p:spPr bwMode="auto">
            <a:xfrm>
              <a:off x="6582" y="3265"/>
              <a:ext cx="9" cy="22"/>
            </a:xfrm>
            <a:custGeom>
              <a:avLst/>
              <a:gdLst>
                <a:gd name="T0" fmla="*/ 1 w 18"/>
                <a:gd name="T1" fmla="*/ 0 h 42"/>
                <a:gd name="T2" fmla="*/ 0 w 18"/>
                <a:gd name="T3" fmla="*/ 0 h 42"/>
                <a:gd name="T4" fmla="*/ 0 w 18"/>
                <a:gd name="T5" fmla="*/ 1 h 42"/>
                <a:gd name="T6" fmla="*/ 1 w 18"/>
                <a:gd name="T7" fmla="*/ 1 h 42"/>
                <a:gd name="T8" fmla="*/ 1 w 18"/>
                <a:gd name="T9" fmla="*/ 1 h 42"/>
                <a:gd name="T10" fmla="*/ 1 w 18"/>
                <a:gd name="T11" fmla="*/ 1 h 42"/>
                <a:gd name="T12" fmla="*/ 1 w 18"/>
                <a:gd name="T13" fmla="*/ 1 h 42"/>
                <a:gd name="T14" fmla="*/ 1 w 18"/>
                <a:gd name="T15" fmla="*/ 0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42"/>
                <a:gd name="T26" fmla="*/ 18 w 18"/>
                <a:gd name="T27" fmla="*/ 42 h 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42">
                  <a:moveTo>
                    <a:pt x="17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18" y="42"/>
                  </a:lnTo>
                  <a:lnTo>
                    <a:pt x="17" y="31"/>
                  </a:lnTo>
                  <a:lnTo>
                    <a:pt x="17" y="18"/>
                  </a:lnTo>
                  <a:lnTo>
                    <a:pt x="17" y="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79" name="Freeform 122"/>
            <p:cNvSpPr>
              <a:spLocks/>
            </p:cNvSpPr>
            <p:nvPr/>
          </p:nvSpPr>
          <p:spPr bwMode="auto">
            <a:xfrm>
              <a:off x="6608" y="3227"/>
              <a:ext cx="12" cy="35"/>
            </a:xfrm>
            <a:custGeom>
              <a:avLst/>
              <a:gdLst>
                <a:gd name="T0" fmla="*/ 1 w 23"/>
                <a:gd name="T1" fmla="*/ 0 h 69"/>
                <a:gd name="T2" fmla="*/ 1 w 23"/>
                <a:gd name="T3" fmla="*/ 0 h 69"/>
                <a:gd name="T4" fmla="*/ 1 w 23"/>
                <a:gd name="T5" fmla="*/ 1 h 69"/>
                <a:gd name="T6" fmla="*/ 0 w 23"/>
                <a:gd name="T7" fmla="*/ 1 h 69"/>
                <a:gd name="T8" fmla="*/ 1 w 23"/>
                <a:gd name="T9" fmla="*/ 1 h 69"/>
                <a:gd name="T10" fmla="*/ 1 w 23"/>
                <a:gd name="T11" fmla="*/ 1 h 69"/>
                <a:gd name="T12" fmla="*/ 1 w 23"/>
                <a:gd name="T13" fmla="*/ 1 h 69"/>
                <a:gd name="T14" fmla="*/ 1 w 23"/>
                <a:gd name="T15" fmla="*/ 0 h 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69"/>
                <a:gd name="T26" fmla="*/ 23 w 23"/>
                <a:gd name="T27" fmla="*/ 69 h 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69">
                  <a:moveTo>
                    <a:pt x="4" y="0"/>
                  </a:moveTo>
                  <a:lnTo>
                    <a:pt x="23" y="0"/>
                  </a:lnTo>
                  <a:lnTo>
                    <a:pt x="23" y="69"/>
                  </a:lnTo>
                  <a:lnTo>
                    <a:pt x="0" y="69"/>
                  </a:lnTo>
                  <a:lnTo>
                    <a:pt x="1" y="53"/>
                  </a:lnTo>
                  <a:lnTo>
                    <a:pt x="4" y="33"/>
                  </a:lnTo>
                  <a:lnTo>
                    <a:pt x="5" y="1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0" name="Freeform 123"/>
            <p:cNvSpPr>
              <a:spLocks/>
            </p:cNvSpPr>
            <p:nvPr/>
          </p:nvSpPr>
          <p:spPr bwMode="auto">
            <a:xfrm>
              <a:off x="6582" y="3228"/>
              <a:ext cx="8" cy="35"/>
            </a:xfrm>
            <a:custGeom>
              <a:avLst/>
              <a:gdLst>
                <a:gd name="T0" fmla="*/ 0 w 17"/>
                <a:gd name="T1" fmla="*/ 1 h 69"/>
                <a:gd name="T2" fmla="*/ 0 w 17"/>
                <a:gd name="T3" fmla="*/ 1 h 69"/>
                <a:gd name="T4" fmla="*/ 0 w 17"/>
                <a:gd name="T5" fmla="*/ 0 h 69"/>
                <a:gd name="T6" fmla="*/ 0 w 17"/>
                <a:gd name="T7" fmla="*/ 0 h 69"/>
                <a:gd name="T8" fmla="*/ 0 w 17"/>
                <a:gd name="T9" fmla="*/ 1 h 69"/>
                <a:gd name="T10" fmla="*/ 0 w 17"/>
                <a:gd name="T11" fmla="*/ 1 h 69"/>
                <a:gd name="T12" fmla="*/ 0 w 17"/>
                <a:gd name="T13" fmla="*/ 1 h 69"/>
                <a:gd name="T14" fmla="*/ 0 w 17"/>
                <a:gd name="T15" fmla="*/ 1 h 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69"/>
                <a:gd name="T26" fmla="*/ 17 w 17"/>
                <a:gd name="T27" fmla="*/ 69 h 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69">
                  <a:moveTo>
                    <a:pt x="17" y="69"/>
                  </a:moveTo>
                  <a:lnTo>
                    <a:pt x="0" y="69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15"/>
                  </a:lnTo>
                  <a:lnTo>
                    <a:pt x="16" y="36"/>
                  </a:lnTo>
                  <a:lnTo>
                    <a:pt x="17" y="56"/>
                  </a:lnTo>
                  <a:lnTo>
                    <a:pt x="17" y="69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1" name="Freeform 127"/>
            <p:cNvSpPr>
              <a:spLocks/>
            </p:cNvSpPr>
            <p:nvPr/>
          </p:nvSpPr>
          <p:spPr bwMode="auto">
            <a:xfrm>
              <a:off x="6362" y="3267"/>
              <a:ext cx="8" cy="21"/>
            </a:xfrm>
            <a:custGeom>
              <a:avLst/>
              <a:gdLst>
                <a:gd name="T0" fmla="*/ 1 w 16"/>
                <a:gd name="T1" fmla="*/ 1 h 42"/>
                <a:gd name="T2" fmla="*/ 0 w 16"/>
                <a:gd name="T3" fmla="*/ 1 h 42"/>
                <a:gd name="T4" fmla="*/ 0 w 16"/>
                <a:gd name="T5" fmla="*/ 0 h 42"/>
                <a:gd name="T6" fmla="*/ 1 w 16"/>
                <a:gd name="T7" fmla="*/ 0 h 42"/>
                <a:gd name="T8" fmla="*/ 1 w 16"/>
                <a:gd name="T9" fmla="*/ 1 h 42"/>
                <a:gd name="T10" fmla="*/ 1 w 16"/>
                <a:gd name="T11" fmla="*/ 1 h 42"/>
                <a:gd name="T12" fmla="*/ 1 w 16"/>
                <a:gd name="T13" fmla="*/ 1 h 42"/>
                <a:gd name="T14" fmla="*/ 1 w 16"/>
                <a:gd name="T15" fmla="*/ 1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2"/>
                <a:gd name="T26" fmla="*/ 16 w 16"/>
                <a:gd name="T27" fmla="*/ 42 h 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2">
                  <a:moveTo>
                    <a:pt x="16" y="42"/>
                  </a:moveTo>
                  <a:lnTo>
                    <a:pt x="0" y="42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10"/>
                  </a:lnTo>
                  <a:lnTo>
                    <a:pt x="15" y="22"/>
                  </a:lnTo>
                  <a:lnTo>
                    <a:pt x="15" y="33"/>
                  </a:lnTo>
                  <a:lnTo>
                    <a:pt x="16" y="42"/>
                  </a:lnTo>
                  <a:close/>
                </a:path>
              </a:pathLst>
            </a:custGeom>
            <a:solidFill>
              <a:srgbClr val="E293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2" name="Freeform 128"/>
            <p:cNvSpPr>
              <a:spLocks/>
            </p:cNvSpPr>
            <p:nvPr/>
          </p:nvSpPr>
          <p:spPr bwMode="auto">
            <a:xfrm>
              <a:off x="6390" y="3228"/>
              <a:ext cx="8" cy="35"/>
            </a:xfrm>
            <a:custGeom>
              <a:avLst/>
              <a:gdLst>
                <a:gd name="T0" fmla="*/ 1 w 16"/>
                <a:gd name="T1" fmla="*/ 0 h 69"/>
                <a:gd name="T2" fmla="*/ 1 w 16"/>
                <a:gd name="T3" fmla="*/ 0 h 69"/>
                <a:gd name="T4" fmla="*/ 1 w 16"/>
                <a:gd name="T5" fmla="*/ 1 h 69"/>
                <a:gd name="T6" fmla="*/ 1 w 16"/>
                <a:gd name="T7" fmla="*/ 1 h 69"/>
                <a:gd name="T8" fmla="*/ 1 w 16"/>
                <a:gd name="T9" fmla="*/ 1 h 69"/>
                <a:gd name="T10" fmla="*/ 1 w 16"/>
                <a:gd name="T11" fmla="*/ 1 h 69"/>
                <a:gd name="T12" fmla="*/ 0 w 16"/>
                <a:gd name="T13" fmla="*/ 1 h 69"/>
                <a:gd name="T14" fmla="*/ 1 w 16"/>
                <a:gd name="T15" fmla="*/ 0 h 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69"/>
                <a:gd name="T26" fmla="*/ 16 w 16"/>
                <a:gd name="T27" fmla="*/ 69 h 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69">
                  <a:moveTo>
                    <a:pt x="2" y="0"/>
                  </a:moveTo>
                  <a:lnTo>
                    <a:pt x="16" y="0"/>
                  </a:lnTo>
                  <a:lnTo>
                    <a:pt x="16" y="69"/>
                  </a:lnTo>
                  <a:lnTo>
                    <a:pt x="4" y="69"/>
                  </a:lnTo>
                  <a:lnTo>
                    <a:pt x="3" y="55"/>
                  </a:lnTo>
                  <a:lnTo>
                    <a:pt x="2" y="36"/>
                  </a:lnTo>
                  <a:lnTo>
                    <a:pt x="0" y="1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3" name="Freeform 129"/>
            <p:cNvSpPr>
              <a:spLocks/>
            </p:cNvSpPr>
            <p:nvPr/>
          </p:nvSpPr>
          <p:spPr bwMode="auto">
            <a:xfrm>
              <a:off x="6362" y="3228"/>
              <a:ext cx="10" cy="35"/>
            </a:xfrm>
            <a:custGeom>
              <a:avLst/>
              <a:gdLst>
                <a:gd name="T0" fmla="*/ 1 w 19"/>
                <a:gd name="T1" fmla="*/ 1 h 69"/>
                <a:gd name="T2" fmla="*/ 0 w 19"/>
                <a:gd name="T3" fmla="*/ 1 h 69"/>
                <a:gd name="T4" fmla="*/ 0 w 19"/>
                <a:gd name="T5" fmla="*/ 0 h 69"/>
                <a:gd name="T6" fmla="*/ 1 w 19"/>
                <a:gd name="T7" fmla="*/ 0 h 69"/>
                <a:gd name="T8" fmla="*/ 1 w 19"/>
                <a:gd name="T9" fmla="*/ 1 h 69"/>
                <a:gd name="T10" fmla="*/ 1 w 19"/>
                <a:gd name="T11" fmla="*/ 1 h 69"/>
                <a:gd name="T12" fmla="*/ 1 w 19"/>
                <a:gd name="T13" fmla="*/ 1 h 69"/>
                <a:gd name="T14" fmla="*/ 1 w 19"/>
                <a:gd name="T15" fmla="*/ 1 h 6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69"/>
                <a:gd name="T26" fmla="*/ 19 w 19"/>
                <a:gd name="T27" fmla="*/ 69 h 6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69">
                  <a:moveTo>
                    <a:pt x="19" y="69"/>
                  </a:moveTo>
                  <a:lnTo>
                    <a:pt x="0" y="69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6" y="18"/>
                  </a:lnTo>
                  <a:lnTo>
                    <a:pt x="17" y="40"/>
                  </a:lnTo>
                  <a:lnTo>
                    <a:pt x="18" y="59"/>
                  </a:lnTo>
                  <a:lnTo>
                    <a:pt x="19" y="69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4" name="Freeform 130"/>
            <p:cNvSpPr>
              <a:spLocks/>
            </p:cNvSpPr>
            <p:nvPr/>
          </p:nvSpPr>
          <p:spPr bwMode="auto">
            <a:xfrm>
              <a:off x="6480" y="3267"/>
              <a:ext cx="9" cy="21"/>
            </a:xfrm>
            <a:custGeom>
              <a:avLst/>
              <a:gdLst>
                <a:gd name="T0" fmla="*/ 0 w 19"/>
                <a:gd name="T1" fmla="*/ 1 h 42"/>
                <a:gd name="T2" fmla="*/ 0 w 19"/>
                <a:gd name="T3" fmla="*/ 1 h 42"/>
                <a:gd name="T4" fmla="*/ 0 w 19"/>
                <a:gd name="T5" fmla="*/ 0 h 42"/>
                <a:gd name="T6" fmla="*/ 0 w 19"/>
                <a:gd name="T7" fmla="*/ 0 h 42"/>
                <a:gd name="T8" fmla="*/ 0 w 19"/>
                <a:gd name="T9" fmla="*/ 1 h 42"/>
                <a:gd name="T10" fmla="*/ 0 w 19"/>
                <a:gd name="T11" fmla="*/ 1 h 42"/>
                <a:gd name="T12" fmla="*/ 0 w 19"/>
                <a:gd name="T13" fmla="*/ 1 h 42"/>
                <a:gd name="T14" fmla="*/ 0 w 19"/>
                <a:gd name="T15" fmla="*/ 1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42"/>
                <a:gd name="T26" fmla="*/ 19 w 19"/>
                <a:gd name="T27" fmla="*/ 42 h 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42">
                  <a:moveTo>
                    <a:pt x="5" y="42"/>
                  </a:moveTo>
                  <a:lnTo>
                    <a:pt x="19" y="42"/>
                  </a:lnTo>
                  <a:lnTo>
                    <a:pt x="19" y="0"/>
                  </a:lnTo>
                  <a:lnTo>
                    <a:pt x="0" y="0"/>
                  </a:lnTo>
                  <a:lnTo>
                    <a:pt x="1" y="9"/>
                  </a:lnTo>
                  <a:lnTo>
                    <a:pt x="3" y="21"/>
                  </a:lnTo>
                  <a:lnTo>
                    <a:pt x="5" y="32"/>
                  </a:lnTo>
                  <a:lnTo>
                    <a:pt x="5" y="42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5" name="Freeform 131"/>
            <p:cNvSpPr>
              <a:spLocks/>
            </p:cNvSpPr>
            <p:nvPr/>
          </p:nvSpPr>
          <p:spPr bwMode="auto">
            <a:xfrm>
              <a:off x="6451" y="3267"/>
              <a:ext cx="8" cy="21"/>
            </a:xfrm>
            <a:custGeom>
              <a:avLst/>
              <a:gdLst>
                <a:gd name="T0" fmla="*/ 1 w 15"/>
                <a:gd name="T1" fmla="*/ 1 h 42"/>
                <a:gd name="T2" fmla="*/ 0 w 15"/>
                <a:gd name="T3" fmla="*/ 1 h 42"/>
                <a:gd name="T4" fmla="*/ 0 w 15"/>
                <a:gd name="T5" fmla="*/ 0 h 42"/>
                <a:gd name="T6" fmla="*/ 1 w 15"/>
                <a:gd name="T7" fmla="*/ 0 h 42"/>
                <a:gd name="T8" fmla="*/ 1 w 15"/>
                <a:gd name="T9" fmla="*/ 1 h 42"/>
                <a:gd name="T10" fmla="*/ 1 w 15"/>
                <a:gd name="T11" fmla="*/ 1 h 42"/>
                <a:gd name="T12" fmla="*/ 1 w 15"/>
                <a:gd name="T13" fmla="*/ 1 h 42"/>
                <a:gd name="T14" fmla="*/ 1 w 15"/>
                <a:gd name="T15" fmla="*/ 1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42"/>
                <a:gd name="T26" fmla="*/ 15 w 15"/>
                <a:gd name="T27" fmla="*/ 42 h 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42">
                  <a:moveTo>
                    <a:pt x="15" y="42"/>
                  </a:moveTo>
                  <a:lnTo>
                    <a:pt x="0" y="42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4" y="11"/>
                  </a:lnTo>
                  <a:lnTo>
                    <a:pt x="15" y="25"/>
                  </a:lnTo>
                  <a:lnTo>
                    <a:pt x="15" y="36"/>
                  </a:lnTo>
                  <a:lnTo>
                    <a:pt x="15" y="42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6" name="Freeform 132"/>
            <p:cNvSpPr>
              <a:spLocks/>
            </p:cNvSpPr>
            <p:nvPr/>
          </p:nvSpPr>
          <p:spPr bwMode="auto">
            <a:xfrm>
              <a:off x="6479" y="3227"/>
              <a:ext cx="9" cy="36"/>
            </a:xfrm>
            <a:custGeom>
              <a:avLst/>
              <a:gdLst>
                <a:gd name="T0" fmla="*/ 0 w 18"/>
                <a:gd name="T1" fmla="*/ 1 h 70"/>
                <a:gd name="T2" fmla="*/ 1 w 18"/>
                <a:gd name="T3" fmla="*/ 1 h 70"/>
                <a:gd name="T4" fmla="*/ 1 w 18"/>
                <a:gd name="T5" fmla="*/ 0 h 70"/>
                <a:gd name="T6" fmla="*/ 1 w 18"/>
                <a:gd name="T7" fmla="*/ 0 h 70"/>
                <a:gd name="T8" fmla="*/ 1 w 18"/>
                <a:gd name="T9" fmla="*/ 1 h 70"/>
                <a:gd name="T10" fmla="*/ 1 w 18"/>
                <a:gd name="T11" fmla="*/ 1 h 70"/>
                <a:gd name="T12" fmla="*/ 0 w 18"/>
                <a:gd name="T13" fmla="*/ 1 h 70"/>
                <a:gd name="T14" fmla="*/ 0 w 18"/>
                <a:gd name="T15" fmla="*/ 1 h 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70"/>
                <a:gd name="T26" fmla="*/ 18 w 18"/>
                <a:gd name="T27" fmla="*/ 70 h 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70">
                  <a:moveTo>
                    <a:pt x="0" y="70"/>
                  </a:moveTo>
                  <a:lnTo>
                    <a:pt x="18" y="69"/>
                  </a:lnTo>
                  <a:lnTo>
                    <a:pt x="18" y="0"/>
                  </a:lnTo>
                  <a:lnTo>
                    <a:pt x="3" y="0"/>
                  </a:lnTo>
                  <a:lnTo>
                    <a:pt x="3" y="17"/>
                  </a:lnTo>
                  <a:lnTo>
                    <a:pt x="2" y="38"/>
                  </a:lnTo>
                  <a:lnTo>
                    <a:pt x="0" y="57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7" name="Freeform 133"/>
            <p:cNvSpPr>
              <a:spLocks/>
            </p:cNvSpPr>
            <p:nvPr/>
          </p:nvSpPr>
          <p:spPr bwMode="auto">
            <a:xfrm>
              <a:off x="6452" y="3227"/>
              <a:ext cx="8" cy="36"/>
            </a:xfrm>
            <a:custGeom>
              <a:avLst/>
              <a:gdLst>
                <a:gd name="T0" fmla="*/ 0 w 17"/>
                <a:gd name="T1" fmla="*/ 1 h 70"/>
                <a:gd name="T2" fmla="*/ 0 w 17"/>
                <a:gd name="T3" fmla="*/ 1 h 70"/>
                <a:gd name="T4" fmla="*/ 0 w 17"/>
                <a:gd name="T5" fmla="*/ 0 h 70"/>
                <a:gd name="T6" fmla="*/ 0 w 17"/>
                <a:gd name="T7" fmla="*/ 0 h 70"/>
                <a:gd name="T8" fmla="*/ 0 w 17"/>
                <a:gd name="T9" fmla="*/ 1 h 70"/>
                <a:gd name="T10" fmla="*/ 0 w 17"/>
                <a:gd name="T11" fmla="*/ 1 h 70"/>
                <a:gd name="T12" fmla="*/ 0 w 17"/>
                <a:gd name="T13" fmla="*/ 1 h 70"/>
                <a:gd name="T14" fmla="*/ 0 w 17"/>
                <a:gd name="T15" fmla="*/ 1 h 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70"/>
                <a:gd name="T26" fmla="*/ 17 w 17"/>
                <a:gd name="T27" fmla="*/ 70 h 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70">
                  <a:moveTo>
                    <a:pt x="15" y="70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7"/>
                  </a:lnTo>
                  <a:lnTo>
                    <a:pt x="17" y="39"/>
                  </a:lnTo>
                  <a:lnTo>
                    <a:pt x="17" y="59"/>
                  </a:lnTo>
                  <a:lnTo>
                    <a:pt x="15" y="70"/>
                  </a:lnTo>
                  <a:close/>
                </a:path>
              </a:pathLst>
            </a:custGeom>
            <a:solidFill>
              <a:srgbClr val="E293A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8" name="Freeform 139"/>
            <p:cNvSpPr>
              <a:spLocks/>
            </p:cNvSpPr>
            <p:nvPr/>
          </p:nvSpPr>
          <p:spPr bwMode="auto">
            <a:xfrm>
              <a:off x="6537" y="3230"/>
              <a:ext cx="7" cy="8"/>
            </a:xfrm>
            <a:custGeom>
              <a:avLst/>
              <a:gdLst>
                <a:gd name="T0" fmla="*/ 0 w 16"/>
                <a:gd name="T1" fmla="*/ 1 h 15"/>
                <a:gd name="T2" fmla="*/ 0 w 16"/>
                <a:gd name="T3" fmla="*/ 1 h 15"/>
                <a:gd name="T4" fmla="*/ 0 w 16"/>
                <a:gd name="T5" fmla="*/ 0 h 15"/>
                <a:gd name="T6" fmla="*/ 0 w 16"/>
                <a:gd name="T7" fmla="*/ 1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15"/>
                <a:gd name="T14" fmla="*/ 16 w 16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15">
                  <a:moveTo>
                    <a:pt x="16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16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89" name="Freeform 140"/>
            <p:cNvSpPr>
              <a:spLocks/>
            </p:cNvSpPr>
            <p:nvPr/>
          </p:nvSpPr>
          <p:spPr bwMode="auto">
            <a:xfrm>
              <a:off x="6316" y="3231"/>
              <a:ext cx="9" cy="9"/>
            </a:xfrm>
            <a:custGeom>
              <a:avLst/>
              <a:gdLst>
                <a:gd name="T0" fmla="*/ 0 w 19"/>
                <a:gd name="T1" fmla="*/ 0 h 17"/>
                <a:gd name="T2" fmla="*/ 0 w 19"/>
                <a:gd name="T3" fmla="*/ 1 h 17"/>
                <a:gd name="T4" fmla="*/ 0 w 19"/>
                <a:gd name="T5" fmla="*/ 1 h 17"/>
                <a:gd name="T6" fmla="*/ 0 w 19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17"/>
                <a:gd name="T14" fmla="*/ 19 w 19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17">
                  <a:moveTo>
                    <a:pt x="17" y="0"/>
                  </a:moveTo>
                  <a:lnTo>
                    <a:pt x="0" y="17"/>
                  </a:lnTo>
                  <a:lnTo>
                    <a:pt x="19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90" name="Freeform 145"/>
            <p:cNvSpPr>
              <a:spLocks/>
            </p:cNvSpPr>
            <p:nvPr/>
          </p:nvSpPr>
          <p:spPr bwMode="auto">
            <a:xfrm>
              <a:off x="6707" y="3365"/>
              <a:ext cx="8" cy="9"/>
            </a:xfrm>
            <a:custGeom>
              <a:avLst/>
              <a:gdLst>
                <a:gd name="T0" fmla="*/ 0 w 15"/>
                <a:gd name="T1" fmla="*/ 1 h 18"/>
                <a:gd name="T2" fmla="*/ 1 w 15"/>
                <a:gd name="T3" fmla="*/ 1 h 18"/>
                <a:gd name="T4" fmla="*/ 1 w 15"/>
                <a:gd name="T5" fmla="*/ 1 h 18"/>
                <a:gd name="T6" fmla="*/ 1 w 15"/>
                <a:gd name="T7" fmla="*/ 1 h 18"/>
                <a:gd name="T8" fmla="*/ 1 w 15"/>
                <a:gd name="T9" fmla="*/ 1 h 18"/>
                <a:gd name="T10" fmla="*/ 1 w 15"/>
                <a:gd name="T11" fmla="*/ 1 h 18"/>
                <a:gd name="T12" fmla="*/ 1 w 15"/>
                <a:gd name="T13" fmla="*/ 1 h 18"/>
                <a:gd name="T14" fmla="*/ 1 w 15"/>
                <a:gd name="T15" fmla="*/ 1 h 18"/>
                <a:gd name="T16" fmla="*/ 1 w 15"/>
                <a:gd name="T17" fmla="*/ 1 h 18"/>
                <a:gd name="T18" fmla="*/ 1 w 15"/>
                <a:gd name="T19" fmla="*/ 1 h 18"/>
                <a:gd name="T20" fmla="*/ 1 w 15"/>
                <a:gd name="T21" fmla="*/ 0 h 18"/>
                <a:gd name="T22" fmla="*/ 1 w 15"/>
                <a:gd name="T23" fmla="*/ 0 h 18"/>
                <a:gd name="T24" fmla="*/ 1 w 15"/>
                <a:gd name="T25" fmla="*/ 1 h 18"/>
                <a:gd name="T26" fmla="*/ 1 w 15"/>
                <a:gd name="T27" fmla="*/ 1 h 18"/>
                <a:gd name="T28" fmla="*/ 1 w 15"/>
                <a:gd name="T29" fmla="*/ 1 h 18"/>
                <a:gd name="T30" fmla="*/ 1 w 15"/>
                <a:gd name="T31" fmla="*/ 1 h 18"/>
                <a:gd name="T32" fmla="*/ 1 w 15"/>
                <a:gd name="T33" fmla="*/ 1 h 18"/>
                <a:gd name="T34" fmla="*/ 1 w 15"/>
                <a:gd name="T35" fmla="*/ 1 h 18"/>
                <a:gd name="T36" fmla="*/ 1 w 15"/>
                <a:gd name="T37" fmla="*/ 1 h 18"/>
                <a:gd name="T38" fmla="*/ 1 w 15"/>
                <a:gd name="T39" fmla="*/ 1 h 18"/>
                <a:gd name="T40" fmla="*/ 1 w 15"/>
                <a:gd name="T41" fmla="*/ 1 h 18"/>
                <a:gd name="T42" fmla="*/ 1 w 15"/>
                <a:gd name="T43" fmla="*/ 1 h 18"/>
                <a:gd name="T44" fmla="*/ 1 w 15"/>
                <a:gd name="T45" fmla="*/ 1 h 18"/>
                <a:gd name="T46" fmla="*/ 1 w 15"/>
                <a:gd name="T47" fmla="*/ 1 h 18"/>
                <a:gd name="T48" fmla="*/ 1 w 15"/>
                <a:gd name="T49" fmla="*/ 1 h 18"/>
                <a:gd name="T50" fmla="*/ 1 w 15"/>
                <a:gd name="T51" fmla="*/ 1 h 18"/>
                <a:gd name="T52" fmla="*/ 1 w 15"/>
                <a:gd name="T53" fmla="*/ 1 h 18"/>
                <a:gd name="T54" fmla="*/ 1 w 15"/>
                <a:gd name="T55" fmla="*/ 1 h 18"/>
                <a:gd name="T56" fmla="*/ 1 w 15"/>
                <a:gd name="T57" fmla="*/ 1 h 18"/>
                <a:gd name="T58" fmla="*/ 1 w 15"/>
                <a:gd name="T59" fmla="*/ 1 h 18"/>
                <a:gd name="T60" fmla="*/ 1 w 15"/>
                <a:gd name="T61" fmla="*/ 1 h 18"/>
                <a:gd name="T62" fmla="*/ 1 w 15"/>
                <a:gd name="T63" fmla="*/ 1 h 18"/>
                <a:gd name="T64" fmla="*/ 1 w 15"/>
                <a:gd name="T65" fmla="*/ 1 h 18"/>
                <a:gd name="T66" fmla="*/ 1 w 15"/>
                <a:gd name="T67" fmla="*/ 1 h 18"/>
                <a:gd name="T68" fmla="*/ 1 w 15"/>
                <a:gd name="T69" fmla="*/ 1 h 18"/>
                <a:gd name="T70" fmla="*/ 1 w 15"/>
                <a:gd name="T71" fmla="*/ 1 h 18"/>
                <a:gd name="T72" fmla="*/ 1 w 15"/>
                <a:gd name="T73" fmla="*/ 1 h 18"/>
                <a:gd name="T74" fmla="*/ 1 w 15"/>
                <a:gd name="T75" fmla="*/ 1 h 18"/>
                <a:gd name="T76" fmla="*/ 1 w 15"/>
                <a:gd name="T77" fmla="*/ 1 h 18"/>
                <a:gd name="T78" fmla="*/ 1 w 15"/>
                <a:gd name="T79" fmla="*/ 1 h 18"/>
                <a:gd name="T80" fmla="*/ 1 w 15"/>
                <a:gd name="T81" fmla="*/ 1 h 18"/>
                <a:gd name="T82" fmla="*/ 1 w 15"/>
                <a:gd name="T83" fmla="*/ 1 h 18"/>
                <a:gd name="T84" fmla="*/ 1 w 15"/>
                <a:gd name="T85" fmla="*/ 1 h 18"/>
                <a:gd name="T86" fmla="*/ 1 w 15"/>
                <a:gd name="T87" fmla="*/ 1 h 18"/>
                <a:gd name="T88" fmla="*/ 0 w 15"/>
                <a:gd name="T89" fmla="*/ 1 h 1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"/>
                <a:gd name="T136" fmla="*/ 0 h 18"/>
                <a:gd name="T137" fmla="*/ 15 w 15"/>
                <a:gd name="T138" fmla="*/ 18 h 1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" h="18">
                  <a:moveTo>
                    <a:pt x="0" y="18"/>
                  </a:moveTo>
                  <a:lnTo>
                    <a:pt x="1" y="16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4" y="2"/>
                  </a:lnTo>
                  <a:lnTo>
                    <a:pt x="5" y="3"/>
                  </a:lnTo>
                  <a:lnTo>
                    <a:pt x="6" y="4"/>
                  </a:lnTo>
                  <a:lnTo>
                    <a:pt x="7" y="4"/>
                  </a:lnTo>
                  <a:lnTo>
                    <a:pt x="8" y="4"/>
                  </a:lnTo>
                  <a:lnTo>
                    <a:pt x="9" y="4"/>
                  </a:lnTo>
                  <a:lnTo>
                    <a:pt x="10" y="3"/>
                  </a:lnTo>
                  <a:lnTo>
                    <a:pt x="11" y="2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4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12"/>
                  </a:lnTo>
                  <a:lnTo>
                    <a:pt x="2" y="1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91" name="Freeform 152"/>
            <p:cNvSpPr>
              <a:spLocks/>
            </p:cNvSpPr>
            <p:nvPr/>
          </p:nvSpPr>
          <p:spPr bwMode="auto">
            <a:xfrm>
              <a:off x="6308" y="3239"/>
              <a:ext cx="6" cy="177"/>
            </a:xfrm>
            <a:custGeom>
              <a:avLst/>
              <a:gdLst>
                <a:gd name="T0" fmla="*/ 0 w 13"/>
                <a:gd name="T1" fmla="*/ 1 h 353"/>
                <a:gd name="T2" fmla="*/ 0 w 13"/>
                <a:gd name="T3" fmla="*/ 1 h 353"/>
                <a:gd name="T4" fmla="*/ 0 w 13"/>
                <a:gd name="T5" fmla="*/ 0 h 353"/>
                <a:gd name="T6" fmla="*/ 0 w 13"/>
                <a:gd name="T7" fmla="*/ 0 h 353"/>
                <a:gd name="T8" fmla="*/ 0 w 13"/>
                <a:gd name="T9" fmla="*/ 1 h 353"/>
                <a:gd name="T10" fmla="*/ 0 w 13"/>
                <a:gd name="T11" fmla="*/ 1 h 3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353"/>
                <a:gd name="T20" fmla="*/ 13 w 13"/>
                <a:gd name="T21" fmla="*/ 353 h 35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353">
                  <a:moveTo>
                    <a:pt x="7" y="353"/>
                  </a:moveTo>
                  <a:lnTo>
                    <a:pt x="13" y="353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353"/>
                  </a:lnTo>
                  <a:lnTo>
                    <a:pt x="7" y="3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92" name="Freeform 153"/>
            <p:cNvSpPr>
              <a:spLocks/>
            </p:cNvSpPr>
            <p:nvPr/>
          </p:nvSpPr>
          <p:spPr bwMode="auto">
            <a:xfrm>
              <a:off x="6759" y="3229"/>
              <a:ext cx="7" cy="41"/>
            </a:xfrm>
            <a:custGeom>
              <a:avLst/>
              <a:gdLst>
                <a:gd name="T0" fmla="*/ 0 w 15"/>
                <a:gd name="T1" fmla="*/ 0 h 83"/>
                <a:gd name="T2" fmla="*/ 0 w 15"/>
                <a:gd name="T3" fmla="*/ 0 h 83"/>
                <a:gd name="T4" fmla="*/ 0 w 15"/>
                <a:gd name="T5" fmla="*/ 0 h 83"/>
                <a:gd name="T6" fmla="*/ 0 w 15"/>
                <a:gd name="T7" fmla="*/ 0 h 83"/>
                <a:gd name="T8" fmla="*/ 0 w 15"/>
                <a:gd name="T9" fmla="*/ 0 h 83"/>
                <a:gd name="T10" fmla="*/ 0 w 15"/>
                <a:gd name="T11" fmla="*/ 0 h 83"/>
                <a:gd name="T12" fmla="*/ 0 w 15"/>
                <a:gd name="T13" fmla="*/ 0 h 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83"/>
                <a:gd name="T23" fmla="*/ 15 w 15"/>
                <a:gd name="T24" fmla="*/ 83 h 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83">
                  <a:moveTo>
                    <a:pt x="15" y="83"/>
                  </a:moveTo>
                  <a:lnTo>
                    <a:pt x="15" y="8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83"/>
                  </a:lnTo>
                  <a:lnTo>
                    <a:pt x="15" y="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93" name="Freeform 154"/>
            <p:cNvSpPr>
              <a:spLocks/>
            </p:cNvSpPr>
            <p:nvPr/>
          </p:nvSpPr>
          <p:spPr bwMode="auto">
            <a:xfrm>
              <a:off x="6759" y="3270"/>
              <a:ext cx="7" cy="43"/>
            </a:xfrm>
            <a:custGeom>
              <a:avLst/>
              <a:gdLst>
                <a:gd name="T0" fmla="*/ 0 w 15"/>
                <a:gd name="T1" fmla="*/ 1 h 85"/>
                <a:gd name="T2" fmla="*/ 0 w 15"/>
                <a:gd name="T3" fmla="*/ 1 h 85"/>
                <a:gd name="T4" fmla="*/ 0 w 15"/>
                <a:gd name="T5" fmla="*/ 0 h 85"/>
                <a:gd name="T6" fmla="*/ 0 w 15"/>
                <a:gd name="T7" fmla="*/ 0 h 85"/>
                <a:gd name="T8" fmla="*/ 0 w 15"/>
                <a:gd name="T9" fmla="*/ 1 h 85"/>
                <a:gd name="T10" fmla="*/ 0 w 15"/>
                <a:gd name="T11" fmla="*/ 1 h 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85"/>
                <a:gd name="T20" fmla="*/ 15 w 15"/>
                <a:gd name="T21" fmla="*/ 85 h 8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85">
                  <a:moveTo>
                    <a:pt x="8" y="85"/>
                  </a:moveTo>
                  <a:lnTo>
                    <a:pt x="15" y="85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8" y="8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94" name="Rectangle 155"/>
            <p:cNvSpPr>
              <a:spLocks noChangeArrowheads="1"/>
            </p:cNvSpPr>
            <p:nvPr/>
          </p:nvSpPr>
          <p:spPr bwMode="auto">
            <a:xfrm>
              <a:off x="6773" y="3226"/>
              <a:ext cx="7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 b="1"/>
            </a:p>
          </p:txBody>
        </p:sp>
        <p:sp>
          <p:nvSpPr>
            <p:cNvPr id="9295" name="Freeform 156"/>
            <p:cNvSpPr>
              <a:spLocks/>
            </p:cNvSpPr>
            <p:nvPr/>
          </p:nvSpPr>
          <p:spPr bwMode="auto">
            <a:xfrm>
              <a:off x="6773" y="3230"/>
              <a:ext cx="13" cy="16"/>
            </a:xfrm>
            <a:custGeom>
              <a:avLst/>
              <a:gdLst>
                <a:gd name="T0" fmla="*/ 1 w 26"/>
                <a:gd name="T1" fmla="*/ 0 h 33"/>
                <a:gd name="T2" fmla="*/ 1 w 26"/>
                <a:gd name="T3" fmla="*/ 0 h 33"/>
                <a:gd name="T4" fmla="*/ 1 w 26"/>
                <a:gd name="T5" fmla="*/ 0 h 33"/>
                <a:gd name="T6" fmla="*/ 1 w 26"/>
                <a:gd name="T7" fmla="*/ 0 h 33"/>
                <a:gd name="T8" fmla="*/ 1 w 26"/>
                <a:gd name="T9" fmla="*/ 0 h 33"/>
                <a:gd name="T10" fmla="*/ 0 w 26"/>
                <a:gd name="T11" fmla="*/ 0 h 33"/>
                <a:gd name="T12" fmla="*/ 1 w 26"/>
                <a:gd name="T13" fmla="*/ 0 h 33"/>
                <a:gd name="T14" fmla="*/ 1 w 26"/>
                <a:gd name="T15" fmla="*/ 0 h 33"/>
                <a:gd name="T16" fmla="*/ 1 w 26"/>
                <a:gd name="T17" fmla="*/ 0 h 33"/>
                <a:gd name="T18" fmla="*/ 1 w 26"/>
                <a:gd name="T19" fmla="*/ 0 h 33"/>
                <a:gd name="T20" fmla="*/ 1 w 26"/>
                <a:gd name="T21" fmla="*/ 0 h 3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"/>
                <a:gd name="T34" fmla="*/ 0 h 33"/>
                <a:gd name="T35" fmla="*/ 26 w 26"/>
                <a:gd name="T36" fmla="*/ 33 h 3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" h="33">
                  <a:moveTo>
                    <a:pt x="26" y="21"/>
                  </a:moveTo>
                  <a:lnTo>
                    <a:pt x="20" y="15"/>
                  </a:lnTo>
                  <a:lnTo>
                    <a:pt x="17" y="9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3" y="5"/>
                  </a:lnTo>
                  <a:lnTo>
                    <a:pt x="5" y="13"/>
                  </a:lnTo>
                  <a:lnTo>
                    <a:pt x="10" y="24"/>
                  </a:lnTo>
                  <a:lnTo>
                    <a:pt x="20" y="33"/>
                  </a:lnTo>
                  <a:lnTo>
                    <a:pt x="26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96" name="Freeform 157"/>
            <p:cNvSpPr>
              <a:spLocks/>
            </p:cNvSpPr>
            <p:nvPr/>
          </p:nvSpPr>
          <p:spPr bwMode="auto">
            <a:xfrm>
              <a:off x="6783" y="3240"/>
              <a:ext cx="6" cy="8"/>
            </a:xfrm>
            <a:custGeom>
              <a:avLst/>
              <a:gdLst>
                <a:gd name="T0" fmla="*/ 0 w 13"/>
                <a:gd name="T1" fmla="*/ 1 h 15"/>
                <a:gd name="T2" fmla="*/ 0 w 13"/>
                <a:gd name="T3" fmla="*/ 1 h 15"/>
                <a:gd name="T4" fmla="*/ 0 w 13"/>
                <a:gd name="T5" fmla="*/ 1 h 15"/>
                <a:gd name="T6" fmla="*/ 0 w 13"/>
                <a:gd name="T7" fmla="*/ 0 h 15"/>
                <a:gd name="T8" fmla="*/ 0 w 13"/>
                <a:gd name="T9" fmla="*/ 1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5"/>
                <a:gd name="T17" fmla="*/ 13 w 13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5">
                  <a:moveTo>
                    <a:pt x="0" y="12"/>
                  </a:moveTo>
                  <a:lnTo>
                    <a:pt x="6" y="15"/>
                  </a:lnTo>
                  <a:lnTo>
                    <a:pt x="13" y="3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97" name="Rectangle 158"/>
            <p:cNvSpPr>
              <a:spLocks noChangeArrowheads="1"/>
            </p:cNvSpPr>
            <p:nvPr/>
          </p:nvSpPr>
          <p:spPr bwMode="auto">
            <a:xfrm>
              <a:off x="6780" y="3241"/>
              <a:ext cx="7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 b="1"/>
            </a:p>
          </p:txBody>
        </p:sp>
        <p:sp>
          <p:nvSpPr>
            <p:cNvPr id="9298" name="Freeform 159"/>
            <p:cNvSpPr>
              <a:spLocks/>
            </p:cNvSpPr>
            <p:nvPr/>
          </p:nvSpPr>
          <p:spPr bwMode="auto">
            <a:xfrm>
              <a:off x="6780" y="3244"/>
              <a:ext cx="7" cy="71"/>
            </a:xfrm>
            <a:custGeom>
              <a:avLst/>
              <a:gdLst>
                <a:gd name="T0" fmla="*/ 0 w 15"/>
                <a:gd name="T1" fmla="*/ 1 h 142"/>
                <a:gd name="T2" fmla="*/ 0 w 15"/>
                <a:gd name="T3" fmla="*/ 1 h 142"/>
                <a:gd name="T4" fmla="*/ 0 w 15"/>
                <a:gd name="T5" fmla="*/ 0 h 142"/>
                <a:gd name="T6" fmla="*/ 0 w 15"/>
                <a:gd name="T7" fmla="*/ 0 h 142"/>
                <a:gd name="T8" fmla="*/ 0 w 15"/>
                <a:gd name="T9" fmla="*/ 1 h 142"/>
                <a:gd name="T10" fmla="*/ 0 w 15"/>
                <a:gd name="T11" fmla="*/ 1 h 1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42"/>
                <a:gd name="T20" fmla="*/ 15 w 15"/>
                <a:gd name="T21" fmla="*/ 142 h 1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42">
                  <a:moveTo>
                    <a:pt x="7" y="142"/>
                  </a:moveTo>
                  <a:lnTo>
                    <a:pt x="15" y="142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7" y="1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299" name="Rectangle 160"/>
            <p:cNvSpPr>
              <a:spLocks noChangeArrowheads="1"/>
            </p:cNvSpPr>
            <p:nvPr/>
          </p:nvSpPr>
          <p:spPr bwMode="auto">
            <a:xfrm>
              <a:off x="6780" y="3315"/>
              <a:ext cx="7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ko-KR" altLang="en-US" b="1"/>
            </a:p>
          </p:txBody>
        </p:sp>
        <p:sp>
          <p:nvSpPr>
            <p:cNvPr id="9300" name="Freeform 161"/>
            <p:cNvSpPr>
              <a:spLocks/>
            </p:cNvSpPr>
            <p:nvPr/>
          </p:nvSpPr>
          <p:spPr bwMode="auto">
            <a:xfrm>
              <a:off x="6532" y="3228"/>
              <a:ext cx="8" cy="68"/>
            </a:xfrm>
            <a:custGeom>
              <a:avLst/>
              <a:gdLst>
                <a:gd name="T0" fmla="*/ 1 w 14"/>
                <a:gd name="T1" fmla="*/ 1 h 136"/>
                <a:gd name="T2" fmla="*/ 1 w 14"/>
                <a:gd name="T3" fmla="*/ 1 h 136"/>
                <a:gd name="T4" fmla="*/ 1 w 14"/>
                <a:gd name="T5" fmla="*/ 0 h 136"/>
                <a:gd name="T6" fmla="*/ 0 w 14"/>
                <a:gd name="T7" fmla="*/ 0 h 136"/>
                <a:gd name="T8" fmla="*/ 0 w 14"/>
                <a:gd name="T9" fmla="*/ 1 h 136"/>
                <a:gd name="T10" fmla="*/ 0 w 14"/>
                <a:gd name="T11" fmla="*/ 1 h 136"/>
                <a:gd name="T12" fmla="*/ 1 w 14"/>
                <a:gd name="T13" fmla="*/ 1 h 1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136"/>
                <a:gd name="T23" fmla="*/ 14 w 14"/>
                <a:gd name="T24" fmla="*/ 136 h 1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136">
                  <a:moveTo>
                    <a:pt x="14" y="136"/>
                  </a:moveTo>
                  <a:lnTo>
                    <a:pt x="14" y="136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36"/>
                  </a:lnTo>
                  <a:lnTo>
                    <a:pt x="14" y="1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01" name="Freeform 162"/>
            <p:cNvSpPr>
              <a:spLocks/>
            </p:cNvSpPr>
            <p:nvPr/>
          </p:nvSpPr>
          <p:spPr bwMode="auto">
            <a:xfrm>
              <a:off x="6532" y="3296"/>
              <a:ext cx="8" cy="15"/>
            </a:xfrm>
            <a:custGeom>
              <a:avLst/>
              <a:gdLst>
                <a:gd name="T0" fmla="*/ 1 w 14"/>
                <a:gd name="T1" fmla="*/ 0 h 31"/>
                <a:gd name="T2" fmla="*/ 1 w 14"/>
                <a:gd name="T3" fmla="*/ 0 h 31"/>
                <a:gd name="T4" fmla="*/ 1 w 14"/>
                <a:gd name="T5" fmla="*/ 0 h 31"/>
                <a:gd name="T6" fmla="*/ 0 w 14"/>
                <a:gd name="T7" fmla="*/ 0 h 31"/>
                <a:gd name="T8" fmla="*/ 0 w 14"/>
                <a:gd name="T9" fmla="*/ 0 h 31"/>
                <a:gd name="T10" fmla="*/ 0 w 14"/>
                <a:gd name="T11" fmla="*/ 0 h 31"/>
                <a:gd name="T12" fmla="*/ 1 w 14"/>
                <a:gd name="T13" fmla="*/ 0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31"/>
                <a:gd name="T23" fmla="*/ 14 w 14"/>
                <a:gd name="T24" fmla="*/ 31 h 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31">
                  <a:moveTo>
                    <a:pt x="14" y="31"/>
                  </a:moveTo>
                  <a:lnTo>
                    <a:pt x="14" y="31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31"/>
                  </a:lnTo>
                  <a:lnTo>
                    <a:pt x="14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02" name="Freeform 163"/>
            <p:cNvSpPr>
              <a:spLocks/>
            </p:cNvSpPr>
            <p:nvPr/>
          </p:nvSpPr>
          <p:spPr bwMode="auto">
            <a:xfrm>
              <a:off x="6532" y="3311"/>
              <a:ext cx="8" cy="19"/>
            </a:xfrm>
            <a:custGeom>
              <a:avLst/>
              <a:gdLst>
                <a:gd name="T0" fmla="*/ 1 w 14"/>
                <a:gd name="T1" fmla="*/ 1 h 37"/>
                <a:gd name="T2" fmla="*/ 1 w 14"/>
                <a:gd name="T3" fmla="*/ 1 h 37"/>
                <a:gd name="T4" fmla="*/ 1 w 14"/>
                <a:gd name="T5" fmla="*/ 0 h 37"/>
                <a:gd name="T6" fmla="*/ 0 w 14"/>
                <a:gd name="T7" fmla="*/ 0 h 37"/>
                <a:gd name="T8" fmla="*/ 0 w 14"/>
                <a:gd name="T9" fmla="*/ 1 h 37"/>
                <a:gd name="T10" fmla="*/ 0 w 14"/>
                <a:gd name="T11" fmla="*/ 1 h 37"/>
                <a:gd name="T12" fmla="*/ 1 w 14"/>
                <a:gd name="T13" fmla="*/ 1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37"/>
                <a:gd name="T23" fmla="*/ 14 w 14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37">
                  <a:moveTo>
                    <a:pt x="14" y="37"/>
                  </a:moveTo>
                  <a:lnTo>
                    <a:pt x="14" y="37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14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03" name="Freeform 164"/>
            <p:cNvSpPr>
              <a:spLocks/>
            </p:cNvSpPr>
            <p:nvPr/>
          </p:nvSpPr>
          <p:spPr bwMode="auto">
            <a:xfrm>
              <a:off x="6532" y="3330"/>
              <a:ext cx="8" cy="7"/>
            </a:xfrm>
            <a:custGeom>
              <a:avLst/>
              <a:gdLst>
                <a:gd name="T0" fmla="*/ 1 w 14"/>
                <a:gd name="T1" fmla="*/ 0 h 15"/>
                <a:gd name="T2" fmla="*/ 1 w 14"/>
                <a:gd name="T3" fmla="*/ 0 h 15"/>
                <a:gd name="T4" fmla="*/ 1 w 14"/>
                <a:gd name="T5" fmla="*/ 0 h 15"/>
                <a:gd name="T6" fmla="*/ 0 w 14"/>
                <a:gd name="T7" fmla="*/ 0 h 15"/>
                <a:gd name="T8" fmla="*/ 0 w 14"/>
                <a:gd name="T9" fmla="*/ 0 h 15"/>
                <a:gd name="T10" fmla="*/ 0 w 14"/>
                <a:gd name="T11" fmla="*/ 0 h 15"/>
                <a:gd name="T12" fmla="*/ 1 w 14"/>
                <a:gd name="T13" fmla="*/ 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15"/>
                <a:gd name="T23" fmla="*/ 14 w 1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15">
                  <a:moveTo>
                    <a:pt x="14" y="15"/>
                  </a:moveTo>
                  <a:lnTo>
                    <a:pt x="14" y="15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04" name="Freeform 165"/>
            <p:cNvSpPr>
              <a:spLocks/>
            </p:cNvSpPr>
            <p:nvPr/>
          </p:nvSpPr>
          <p:spPr bwMode="auto">
            <a:xfrm>
              <a:off x="6532" y="3337"/>
              <a:ext cx="8" cy="72"/>
            </a:xfrm>
            <a:custGeom>
              <a:avLst/>
              <a:gdLst>
                <a:gd name="T0" fmla="*/ 1 w 14"/>
                <a:gd name="T1" fmla="*/ 1 h 143"/>
                <a:gd name="T2" fmla="*/ 1 w 14"/>
                <a:gd name="T3" fmla="*/ 1 h 143"/>
                <a:gd name="T4" fmla="*/ 1 w 14"/>
                <a:gd name="T5" fmla="*/ 0 h 143"/>
                <a:gd name="T6" fmla="*/ 0 w 14"/>
                <a:gd name="T7" fmla="*/ 0 h 143"/>
                <a:gd name="T8" fmla="*/ 0 w 14"/>
                <a:gd name="T9" fmla="*/ 1 h 143"/>
                <a:gd name="T10" fmla="*/ 1 w 14"/>
                <a:gd name="T11" fmla="*/ 1 h 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43"/>
                <a:gd name="T20" fmla="*/ 14 w 14"/>
                <a:gd name="T21" fmla="*/ 143 h 1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43">
                  <a:moveTo>
                    <a:pt x="7" y="143"/>
                  </a:moveTo>
                  <a:lnTo>
                    <a:pt x="14" y="143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7" y="1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05" name="Freeform 168"/>
            <p:cNvSpPr>
              <a:spLocks/>
            </p:cNvSpPr>
            <p:nvPr/>
          </p:nvSpPr>
          <p:spPr bwMode="auto">
            <a:xfrm>
              <a:off x="6294" y="3223"/>
              <a:ext cx="20" cy="8"/>
            </a:xfrm>
            <a:custGeom>
              <a:avLst/>
              <a:gdLst>
                <a:gd name="T0" fmla="*/ 0 w 42"/>
                <a:gd name="T1" fmla="*/ 0 h 16"/>
                <a:gd name="T2" fmla="*/ 0 w 42"/>
                <a:gd name="T3" fmla="*/ 0 h 16"/>
                <a:gd name="T4" fmla="*/ 0 w 42"/>
                <a:gd name="T5" fmla="*/ 0 h 16"/>
                <a:gd name="T6" fmla="*/ 0 w 42"/>
                <a:gd name="T7" fmla="*/ 1 h 16"/>
                <a:gd name="T8" fmla="*/ 0 w 42"/>
                <a:gd name="T9" fmla="*/ 1 h 16"/>
                <a:gd name="T10" fmla="*/ 0 w 42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"/>
                <a:gd name="T19" fmla="*/ 0 h 16"/>
                <a:gd name="T20" fmla="*/ 42 w 42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" h="16">
                  <a:moveTo>
                    <a:pt x="42" y="0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26" y="1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93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06" name="Freeform 169"/>
            <p:cNvSpPr>
              <a:spLocks/>
            </p:cNvSpPr>
            <p:nvPr/>
          </p:nvSpPr>
          <p:spPr bwMode="auto">
            <a:xfrm>
              <a:off x="6294" y="3223"/>
              <a:ext cx="20" cy="8"/>
            </a:xfrm>
            <a:custGeom>
              <a:avLst/>
              <a:gdLst>
                <a:gd name="T0" fmla="*/ 0 w 42"/>
                <a:gd name="T1" fmla="*/ 0 h 16"/>
                <a:gd name="T2" fmla="*/ 0 w 42"/>
                <a:gd name="T3" fmla="*/ 0 h 16"/>
                <a:gd name="T4" fmla="*/ 0 w 42"/>
                <a:gd name="T5" fmla="*/ 0 h 16"/>
                <a:gd name="T6" fmla="*/ 0 w 42"/>
                <a:gd name="T7" fmla="*/ 1 h 16"/>
                <a:gd name="T8" fmla="*/ 0 w 42"/>
                <a:gd name="T9" fmla="*/ 1 h 16"/>
                <a:gd name="T10" fmla="*/ 0 w 42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"/>
                <a:gd name="T19" fmla="*/ 0 h 16"/>
                <a:gd name="T20" fmla="*/ 42 w 42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" h="16">
                  <a:moveTo>
                    <a:pt x="42" y="0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26" y="16"/>
                  </a:lnTo>
                  <a:lnTo>
                    <a:pt x="42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07" name="Freeform 170"/>
            <p:cNvSpPr>
              <a:spLocks/>
            </p:cNvSpPr>
            <p:nvPr/>
          </p:nvSpPr>
          <p:spPr bwMode="auto">
            <a:xfrm>
              <a:off x="6545" y="3221"/>
              <a:ext cx="242" cy="8"/>
            </a:xfrm>
            <a:custGeom>
              <a:avLst/>
              <a:gdLst>
                <a:gd name="T0" fmla="*/ 0 w 482"/>
                <a:gd name="T1" fmla="*/ 0 h 15"/>
                <a:gd name="T2" fmla="*/ 1 w 482"/>
                <a:gd name="T3" fmla="*/ 0 h 15"/>
                <a:gd name="T4" fmla="*/ 1 w 482"/>
                <a:gd name="T5" fmla="*/ 0 h 15"/>
                <a:gd name="T6" fmla="*/ 1 w 482"/>
                <a:gd name="T7" fmla="*/ 1 h 15"/>
                <a:gd name="T8" fmla="*/ 1 w 482"/>
                <a:gd name="T9" fmla="*/ 1 h 15"/>
                <a:gd name="T10" fmla="*/ 1 w 482"/>
                <a:gd name="T11" fmla="*/ 1 h 15"/>
                <a:gd name="T12" fmla="*/ 1 w 482"/>
                <a:gd name="T13" fmla="*/ 1 h 15"/>
                <a:gd name="T14" fmla="*/ 0 w 482"/>
                <a:gd name="T15" fmla="*/ 0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2"/>
                <a:gd name="T25" fmla="*/ 0 h 15"/>
                <a:gd name="T26" fmla="*/ 482 w 482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2" h="15">
                  <a:moveTo>
                    <a:pt x="0" y="0"/>
                  </a:moveTo>
                  <a:lnTo>
                    <a:pt x="258" y="0"/>
                  </a:lnTo>
                  <a:lnTo>
                    <a:pt x="482" y="0"/>
                  </a:lnTo>
                  <a:lnTo>
                    <a:pt x="482" y="15"/>
                  </a:lnTo>
                  <a:lnTo>
                    <a:pt x="436" y="15"/>
                  </a:lnTo>
                  <a:lnTo>
                    <a:pt x="217" y="15"/>
                  </a:lnTo>
                  <a:lnTo>
                    <a:pt x="15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3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08" name="Freeform 176"/>
            <p:cNvSpPr>
              <a:spLocks/>
            </p:cNvSpPr>
            <p:nvPr/>
          </p:nvSpPr>
          <p:spPr bwMode="auto">
            <a:xfrm>
              <a:off x="6649" y="3342"/>
              <a:ext cx="12" cy="85"/>
            </a:xfrm>
            <a:custGeom>
              <a:avLst/>
              <a:gdLst>
                <a:gd name="T0" fmla="*/ 1 w 24"/>
                <a:gd name="T1" fmla="*/ 0 h 171"/>
                <a:gd name="T2" fmla="*/ 1 w 24"/>
                <a:gd name="T3" fmla="*/ 0 h 171"/>
                <a:gd name="T4" fmla="*/ 1 w 24"/>
                <a:gd name="T5" fmla="*/ 0 h 171"/>
                <a:gd name="T6" fmla="*/ 1 w 24"/>
                <a:gd name="T7" fmla="*/ 0 h 171"/>
                <a:gd name="T8" fmla="*/ 1 w 24"/>
                <a:gd name="T9" fmla="*/ 0 h 171"/>
                <a:gd name="T10" fmla="*/ 1 w 24"/>
                <a:gd name="T11" fmla="*/ 0 h 171"/>
                <a:gd name="T12" fmla="*/ 1 w 24"/>
                <a:gd name="T13" fmla="*/ 0 h 171"/>
                <a:gd name="T14" fmla="*/ 1 w 24"/>
                <a:gd name="T15" fmla="*/ 0 h 171"/>
                <a:gd name="T16" fmla="*/ 1 w 24"/>
                <a:gd name="T17" fmla="*/ 0 h 171"/>
                <a:gd name="T18" fmla="*/ 1 w 24"/>
                <a:gd name="T19" fmla="*/ 0 h 171"/>
                <a:gd name="T20" fmla="*/ 0 w 24"/>
                <a:gd name="T21" fmla="*/ 0 h 171"/>
                <a:gd name="T22" fmla="*/ 1 w 24"/>
                <a:gd name="T23" fmla="*/ 0 h 171"/>
                <a:gd name="T24" fmla="*/ 1 w 24"/>
                <a:gd name="T25" fmla="*/ 0 h 171"/>
                <a:gd name="T26" fmla="*/ 1 w 24"/>
                <a:gd name="T27" fmla="*/ 0 h 171"/>
                <a:gd name="T28" fmla="*/ 1 w 24"/>
                <a:gd name="T29" fmla="*/ 0 h 171"/>
                <a:gd name="T30" fmla="*/ 1 w 24"/>
                <a:gd name="T31" fmla="*/ 0 h 171"/>
                <a:gd name="T32" fmla="*/ 1 w 24"/>
                <a:gd name="T33" fmla="*/ 0 h 171"/>
                <a:gd name="T34" fmla="*/ 1 w 24"/>
                <a:gd name="T35" fmla="*/ 0 h 171"/>
                <a:gd name="T36" fmla="*/ 1 w 24"/>
                <a:gd name="T37" fmla="*/ 0 h 171"/>
                <a:gd name="T38" fmla="*/ 1 w 24"/>
                <a:gd name="T39" fmla="*/ 0 h 171"/>
                <a:gd name="T40" fmla="*/ 1 w 24"/>
                <a:gd name="T41" fmla="*/ 0 h 171"/>
                <a:gd name="T42" fmla="*/ 1 w 24"/>
                <a:gd name="T43" fmla="*/ 0 h 171"/>
                <a:gd name="T44" fmla="*/ 1 w 24"/>
                <a:gd name="T45" fmla="*/ 0 h 171"/>
                <a:gd name="T46" fmla="*/ 0 w 24"/>
                <a:gd name="T47" fmla="*/ 0 h 171"/>
                <a:gd name="T48" fmla="*/ 0 w 24"/>
                <a:gd name="T49" fmla="*/ 0 h 171"/>
                <a:gd name="T50" fmla="*/ 1 w 24"/>
                <a:gd name="T51" fmla="*/ 0 h 171"/>
                <a:gd name="T52" fmla="*/ 1 w 24"/>
                <a:gd name="T53" fmla="*/ 0 h 171"/>
                <a:gd name="T54" fmla="*/ 1 w 24"/>
                <a:gd name="T55" fmla="*/ 0 h 171"/>
                <a:gd name="T56" fmla="*/ 1 w 24"/>
                <a:gd name="T57" fmla="*/ 0 h 171"/>
                <a:gd name="T58" fmla="*/ 1 w 24"/>
                <a:gd name="T59" fmla="*/ 0 h 171"/>
                <a:gd name="T60" fmla="*/ 1 w 24"/>
                <a:gd name="T61" fmla="*/ 0 h 171"/>
                <a:gd name="T62" fmla="*/ 1 w 24"/>
                <a:gd name="T63" fmla="*/ 0 h 171"/>
                <a:gd name="T64" fmla="*/ 1 w 24"/>
                <a:gd name="T65" fmla="*/ 0 h 171"/>
                <a:gd name="T66" fmla="*/ 1 w 24"/>
                <a:gd name="T67" fmla="*/ 0 h 171"/>
                <a:gd name="T68" fmla="*/ 1 w 24"/>
                <a:gd name="T69" fmla="*/ 0 h 171"/>
                <a:gd name="T70" fmla="*/ 1 w 24"/>
                <a:gd name="T71" fmla="*/ 0 h 171"/>
                <a:gd name="T72" fmla="*/ 1 w 24"/>
                <a:gd name="T73" fmla="*/ 0 h 171"/>
                <a:gd name="T74" fmla="*/ 1 w 24"/>
                <a:gd name="T75" fmla="*/ 0 h 171"/>
                <a:gd name="T76" fmla="*/ 1 w 24"/>
                <a:gd name="T77" fmla="*/ 0 h 171"/>
                <a:gd name="T78" fmla="*/ 1 w 24"/>
                <a:gd name="T79" fmla="*/ 0 h 171"/>
                <a:gd name="T80" fmla="*/ 1 w 24"/>
                <a:gd name="T81" fmla="*/ 0 h 171"/>
                <a:gd name="T82" fmla="*/ 1 w 24"/>
                <a:gd name="T83" fmla="*/ 0 h 171"/>
                <a:gd name="T84" fmla="*/ 1 w 24"/>
                <a:gd name="T85" fmla="*/ 0 h 171"/>
                <a:gd name="T86" fmla="*/ 1 w 24"/>
                <a:gd name="T87" fmla="*/ 0 h 171"/>
                <a:gd name="T88" fmla="*/ 1 w 24"/>
                <a:gd name="T89" fmla="*/ 0 h 171"/>
                <a:gd name="T90" fmla="*/ 1 w 24"/>
                <a:gd name="T91" fmla="*/ 0 h 171"/>
                <a:gd name="T92" fmla="*/ 1 w 24"/>
                <a:gd name="T93" fmla="*/ 0 h 171"/>
                <a:gd name="T94" fmla="*/ 1 w 24"/>
                <a:gd name="T95" fmla="*/ 0 h 171"/>
                <a:gd name="T96" fmla="*/ 1 w 24"/>
                <a:gd name="T97" fmla="*/ 0 h 171"/>
                <a:gd name="T98" fmla="*/ 1 w 24"/>
                <a:gd name="T99" fmla="*/ 0 h 171"/>
                <a:gd name="T100" fmla="*/ 1 w 24"/>
                <a:gd name="T101" fmla="*/ 0 h 171"/>
                <a:gd name="T102" fmla="*/ 1 w 24"/>
                <a:gd name="T103" fmla="*/ 0 h 171"/>
                <a:gd name="T104" fmla="*/ 1 w 24"/>
                <a:gd name="T105" fmla="*/ 0 h 171"/>
                <a:gd name="T106" fmla="*/ 1 w 24"/>
                <a:gd name="T107" fmla="*/ 0 h 171"/>
                <a:gd name="T108" fmla="*/ 1 w 24"/>
                <a:gd name="T109" fmla="*/ 0 h 171"/>
                <a:gd name="T110" fmla="*/ 1 w 24"/>
                <a:gd name="T111" fmla="*/ 0 h 171"/>
                <a:gd name="T112" fmla="*/ 1 w 24"/>
                <a:gd name="T113" fmla="*/ 0 h 171"/>
                <a:gd name="T114" fmla="*/ 1 w 24"/>
                <a:gd name="T115" fmla="*/ 0 h 171"/>
                <a:gd name="T116" fmla="*/ 1 w 24"/>
                <a:gd name="T117" fmla="*/ 0 h 1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"/>
                <a:gd name="T178" fmla="*/ 0 h 171"/>
                <a:gd name="T179" fmla="*/ 24 w 24"/>
                <a:gd name="T180" fmla="*/ 171 h 1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" h="171">
                  <a:moveTo>
                    <a:pt x="12" y="171"/>
                  </a:moveTo>
                  <a:lnTo>
                    <a:pt x="3" y="171"/>
                  </a:lnTo>
                  <a:lnTo>
                    <a:pt x="2" y="166"/>
                  </a:lnTo>
                  <a:lnTo>
                    <a:pt x="2" y="162"/>
                  </a:lnTo>
                  <a:lnTo>
                    <a:pt x="6" y="159"/>
                  </a:lnTo>
                  <a:lnTo>
                    <a:pt x="8" y="155"/>
                  </a:lnTo>
                  <a:lnTo>
                    <a:pt x="9" y="151"/>
                  </a:lnTo>
                  <a:lnTo>
                    <a:pt x="9" y="147"/>
                  </a:lnTo>
                  <a:lnTo>
                    <a:pt x="6" y="142"/>
                  </a:lnTo>
                  <a:lnTo>
                    <a:pt x="3" y="137"/>
                  </a:lnTo>
                  <a:lnTo>
                    <a:pt x="0" y="122"/>
                  </a:lnTo>
                  <a:lnTo>
                    <a:pt x="1" y="104"/>
                  </a:lnTo>
                  <a:lnTo>
                    <a:pt x="5" y="86"/>
                  </a:lnTo>
                  <a:lnTo>
                    <a:pt x="7" y="73"/>
                  </a:lnTo>
                  <a:lnTo>
                    <a:pt x="8" y="62"/>
                  </a:lnTo>
                  <a:lnTo>
                    <a:pt x="9" y="50"/>
                  </a:lnTo>
                  <a:lnTo>
                    <a:pt x="10" y="38"/>
                  </a:lnTo>
                  <a:lnTo>
                    <a:pt x="10" y="29"/>
                  </a:lnTo>
                  <a:lnTo>
                    <a:pt x="10" y="26"/>
                  </a:lnTo>
                  <a:lnTo>
                    <a:pt x="9" y="22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4" y="8"/>
                  </a:lnTo>
                  <a:lnTo>
                    <a:pt x="23" y="12"/>
                  </a:lnTo>
                  <a:lnTo>
                    <a:pt x="22" y="15"/>
                  </a:lnTo>
                  <a:lnTo>
                    <a:pt x="20" y="17"/>
                  </a:lnTo>
                  <a:lnTo>
                    <a:pt x="18" y="19"/>
                  </a:lnTo>
                  <a:lnTo>
                    <a:pt x="16" y="22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5" y="38"/>
                  </a:lnTo>
                  <a:lnTo>
                    <a:pt x="15" y="50"/>
                  </a:lnTo>
                  <a:lnTo>
                    <a:pt x="17" y="62"/>
                  </a:lnTo>
                  <a:lnTo>
                    <a:pt x="18" y="73"/>
                  </a:lnTo>
                  <a:lnTo>
                    <a:pt x="20" y="86"/>
                  </a:lnTo>
                  <a:lnTo>
                    <a:pt x="23" y="104"/>
                  </a:lnTo>
                  <a:lnTo>
                    <a:pt x="24" y="122"/>
                  </a:lnTo>
                  <a:lnTo>
                    <a:pt x="21" y="137"/>
                  </a:lnTo>
                  <a:lnTo>
                    <a:pt x="18" y="142"/>
                  </a:lnTo>
                  <a:lnTo>
                    <a:pt x="16" y="147"/>
                  </a:lnTo>
                  <a:lnTo>
                    <a:pt x="15" y="151"/>
                  </a:lnTo>
                  <a:lnTo>
                    <a:pt x="16" y="155"/>
                  </a:lnTo>
                  <a:lnTo>
                    <a:pt x="19" y="159"/>
                  </a:lnTo>
                  <a:lnTo>
                    <a:pt x="22" y="162"/>
                  </a:lnTo>
                  <a:lnTo>
                    <a:pt x="22" y="166"/>
                  </a:lnTo>
                  <a:lnTo>
                    <a:pt x="21" y="171"/>
                  </a:lnTo>
                  <a:lnTo>
                    <a:pt x="12" y="171"/>
                  </a:lnTo>
                  <a:close/>
                </a:path>
              </a:pathLst>
            </a:custGeom>
            <a:solidFill>
              <a:srgbClr val="0093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09" name="Freeform 180"/>
            <p:cNvSpPr>
              <a:spLocks/>
            </p:cNvSpPr>
            <p:nvPr/>
          </p:nvSpPr>
          <p:spPr bwMode="auto">
            <a:xfrm>
              <a:off x="6537" y="3439"/>
              <a:ext cx="141" cy="11"/>
            </a:xfrm>
            <a:custGeom>
              <a:avLst/>
              <a:gdLst>
                <a:gd name="T0" fmla="*/ 0 w 283"/>
                <a:gd name="T1" fmla="*/ 1 h 21"/>
                <a:gd name="T2" fmla="*/ 0 w 283"/>
                <a:gd name="T3" fmla="*/ 0 h 21"/>
                <a:gd name="T4" fmla="*/ 0 w 283"/>
                <a:gd name="T5" fmla="*/ 0 h 21"/>
                <a:gd name="T6" fmla="*/ 0 w 283"/>
                <a:gd name="T7" fmla="*/ 0 h 21"/>
                <a:gd name="T8" fmla="*/ 0 w 283"/>
                <a:gd name="T9" fmla="*/ 0 h 21"/>
                <a:gd name="T10" fmla="*/ 0 w 283"/>
                <a:gd name="T11" fmla="*/ 1 h 21"/>
                <a:gd name="T12" fmla="*/ 0 w 283"/>
                <a:gd name="T13" fmla="*/ 1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3"/>
                <a:gd name="T22" fmla="*/ 0 h 21"/>
                <a:gd name="T23" fmla="*/ 283 w 283"/>
                <a:gd name="T24" fmla="*/ 21 h 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3" h="21">
                  <a:moveTo>
                    <a:pt x="0" y="18"/>
                  </a:moveTo>
                  <a:lnTo>
                    <a:pt x="1" y="0"/>
                  </a:lnTo>
                  <a:lnTo>
                    <a:pt x="141" y="0"/>
                  </a:lnTo>
                  <a:lnTo>
                    <a:pt x="277" y="0"/>
                  </a:lnTo>
                  <a:lnTo>
                    <a:pt x="283" y="0"/>
                  </a:lnTo>
                  <a:lnTo>
                    <a:pt x="283" y="21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93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0" name="Freeform 187"/>
            <p:cNvSpPr>
              <a:spLocks/>
            </p:cNvSpPr>
            <p:nvPr/>
          </p:nvSpPr>
          <p:spPr bwMode="auto">
            <a:xfrm>
              <a:off x="6669" y="3296"/>
              <a:ext cx="13" cy="48"/>
            </a:xfrm>
            <a:custGeom>
              <a:avLst/>
              <a:gdLst>
                <a:gd name="T0" fmla="*/ 0 w 26"/>
                <a:gd name="T1" fmla="*/ 0 h 97"/>
                <a:gd name="T2" fmla="*/ 1 w 26"/>
                <a:gd name="T3" fmla="*/ 0 h 97"/>
                <a:gd name="T4" fmla="*/ 1 w 26"/>
                <a:gd name="T5" fmla="*/ 0 h 97"/>
                <a:gd name="T6" fmla="*/ 0 60000 65536"/>
                <a:gd name="T7" fmla="*/ 0 60000 65536"/>
                <a:gd name="T8" fmla="*/ 0 60000 65536"/>
                <a:gd name="T9" fmla="*/ 0 w 26"/>
                <a:gd name="T10" fmla="*/ 0 h 97"/>
                <a:gd name="T11" fmla="*/ 26 w 26"/>
                <a:gd name="T12" fmla="*/ 97 h 9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" h="97">
                  <a:moveTo>
                    <a:pt x="0" y="0"/>
                  </a:moveTo>
                  <a:lnTo>
                    <a:pt x="26" y="68"/>
                  </a:lnTo>
                  <a:lnTo>
                    <a:pt x="26" y="97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1" name="Freeform 190"/>
            <p:cNvSpPr>
              <a:spLocks/>
            </p:cNvSpPr>
            <p:nvPr/>
          </p:nvSpPr>
          <p:spPr bwMode="auto">
            <a:xfrm>
              <a:off x="6586" y="3376"/>
              <a:ext cx="10" cy="51"/>
            </a:xfrm>
            <a:custGeom>
              <a:avLst/>
              <a:gdLst>
                <a:gd name="T0" fmla="*/ 1 w 19"/>
                <a:gd name="T1" fmla="*/ 0 h 103"/>
                <a:gd name="T2" fmla="*/ 1 w 19"/>
                <a:gd name="T3" fmla="*/ 0 h 103"/>
                <a:gd name="T4" fmla="*/ 1 w 19"/>
                <a:gd name="T5" fmla="*/ 0 h 103"/>
                <a:gd name="T6" fmla="*/ 0 w 19"/>
                <a:gd name="T7" fmla="*/ 0 h 103"/>
                <a:gd name="T8" fmla="*/ 0 w 19"/>
                <a:gd name="T9" fmla="*/ 0 h 103"/>
                <a:gd name="T10" fmla="*/ 1 w 19"/>
                <a:gd name="T11" fmla="*/ 0 h 10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03"/>
                <a:gd name="T20" fmla="*/ 19 w 19"/>
                <a:gd name="T21" fmla="*/ 103 h 10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03">
                  <a:moveTo>
                    <a:pt x="9" y="103"/>
                  </a:moveTo>
                  <a:lnTo>
                    <a:pt x="19" y="103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9" y="1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2" name="Freeform 192"/>
            <p:cNvSpPr>
              <a:spLocks/>
            </p:cNvSpPr>
            <p:nvPr/>
          </p:nvSpPr>
          <p:spPr bwMode="auto">
            <a:xfrm>
              <a:off x="6603" y="3383"/>
              <a:ext cx="6" cy="6"/>
            </a:xfrm>
            <a:custGeom>
              <a:avLst/>
              <a:gdLst>
                <a:gd name="T0" fmla="*/ 1 w 12"/>
                <a:gd name="T1" fmla="*/ 1 h 12"/>
                <a:gd name="T2" fmla="*/ 1 w 12"/>
                <a:gd name="T3" fmla="*/ 1 h 12"/>
                <a:gd name="T4" fmla="*/ 1 w 12"/>
                <a:gd name="T5" fmla="*/ 1 h 12"/>
                <a:gd name="T6" fmla="*/ 1 w 12"/>
                <a:gd name="T7" fmla="*/ 1 h 12"/>
                <a:gd name="T8" fmla="*/ 1 w 12"/>
                <a:gd name="T9" fmla="*/ 1 h 12"/>
                <a:gd name="T10" fmla="*/ 1 w 12"/>
                <a:gd name="T11" fmla="*/ 1 h 12"/>
                <a:gd name="T12" fmla="*/ 1 w 12"/>
                <a:gd name="T13" fmla="*/ 1 h 12"/>
                <a:gd name="T14" fmla="*/ 1 w 12"/>
                <a:gd name="T15" fmla="*/ 1 h 12"/>
                <a:gd name="T16" fmla="*/ 1 w 12"/>
                <a:gd name="T17" fmla="*/ 0 h 12"/>
                <a:gd name="T18" fmla="*/ 1 w 12"/>
                <a:gd name="T19" fmla="*/ 1 h 12"/>
                <a:gd name="T20" fmla="*/ 1 w 12"/>
                <a:gd name="T21" fmla="*/ 1 h 12"/>
                <a:gd name="T22" fmla="*/ 0 w 12"/>
                <a:gd name="T23" fmla="*/ 1 h 12"/>
                <a:gd name="T24" fmla="*/ 0 w 12"/>
                <a:gd name="T25" fmla="*/ 1 h 12"/>
                <a:gd name="T26" fmla="*/ 0 w 12"/>
                <a:gd name="T27" fmla="*/ 1 h 12"/>
                <a:gd name="T28" fmla="*/ 1 w 12"/>
                <a:gd name="T29" fmla="*/ 1 h 12"/>
                <a:gd name="T30" fmla="*/ 1 w 12"/>
                <a:gd name="T31" fmla="*/ 1 h 12"/>
                <a:gd name="T32" fmla="*/ 1 w 12"/>
                <a:gd name="T33" fmla="*/ 1 h 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"/>
                <a:gd name="T52" fmla="*/ 0 h 12"/>
                <a:gd name="T53" fmla="*/ 12 w 12"/>
                <a:gd name="T54" fmla="*/ 12 h 1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" h="12">
                  <a:moveTo>
                    <a:pt x="6" y="12"/>
                  </a:moveTo>
                  <a:lnTo>
                    <a:pt x="8" y="12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6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2" y="10"/>
                  </a:lnTo>
                  <a:lnTo>
                    <a:pt x="3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3" name="Freeform 193"/>
            <p:cNvSpPr>
              <a:spLocks/>
            </p:cNvSpPr>
            <p:nvPr/>
          </p:nvSpPr>
          <p:spPr bwMode="auto">
            <a:xfrm>
              <a:off x="6590" y="3383"/>
              <a:ext cx="7" cy="6"/>
            </a:xfrm>
            <a:custGeom>
              <a:avLst/>
              <a:gdLst>
                <a:gd name="T0" fmla="*/ 1 w 14"/>
                <a:gd name="T1" fmla="*/ 0 h 13"/>
                <a:gd name="T2" fmla="*/ 1 w 14"/>
                <a:gd name="T3" fmla="*/ 0 h 13"/>
                <a:gd name="T4" fmla="*/ 1 w 14"/>
                <a:gd name="T5" fmla="*/ 0 h 13"/>
                <a:gd name="T6" fmla="*/ 1 w 14"/>
                <a:gd name="T7" fmla="*/ 0 h 13"/>
                <a:gd name="T8" fmla="*/ 1 w 14"/>
                <a:gd name="T9" fmla="*/ 0 h 13"/>
                <a:gd name="T10" fmla="*/ 1 w 14"/>
                <a:gd name="T11" fmla="*/ 0 h 13"/>
                <a:gd name="T12" fmla="*/ 1 w 14"/>
                <a:gd name="T13" fmla="*/ 0 h 13"/>
                <a:gd name="T14" fmla="*/ 1 w 14"/>
                <a:gd name="T15" fmla="*/ 0 h 13"/>
                <a:gd name="T16" fmla="*/ 1 w 14"/>
                <a:gd name="T17" fmla="*/ 0 h 13"/>
                <a:gd name="T18" fmla="*/ 1 w 14"/>
                <a:gd name="T19" fmla="*/ 0 h 13"/>
                <a:gd name="T20" fmla="*/ 1 w 14"/>
                <a:gd name="T21" fmla="*/ 0 h 13"/>
                <a:gd name="T22" fmla="*/ 1 w 14"/>
                <a:gd name="T23" fmla="*/ 0 h 13"/>
                <a:gd name="T24" fmla="*/ 0 w 14"/>
                <a:gd name="T25" fmla="*/ 0 h 13"/>
                <a:gd name="T26" fmla="*/ 1 w 14"/>
                <a:gd name="T27" fmla="*/ 0 h 13"/>
                <a:gd name="T28" fmla="*/ 1 w 14"/>
                <a:gd name="T29" fmla="*/ 0 h 13"/>
                <a:gd name="T30" fmla="*/ 1 w 14"/>
                <a:gd name="T31" fmla="*/ 0 h 13"/>
                <a:gd name="T32" fmla="*/ 1 w 14"/>
                <a:gd name="T33" fmla="*/ 0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3"/>
                <a:gd name="T53" fmla="*/ 14 w 14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3">
                  <a:moveTo>
                    <a:pt x="7" y="13"/>
                  </a:moveTo>
                  <a:lnTo>
                    <a:pt x="9" y="12"/>
                  </a:lnTo>
                  <a:lnTo>
                    <a:pt x="12" y="11"/>
                  </a:lnTo>
                  <a:lnTo>
                    <a:pt x="13" y="9"/>
                  </a:lnTo>
                  <a:lnTo>
                    <a:pt x="14" y="7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1" y="9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4" name="Freeform 197"/>
            <p:cNvSpPr>
              <a:spLocks/>
            </p:cNvSpPr>
            <p:nvPr/>
          </p:nvSpPr>
          <p:spPr bwMode="auto">
            <a:xfrm>
              <a:off x="6688" y="3410"/>
              <a:ext cx="7" cy="9"/>
            </a:xfrm>
            <a:custGeom>
              <a:avLst/>
              <a:gdLst>
                <a:gd name="T0" fmla="*/ 0 w 15"/>
                <a:gd name="T1" fmla="*/ 1 h 18"/>
                <a:gd name="T2" fmla="*/ 0 w 15"/>
                <a:gd name="T3" fmla="*/ 1 h 18"/>
                <a:gd name="T4" fmla="*/ 0 w 15"/>
                <a:gd name="T5" fmla="*/ 1 h 18"/>
                <a:gd name="T6" fmla="*/ 0 w 15"/>
                <a:gd name="T7" fmla="*/ 1 h 18"/>
                <a:gd name="T8" fmla="*/ 0 w 15"/>
                <a:gd name="T9" fmla="*/ 0 h 18"/>
                <a:gd name="T10" fmla="*/ 0 w 15"/>
                <a:gd name="T11" fmla="*/ 1 h 18"/>
                <a:gd name="T12" fmla="*/ 0 w 15"/>
                <a:gd name="T13" fmla="*/ 1 h 18"/>
                <a:gd name="T14" fmla="*/ 0 w 15"/>
                <a:gd name="T15" fmla="*/ 1 h 18"/>
                <a:gd name="T16" fmla="*/ 0 w 15"/>
                <a:gd name="T17" fmla="*/ 1 h 18"/>
                <a:gd name="T18" fmla="*/ 0 w 15"/>
                <a:gd name="T19" fmla="*/ 1 h 18"/>
                <a:gd name="T20" fmla="*/ 0 w 15"/>
                <a:gd name="T21" fmla="*/ 1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"/>
                <a:gd name="T34" fmla="*/ 0 h 18"/>
                <a:gd name="T35" fmla="*/ 15 w 15"/>
                <a:gd name="T36" fmla="*/ 18 h 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" h="18">
                  <a:moveTo>
                    <a:pt x="15" y="6"/>
                  </a:moveTo>
                  <a:lnTo>
                    <a:pt x="14" y="6"/>
                  </a:lnTo>
                  <a:lnTo>
                    <a:pt x="15" y="6"/>
                  </a:lnTo>
                  <a:lnTo>
                    <a:pt x="13" y="3"/>
                  </a:lnTo>
                  <a:lnTo>
                    <a:pt x="11" y="0"/>
                  </a:lnTo>
                  <a:lnTo>
                    <a:pt x="0" y="8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7" y="16"/>
                  </a:lnTo>
                  <a:lnTo>
                    <a:pt x="13" y="18"/>
                  </a:lnTo>
                  <a:lnTo>
                    <a:pt x="15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5" name="Freeform 202"/>
            <p:cNvSpPr>
              <a:spLocks/>
            </p:cNvSpPr>
            <p:nvPr/>
          </p:nvSpPr>
          <p:spPr bwMode="auto">
            <a:xfrm>
              <a:off x="6528" y="3408"/>
              <a:ext cx="15" cy="69"/>
            </a:xfrm>
            <a:custGeom>
              <a:avLst/>
              <a:gdLst>
                <a:gd name="T0" fmla="*/ 0 w 31"/>
                <a:gd name="T1" fmla="*/ 0 h 139"/>
                <a:gd name="T2" fmla="*/ 0 w 31"/>
                <a:gd name="T3" fmla="*/ 0 h 139"/>
                <a:gd name="T4" fmla="*/ 0 w 31"/>
                <a:gd name="T5" fmla="*/ 0 h 139"/>
                <a:gd name="T6" fmla="*/ 0 w 31"/>
                <a:gd name="T7" fmla="*/ 0 h 139"/>
                <a:gd name="T8" fmla="*/ 0 w 31"/>
                <a:gd name="T9" fmla="*/ 0 h 139"/>
                <a:gd name="T10" fmla="*/ 0 w 31"/>
                <a:gd name="T11" fmla="*/ 0 h 139"/>
                <a:gd name="T12" fmla="*/ 0 w 31"/>
                <a:gd name="T13" fmla="*/ 0 h 139"/>
                <a:gd name="T14" fmla="*/ 0 w 31"/>
                <a:gd name="T15" fmla="*/ 0 h 139"/>
                <a:gd name="T16" fmla="*/ 0 w 31"/>
                <a:gd name="T17" fmla="*/ 0 h 139"/>
                <a:gd name="T18" fmla="*/ 0 w 31"/>
                <a:gd name="T19" fmla="*/ 0 h 139"/>
                <a:gd name="T20" fmla="*/ 0 w 31"/>
                <a:gd name="T21" fmla="*/ 0 h 139"/>
                <a:gd name="T22" fmla="*/ 0 w 31"/>
                <a:gd name="T23" fmla="*/ 0 h 139"/>
                <a:gd name="T24" fmla="*/ 0 w 31"/>
                <a:gd name="T25" fmla="*/ 0 h 139"/>
                <a:gd name="T26" fmla="*/ 0 w 31"/>
                <a:gd name="T27" fmla="*/ 0 h 139"/>
                <a:gd name="T28" fmla="*/ 0 w 31"/>
                <a:gd name="T29" fmla="*/ 0 h 139"/>
                <a:gd name="T30" fmla="*/ 0 w 31"/>
                <a:gd name="T31" fmla="*/ 0 h 139"/>
                <a:gd name="T32" fmla="*/ 0 w 31"/>
                <a:gd name="T33" fmla="*/ 0 h 139"/>
                <a:gd name="T34" fmla="*/ 0 w 31"/>
                <a:gd name="T35" fmla="*/ 0 h 139"/>
                <a:gd name="T36" fmla="*/ 0 w 31"/>
                <a:gd name="T37" fmla="*/ 0 h 139"/>
                <a:gd name="T38" fmla="*/ 0 w 31"/>
                <a:gd name="T39" fmla="*/ 0 h 139"/>
                <a:gd name="T40" fmla="*/ 0 w 31"/>
                <a:gd name="T41" fmla="*/ 0 h 139"/>
                <a:gd name="T42" fmla="*/ 0 w 31"/>
                <a:gd name="T43" fmla="*/ 0 h 139"/>
                <a:gd name="T44" fmla="*/ 0 w 31"/>
                <a:gd name="T45" fmla="*/ 0 h 139"/>
                <a:gd name="T46" fmla="*/ 0 w 31"/>
                <a:gd name="T47" fmla="*/ 0 h 139"/>
                <a:gd name="T48" fmla="*/ 0 w 31"/>
                <a:gd name="T49" fmla="*/ 0 h 139"/>
                <a:gd name="T50" fmla="*/ 0 w 31"/>
                <a:gd name="T51" fmla="*/ 0 h 139"/>
                <a:gd name="T52" fmla="*/ 0 w 31"/>
                <a:gd name="T53" fmla="*/ 0 h 139"/>
                <a:gd name="T54" fmla="*/ 0 w 31"/>
                <a:gd name="T55" fmla="*/ 0 h 139"/>
                <a:gd name="T56" fmla="*/ 0 w 31"/>
                <a:gd name="T57" fmla="*/ 0 h 139"/>
                <a:gd name="T58" fmla="*/ 0 w 31"/>
                <a:gd name="T59" fmla="*/ 0 h 139"/>
                <a:gd name="T60" fmla="*/ 0 w 31"/>
                <a:gd name="T61" fmla="*/ 0 h 139"/>
                <a:gd name="T62" fmla="*/ 0 w 31"/>
                <a:gd name="T63" fmla="*/ 0 h 139"/>
                <a:gd name="T64" fmla="*/ 0 w 31"/>
                <a:gd name="T65" fmla="*/ 0 h 139"/>
                <a:gd name="T66" fmla="*/ 0 w 31"/>
                <a:gd name="T67" fmla="*/ 0 h 139"/>
                <a:gd name="T68" fmla="*/ 0 w 31"/>
                <a:gd name="T69" fmla="*/ 0 h 139"/>
                <a:gd name="T70" fmla="*/ 0 w 31"/>
                <a:gd name="T71" fmla="*/ 0 h 139"/>
                <a:gd name="T72" fmla="*/ 0 w 31"/>
                <a:gd name="T73" fmla="*/ 0 h 139"/>
                <a:gd name="T74" fmla="*/ 0 w 31"/>
                <a:gd name="T75" fmla="*/ 0 h 13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1"/>
                <a:gd name="T115" fmla="*/ 0 h 139"/>
                <a:gd name="T116" fmla="*/ 31 w 31"/>
                <a:gd name="T117" fmla="*/ 139 h 13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1" h="139">
                  <a:moveTo>
                    <a:pt x="2" y="0"/>
                  </a:moveTo>
                  <a:lnTo>
                    <a:pt x="14" y="4"/>
                  </a:lnTo>
                  <a:lnTo>
                    <a:pt x="22" y="10"/>
                  </a:lnTo>
                  <a:lnTo>
                    <a:pt x="27" y="17"/>
                  </a:lnTo>
                  <a:lnTo>
                    <a:pt x="25" y="23"/>
                  </a:lnTo>
                  <a:lnTo>
                    <a:pt x="22" y="27"/>
                  </a:lnTo>
                  <a:lnTo>
                    <a:pt x="19" y="28"/>
                  </a:lnTo>
                  <a:lnTo>
                    <a:pt x="17" y="29"/>
                  </a:lnTo>
                  <a:lnTo>
                    <a:pt x="16" y="30"/>
                  </a:lnTo>
                  <a:lnTo>
                    <a:pt x="16" y="31"/>
                  </a:lnTo>
                  <a:lnTo>
                    <a:pt x="18" y="33"/>
                  </a:lnTo>
                  <a:lnTo>
                    <a:pt x="20" y="35"/>
                  </a:lnTo>
                  <a:lnTo>
                    <a:pt x="21" y="39"/>
                  </a:lnTo>
                  <a:lnTo>
                    <a:pt x="22" y="43"/>
                  </a:lnTo>
                  <a:lnTo>
                    <a:pt x="21" y="46"/>
                  </a:lnTo>
                  <a:lnTo>
                    <a:pt x="19" y="49"/>
                  </a:lnTo>
                  <a:lnTo>
                    <a:pt x="16" y="50"/>
                  </a:lnTo>
                  <a:lnTo>
                    <a:pt x="12" y="51"/>
                  </a:lnTo>
                  <a:lnTo>
                    <a:pt x="7" y="53"/>
                  </a:lnTo>
                  <a:lnTo>
                    <a:pt x="2" y="56"/>
                  </a:lnTo>
                  <a:lnTo>
                    <a:pt x="0" y="59"/>
                  </a:lnTo>
                  <a:lnTo>
                    <a:pt x="9" y="65"/>
                  </a:lnTo>
                  <a:lnTo>
                    <a:pt x="14" y="74"/>
                  </a:lnTo>
                  <a:lnTo>
                    <a:pt x="15" y="82"/>
                  </a:lnTo>
                  <a:lnTo>
                    <a:pt x="10" y="89"/>
                  </a:lnTo>
                  <a:lnTo>
                    <a:pt x="5" y="92"/>
                  </a:lnTo>
                  <a:lnTo>
                    <a:pt x="5" y="95"/>
                  </a:lnTo>
                  <a:lnTo>
                    <a:pt x="7" y="97"/>
                  </a:lnTo>
                  <a:lnTo>
                    <a:pt x="11" y="98"/>
                  </a:lnTo>
                  <a:lnTo>
                    <a:pt x="16" y="99"/>
                  </a:lnTo>
                  <a:lnTo>
                    <a:pt x="20" y="102"/>
                  </a:lnTo>
                  <a:lnTo>
                    <a:pt x="22" y="108"/>
                  </a:lnTo>
                  <a:lnTo>
                    <a:pt x="19" y="117"/>
                  </a:lnTo>
                  <a:lnTo>
                    <a:pt x="17" y="121"/>
                  </a:lnTo>
                  <a:lnTo>
                    <a:pt x="15" y="125"/>
                  </a:lnTo>
                  <a:lnTo>
                    <a:pt x="13" y="128"/>
                  </a:lnTo>
                  <a:lnTo>
                    <a:pt x="11" y="131"/>
                  </a:lnTo>
                  <a:lnTo>
                    <a:pt x="9" y="134"/>
                  </a:lnTo>
                  <a:lnTo>
                    <a:pt x="6" y="136"/>
                  </a:lnTo>
                  <a:lnTo>
                    <a:pt x="4" y="138"/>
                  </a:lnTo>
                  <a:lnTo>
                    <a:pt x="2" y="139"/>
                  </a:lnTo>
                  <a:lnTo>
                    <a:pt x="10" y="134"/>
                  </a:lnTo>
                  <a:lnTo>
                    <a:pt x="18" y="128"/>
                  </a:lnTo>
                  <a:lnTo>
                    <a:pt x="24" y="123"/>
                  </a:lnTo>
                  <a:lnTo>
                    <a:pt x="29" y="118"/>
                  </a:lnTo>
                  <a:lnTo>
                    <a:pt x="31" y="112"/>
                  </a:lnTo>
                  <a:lnTo>
                    <a:pt x="31" y="105"/>
                  </a:lnTo>
                  <a:lnTo>
                    <a:pt x="29" y="98"/>
                  </a:lnTo>
                  <a:lnTo>
                    <a:pt x="25" y="93"/>
                  </a:lnTo>
                  <a:lnTo>
                    <a:pt x="22" y="89"/>
                  </a:lnTo>
                  <a:lnTo>
                    <a:pt x="21" y="84"/>
                  </a:lnTo>
                  <a:lnTo>
                    <a:pt x="21" y="81"/>
                  </a:lnTo>
                  <a:lnTo>
                    <a:pt x="21" y="78"/>
                  </a:lnTo>
                  <a:lnTo>
                    <a:pt x="21" y="75"/>
                  </a:lnTo>
                  <a:lnTo>
                    <a:pt x="21" y="72"/>
                  </a:lnTo>
                  <a:lnTo>
                    <a:pt x="22" y="70"/>
                  </a:lnTo>
                  <a:lnTo>
                    <a:pt x="24" y="67"/>
                  </a:lnTo>
                  <a:lnTo>
                    <a:pt x="27" y="64"/>
                  </a:lnTo>
                  <a:lnTo>
                    <a:pt x="25" y="61"/>
                  </a:lnTo>
                  <a:lnTo>
                    <a:pt x="25" y="58"/>
                  </a:lnTo>
                  <a:lnTo>
                    <a:pt x="25" y="55"/>
                  </a:lnTo>
                  <a:lnTo>
                    <a:pt x="27" y="52"/>
                  </a:lnTo>
                  <a:lnTo>
                    <a:pt x="28" y="50"/>
                  </a:lnTo>
                  <a:lnTo>
                    <a:pt x="29" y="47"/>
                  </a:lnTo>
                  <a:lnTo>
                    <a:pt x="29" y="43"/>
                  </a:lnTo>
                  <a:lnTo>
                    <a:pt x="28" y="40"/>
                  </a:lnTo>
                  <a:lnTo>
                    <a:pt x="27" y="37"/>
                  </a:lnTo>
                  <a:lnTo>
                    <a:pt x="25" y="35"/>
                  </a:lnTo>
                  <a:lnTo>
                    <a:pt x="27" y="31"/>
                  </a:lnTo>
                  <a:lnTo>
                    <a:pt x="29" y="27"/>
                  </a:lnTo>
                  <a:lnTo>
                    <a:pt x="30" y="26"/>
                  </a:lnTo>
                  <a:lnTo>
                    <a:pt x="31" y="25"/>
                  </a:lnTo>
                  <a:lnTo>
                    <a:pt x="31" y="22"/>
                  </a:lnTo>
                  <a:lnTo>
                    <a:pt x="29" y="16"/>
                  </a:lnTo>
                  <a:lnTo>
                    <a:pt x="24" y="9"/>
                  </a:lnTo>
                  <a:lnTo>
                    <a:pt x="15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6" name="Freeform 205"/>
            <p:cNvSpPr>
              <a:spLocks/>
            </p:cNvSpPr>
            <p:nvPr/>
          </p:nvSpPr>
          <p:spPr bwMode="auto">
            <a:xfrm>
              <a:off x="6829" y="3397"/>
              <a:ext cx="6" cy="6"/>
            </a:xfrm>
            <a:custGeom>
              <a:avLst/>
              <a:gdLst>
                <a:gd name="T0" fmla="*/ 1 w 12"/>
                <a:gd name="T1" fmla="*/ 1 h 12"/>
                <a:gd name="T2" fmla="*/ 1 w 12"/>
                <a:gd name="T3" fmla="*/ 1 h 12"/>
                <a:gd name="T4" fmla="*/ 1 w 12"/>
                <a:gd name="T5" fmla="*/ 1 h 12"/>
                <a:gd name="T6" fmla="*/ 1 w 12"/>
                <a:gd name="T7" fmla="*/ 1 h 12"/>
                <a:gd name="T8" fmla="*/ 1 w 12"/>
                <a:gd name="T9" fmla="*/ 1 h 12"/>
                <a:gd name="T10" fmla="*/ 1 w 12"/>
                <a:gd name="T11" fmla="*/ 1 h 12"/>
                <a:gd name="T12" fmla="*/ 1 w 12"/>
                <a:gd name="T13" fmla="*/ 0 h 12"/>
                <a:gd name="T14" fmla="*/ 1 w 12"/>
                <a:gd name="T15" fmla="*/ 1 h 12"/>
                <a:gd name="T16" fmla="*/ 1 w 12"/>
                <a:gd name="T17" fmla="*/ 1 h 12"/>
                <a:gd name="T18" fmla="*/ 1 w 12"/>
                <a:gd name="T19" fmla="*/ 1 h 12"/>
                <a:gd name="T20" fmla="*/ 0 w 12"/>
                <a:gd name="T21" fmla="*/ 1 h 12"/>
                <a:gd name="T22" fmla="*/ 1 w 12"/>
                <a:gd name="T23" fmla="*/ 1 h 12"/>
                <a:gd name="T24" fmla="*/ 1 w 12"/>
                <a:gd name="T25" fmla="*/ 1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2"/>
                <a:gd name="T41" fmla="*/ 12 w 12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2">
                  <a:moveTo>
                    <a:pt x="3" y="12"/>
                  </a:moveTo>
                  <a:lnTo>
                    <a:pt x="4" y="12"/>
                  </a:lnTo>
                  <a:lnTo>
                    <a:pt x="6" y="11"/>
                  </a:lnTo>
                  <a:lnTo>
                    <a:pt x="7" y="10"/>
                  </a:lnTo>
                  <a:lnTo>
                    <a:pt x="9" y="8"/>
                  </a:lnTo>
                  <a:lnTo>
                    <a:pt x="12" y="6"/>
                  </a:lnTo>
                  <a:lnTo>
                    <a:pt x="6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4"/>
                  </a:lnTo>
                  <a:lnTo>
                    <a:pt x="1" y="4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7" name="Freeform 206"/>
            <p:cNvSpPr>
              <a:spLocks/>
            </p:cNvSpPr>
            <p:nvPr/>
          </p:nvSpPr>
          <p:spPr bwMode="auto">
            <a:xfrm>
              <a:off x="6826" y="3399"/>
              <a:ext cx="5" cy="4"/>
            </a:xfrm>
            <a:custGeom>
              <a:avLst/>
              <a:gdLst>
                <a:gd name="T0" fmla="*/ 0 w 11"/>
                <a:gd name="T1" fmla="*/ 0 h 9"/>
                <a:gd name="T2" fmla="*/ 0 w 11"/>
                <a:gd name="T3" fmla="*/ 0 h 9"/>
                <a:gd name="T4" fmla="*/ 0 w 11"/>
                <a:gd name="T5" fmla="*/ 0 h 9"/>
                <a:gd name="T6" fmla="*/ 0 w 11"/>
                <a:gd name="T7" fmla="*/ 0 h 9"/>
                <a:gd name="T8" fmla="*/ 0 w 11"/>
                <a:gd name="T9" fmla="*/ 0 h 9"/>
                <a:gd name="T10" fmla="*/ 0 w 11"/>
                <a:gd name="T11" fmla="*/ 0 h 9"/>
                <a:gd name="T12" fmla="*/ 0 w 11"/>
                <a:gd name="T13" fmla="*/ 0 h 9"/>
                <a:gd name="T14" fmla="*/ 0 w 11"/>
                <a:gd name="T15" fmla="*/ 0 h 9"/>
                <a:gd name="T16" fmla="*/ 0 w 11"/>
                <a:gd name="T17" fmla="*/ 0 h 9"/>
                <a:gd name="T18" fmla="*/ 0 w 11"/>
                <a:gd name="T19" fmla="*/ 0 h 9"/>
                <a:gd name="T20" fmla="*/ 0 w 11"/>
                <a:gd name="T21" fmla="*/ 0 h 9"/>
                <a:gd name="T22" fmla="*/ 0 w 11"/>
                <a:gd name="T23" fmla="*/ 0 h 9"/>
                <a:gd name="T24" fmla="*/ 0 w 11"/>
                <a:gd name="T25" fmla="*/ 0 h 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9"/>
                <a:gd name="T41" fmla="*/ 11 w 11"/>
                <a:gd name="T42" fmla="*/ 9 h 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9">
                  <a:moveTo>
                    <a:pt x="11" y="7"/>
                  </a:moveTo>
                  <a:lnTo>
                    <a:pt x="11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8" y="8"/>
                  </a:lnTo>
                  <a:lnTo>
                    <a:pt x="9" y="8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5"/>
                  </a:lnTo>
                  <a:lnTo>
                    <a:pt x="1" y="7"/>
                  </a:lnTo>
                  <a:lnTo>
                    <a:pt x="2" y="9"/>
                  </a:lnTo>
                  <a:lnTo>
                    <a:pt x="11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8" name="Freeform 207"/>
            <p:cNvSpPr>
              <a:spLocks/>
            </p:cNvSpPr>
            <p:nvPr/>
          </p:nvSpPr>
          <p:spPr bwMode="auto">
            <a:xfrm>
              <a:off x="6825" y="3402"/>
              <a:ext cx="6" cy="7"/>
            </a:xfrm>
            <a:custGeom>
              <a:avLst/>
              <a:gdLst>
                <a:gd name="T0" fmla="*/ 0 w 13"/>
                <a:gd name="T1" fmla="*/ 1 h 14"/>
                <a:gd name="T2" fmla="*/ 0 w 13"/>
                <a:gd name="T3" fmla="*/ 1 h 14"/>
                <a:gd name="T4" fmla="*/ 0 w 13"/>
                <a:gd name="T5" fmla="*/ 1 h 14"/>
                <a:gd name="T6" fmla="*/ 0 w 13"/>
                <a:gd name="T7" fmla="*/ 1 h 14"/>
                <a:gd name="T8" fmla="*/ 0 w 13"/>
                <a:gd name="T9" fmla="*/ 0 h 14"/>
                <a:gd name="T10" fmla="*/ 0 w 13"/>
                <a:gd name="T11" fmla="*/ 1 h 14"/>
                <a:gd name="T12" fmla="*/ 0 w 13"/>
                <a:gd name="T13" fmla="*/ 1 h 14"/>
                <a:gd name="T14" fmla="*/ 0 w 13"/>
                <a:gd name="T15" fmla="*/ 1 h 14"/>
                <a:gd name="T16" fmla="*/ 0 w 13"/>
                <a:gd name="T17" fmla="*/ 1 h 14"/>
                <a:gd name="T18" fmla="*/ 0 w 13"/>
                <a:gd name="T19" fmla="*/ 1 h 14"/>
                <a:gd name="T20" fmla="*/ 0 w 13"/>
                <a:gd name="T21" fmla="*/ 1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"/>
                <a:gd name="T34" fmla="*/ 0 h 14"/>
                <a:gd name="T35" fmla="*/ 13 w 13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" h="14">
                  <a:moveTo>
                    <a:pt x="0" y="14"/>
                  </a:moveTo>
                  <a:lnTo>
                    <a:pt x="5" y="14"/>
                  </a:lnTo>
                  <a:lnTo>
                    <a:pt x="10" y="11"/>
                  </a:lnTo>
                  <a:lnTo>
                    <a:pt x="13" y="6"/>
                  </a:lnTo>
                  <a:lnTo>
                    <a:pt x="13" y="0"/>
                  </a:lnTo>
                  <a:lnTo>
                    <a:pt x="4" y="2"/>
                  </a:lnTo>
                  <a:lnTo>
                    <a:pt x="4" y="4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19" name="Freeform 208"/>
            <p:cNvSpPr>
              <a:spLocks/>
            </p:cNvSpPr>
            <p:nvPr/>
          </p:nvSpPr>
          <p:spPr bwMode="auto">
            <a:xfrm>
              <a:off x="6812" y="3431"/>
              <a:ext cx="10" cy="6"/>
            </a:xfrm>
            <a:custGeom>
              <a:avLst/>
              <a:gdLst>
                <a:gd name="T0" fmla="*/ 0 w 21"/>
                <a:gd name="T1" fmla="*/ 1 h 12"/>
                <a:gd name="T2" fmla="*/ 0 w 21"/>
                <a:gd name="T3" fmla="*/ 1 h 12"/>
                <a:gd name="T4" fmla="*/ 0 w 21"/>
                <a:gd name="T5" fmla="*/ 1 h 12"/>
                <a:gd name="T6" fmla="*/ 0 w 21"/>
                <a:gd name="T7" fmla="*/ 1 h 12"/>
                <a:gd name="T8" fmla="*/ 0 w 21"/>
                <a:gd name="T9" fmla="*/ 1 h 12"/>
                <a:gd name="T10" fmla="*/ 0 w 21"/>
                <a:gd name="T11" fmla="*/ 1 h 12"/>
                <a:gd name="T12" fmla="*/ 0 w 21"/>
                <a:gd name="T13" fmla="*/ 0 h 12"/>
                <a:gd name="T14" fmla="*/ 0 w 21"/>
                <a:gd name="T15" fmla="*/ 1 h 12"/>
                <a:gd name="T16" fmla="*/ 0 w 21"/>
                <a:gd name="T17" fmla="*/ 1 h 12"/>
                <a:gd name="T18" fmla="*/ 0 w 21"/>
                <a:gd name="T19" fmla="*/ 1 h 12"/>
                <a:gd name="T20" fmla="*/ 0 w 21"/>
                <a:gd name="T21" fmla="*/ 1 h 12"/>
                <a:gd name="T22" fmla="*/ 0 w 21"/>
                <a:gd name="T23" fmla="*/ 1 h 12"/>
                <a:gd name="T24" fmla="*/ 0 w 21"/>
                <a:gd name="T25" fmla="*/ 1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"/>
                <a:gd name="T40" fmla="*/ 0 h 12"/>
                <a:gd name="T41" fmla="*/ 21 w 21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" h="12">
                  <a:moveTo>
                    <a:pt x="0" y="8"/>
                  </a:moveTo>
                  <a:lnTo>
                    <a:pt x="0" y="8"/>
                  </a:lnTo>
                  <a:lnTo>
                    <a:pt x="7" y="12"/>
                  </a:lnTo>
                  <a:lnTo>
                    <a:pt x="13" y="12"/>
                  </a:lnTo>
                  <a:lnTo>
                    <a:pt x="19" y="7"/>
                  </a:lnTo>
                  <a:lnTo>
                    <a:pt x="21" y="2"/>
                  </a:lnTo>
                  <a:lnTo>
                    <a:pt x="13" y="0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9" y="4"/>
                  </a:lnTo>
                  <a:lnTo>
                    <a:pt x="7" y="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0" name="Freeform 209"/>
            <p:cNvSpPr>
              <a:spLocks/>
            </p:cNvSpPr>
            <p:nvPr/>
          </p:nvSpPr>
          <p:spPr bwMode="auto">
            <a:xfrm>
              <a:off x="6807" y="3431"/>
              <a:ext cx="8" cy="6"/>
            </a:xfrm>
            <a:custGeom>
              <a:avLst/>
              <a:gdLst>
                <a:gd name="T0" fmla="*/ 1 w 15"/>
                <a:gd name="T1" fmla="*/ 0 h 13"/>
                <a:gd name="T2" fmla="*/ 1 w 15"/>
                <a:gd name="T3" fmla="*/ 0 h 13"/>
                <a:gd name="T4" fmla="*/ 1 w 15"/>
                <a:gd name="T5" fmla="*/ 0 h 13"/>
                <a:gd name="T6" fmla="*/ 1 w 15"/>
                <a:gd name="T7" fmla="*/ 0 h 13"/>
                <a:gd name="T8" fmla="*/ 1 w 15"/>
                <a:gd name="T9" fmla="*/ 0 h 13"/>
                <a:gd name="T10" fmla="*/ 1 w 15"/>
                <a:gd name="T11" fmla="*/ 0 h 13"/>
                <a:gd name="T12" fmla="*/ 1 w 15"/>
                <a:gd name="T13" fmla="*/ 0 h 13"/>
                <a:gd name="T14" fmla="*/ 1 w 15"/>
                <a:gd name="T15" fmla="*/ 0 h 13"/>
                <a:gd name="T16" fmla="*/ 1 w 15"/>
                <a:gd name="T17" fmla="*/ 0 h 13"/>
                <a:gd name="T18" fmla="*/ 1 w 15"/>
                <a:gd name="T19" fmla="*/ 0 h 13"/>
                <a:gd name="T20" fmla="*/ 0 w 15"/>
                <a:gd name="T21" fmla="*/ 0 h 13"/>
                <a:gd name="T22" fmla="*/ 0 w 15"/>
                <a:gd name="T23" fmla="*/ 0 h 13"/>
                <a:gd name="T24" fmla="*/ 1 w 15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13"/>
                <a:gd name="T41" fmla="*/ 15 w 15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13">
                  <a:moveTo>
                    <a:pt x="8" y="13"/>
                  </a:moveTo>
                  <a:lnTo>
                    <a:pt x="8" y="13"/>
                  </a:lnTo>
                  <a:lnTo>
                    <a:pt x="9" y="9"/>
                  </a:lnTo>
                  <a:lnTo>
                    <a:pt x="9" y="6"/>
                  </a:lnTo>
                  <a:lnTo>
                    <a:pt x="7" y="8"/>
                  </a:lnTo>
                  <a:lnTo>
                    <a:pt x="8" y="9"/>
                  </a:lnTo>
                  <a:lnTo>
                    <a:pt x="15" y="3"/>
                  </a:lnTo>
                  <a:lnTo>
                    <a:pt x="7" y="0"/>
                  </a:lnTo>
                  <a:lnTo>
                    <a:pt x="1" y="4"/>
                  </a:lnTo>
                  <a:lnTo>
                    <a:pt x="1" y="9"/>
                  </a:lnTo>
                  <a:lnTo>
                    <a:pt x="0" y="11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1" name="Freeform 210"/>
            <p:cNvSpPr>
              <a:spLocks/>
            </p:cNvSpPr>
            <p:nvPr/>
          </p:nvSpPr>
          <p:spPr bwMode="auto">
            <a:xfrm>
              <a:off x="6792" y="3436"/>
              <a:ext cx="20" cy="9"/>
            </a:xfrm>
            <a:custGeom>
              <a:avLst/>
              <a:gdLst>
                <a:gd name="T0" fmla="*/ 0 w 38"/>
                <a:gd name="T1" fmla="*/ 1 h 16"/>
                <a:gd name="T2" fmla="*/ 0 w 38"/>
                <a:gd name="T3" fmla="*/ 1 h 16"/>
                <a:gd name="T4" fmla="*/ 1 w 38"/>
                <a:gd name="T5" fmla="*/ 1 h 16"/>
                <a:gd name="T6" fmla="*/ 1 w 38"/>
                <a:gd name="T7" fmla="*/ 1 h 16"/>
                <a:gd name="T8" fmla="*/ 1 w 38"/>
                <a:gd name="T9" fmla="*/ 1 h 16"/>
                <a:gd name="T10" fmla="*/ 1 w 38"/>
                <a:gd name="T11" fmla="*/ 1 h 16"/>
                <a:gd name="T12" fmla="*/ 1 w 38"/>
                <a:gd name="T13" fmla="*/ 1 h 16"/>
                <a:gd name="T14" fmla="*/ 1 w 38"/>
                <a:gd name="T15" fmla="*/ 1 h 16"/>
                <a:gd name="T16" fmla="*/ 1 w 38"/>
                <a:gd name="T17" fmla="*/ 1 h 16"/>
                <a:gd name="T18" fmla="*/ 1 w 38"/>
                <a:gd name="T19" fmla="*/ 1 h 16"/>
                <a:gd name="T20" fmla="*/ 1 w 38"/>
                <a:gd name="T21" fmla="*/ 0 h 16"/>
                <a:gd name="T22" fmla="*/ 1 w 38"/>
                <a:gd name="T23" fmla="*/ 1 h 16"/>
                <a:gd name="T24" fmla="*/ 1 w 38"/>
                <a:gd name="T25" fmla="*/ 1 h 16"/>
                <a:gd name="T26" fmla="*/ 1 w 38"/>
                <a:gd name="T27" fmla="*/ 1 h 16"/>
                <a:gd name="T28" fmla="*/ 1 w 38"/>
                <a:gd name="T29" fmla="*/ 1 h 16"/>
                <a:gd name="T30" fmla="*/ 1 w 38"/>
                <a:gd name="T31" fmla="*/ 1 h 16"/>
                <a:gd name="T32" fmla="*/ 1 w 38"/>
                <a:gd name="T33" fmla="*/ 1 h 16"/>
                <a:gd name="T34" fmla="*/ 1 w 38"/>
                <a:gd name="T35" fmla="*/ 1 h 16"/>
                <a:gd name="T36" fmla="*/ 1 w 38"/>
                <a:gd name="T37" fmla="*/ 1 h 16"/>
                <a:gd name="T38" fmla="*/ 1 w 38"/>
                <a:gd name="T39" fmla="*/ 1 h 16"/>
                <a:gd name="T40" fmla="*/ 0 w 38"/>
                <a:gd name="T41" fmla="*/ 1 h 1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"/>
                <a:gd name="T64" fmla="*/ 0 h 16"/>
                <a:gd name="T65" fmla="*/ 38 w 38"/>
                <a:gd name="T66" fmla="*/ 16 h 1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" h="16">
                  <a:moveTo>
                    <a:pt x="0" y="15"/>
                  </a:moveTo>
                  <a:lnTo>
                    <a:pt x="0" y="15"/>
                  </a:lnTo>
                  <a:lnTo>
                    <a:pt x="8" y="16"/>
                  </a:lnTo>
                  <a:lnTo>
                    <a:pt x="13" y="16"/>
                  </a:lnTo>
                  <a:lnTo>
                    <a:pt x="21" y="15"/>
                  </a:lnTo>
                  <a:lnTo>
                    <a:pt x="26" y="13"/>
                  </a:lnTo>
                  <a:lnTo>
                    <a:pt x="30" y="11"/>
                  </a:lnTo>
                  <a:lnTo>
                    <a:pt x="34" y="8"/>
                  </a:lnTo>
                  <a:lnTo>
                    <a:pt x="36" y="5"/>
                  </a:lnTo>
                  <a:lnTo>
                    <a:pt x="38" y="2"/>
                  </a:lnTo>
                  <a:lnTo>
                    <a:pt x="30" y="0"/>
                  </a:lnTo>
                  <a:lnTo>
                    <a:pt x="30" y="1"/>
                  </a:lnTo>
                  <a:lnTo>
                    <a:pt x="28" y="2"/>
                  </a:lnTo>
                  <a:lnTo>
                    <a:pt x="26" y="3"/>
                  </a:lnTo>
                  <a:lnTo>
                    <a:pt x="22" y="5"/>
                  </a:lnTo>
                  <a:lnTo>
                    <a:pt x="19" y="7"/>
                  </a:lnTo>
                  <a:lnTo>
                    <a:pt x="13" y="8"/>
                  </a:lnTo>
                  <a:lnTo>
                    <a:pt x="8" y="8"/>
                  </a:lnTo>
                  <a:lnTo>
                    <a:pt x="2" y="7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2" name="Freeform 211"/>
            <p:cNvSpPr>
              <a:spLocks/>
            </p:cNvSpPr>
            <p:nvPr/>
          </p:nvSpPr>
          <p:spPr bwMode="auto">
            <a:xfrm>
              <a:off x="6788" y="3438"/>
              <a:ext cx="7" cy="7"/>
            </a:xfrm>
            <a:custGeom>
              <a:avLst/>
              <a:gdLst>
                <a:gd name="T0" fmla="*/ 1 w 13"/>
                <a:gd name="T1" fmla="*/ 1 h 13"/>
                <a:gd name="T2" fmla="*/ 1 w 13"/>
                <a:gd name="T3" fmla="*/ 1 h 13"/>
                <a:gd name="T4" fmla="*/ 1 w 13"/>
                <a:gd name="T5" fmla="*/ 1 h 13"/>
                <a:gd name="T6" fmla="*/ 1 w 13"/>
                <a:gd name="T7" fmla="*/ 1 h 13"/>
                <a:gd name="T8" fmla="*/ 1 w 13"/>
                <a:gd name="T9" fmla="*/ 1 h 13"/>
                <a:gd name="T10" fmla="*/ 1 w 13"/>
                <a:gd name="T11" fmla="*/ 1 h 13"/>
                <a:gd name="T12" fmla="*/ 1 w 13"/>
                <a:gd name="T13" fmla="*/ 1 h 13"/>
                <a:gd name="T14" fmla="*/ 1 w 13"/>
                <a:gd name="T15" fmla="*/ 0 h 13"/>
                <a:gd name="T16" fmla="*/ 0 w 13"/>
                <a:gd name="T17" fmla="*/ 1 h 13"/>
                <a:gd name="T18" fmla="*/ 1 w 13"/>
                <a:gd name="T19" fmla="*/ 1 h 13"/>
                <a:gd name="T20" fmla="*/ 1 w 13"/>
                <a:gd name="T21" fmla="*/ 1 h 13"/>
                <a:gd name="T22" fmla="*/ 1 w 13"/>
                <a:gd name="T23" fmla="*/ 1 h 13"/>
                <a:gd name="T24" fmla="*/ 1 w 13"/>
                <a:gd name="T25" fmla="*/ 1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3"/>
                <a:gd name="T41" fmla="*/ 13 w 13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3">
                  <a:moveTo>
                    <a:pt x="13" y="12"/>
                  </a:moveTo>
                  <a:lnTo>
                    <a:pt x="13" y="12"/>
                  </a:lnTo>
                  <a:lnTo>
                    <a:pt x="9" y="7"/>
                  </a:lnTo>
                  <a:lnTo>
                    <a:pt x="8" y="6"/>
                  </a:lnTo>
                  <a:lnTo>
                    <a:pt x="4" y="10"/>
                  </a:lnTo>
                  <a:lnTo>
                    <a:pt x="9" y="11"/>
                  </a:lnTo>
                  <a:lnTo>
                    <a:pt x="11" y="3"/>
                  </a:lnTo>
                  <a:lnTo>
                    <a:pt x="4" y="0"/>
                  </a:lnTo>
                  <a:lnTo>
                    <a:pt x="0" y="8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13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3" name="Freeform 212"/>
            <p:cNvSpPr>
              <a:spLocks/>
            </p:cNvSpPr>
            <p:nvPr/>
          </p:nvSpPr>
          <p:spPr bwMode="auto">
            <a:xfrm>
              <a:off x="6782" y="3445"/>
              <a:ext cx="13" cy="5"/>
            </a:xfrm>
            <a:custGeom>
              <a:avLst/>
              <a:gdLst>
                <a:gd name="T0" fmla="*/ 0 w 26"/>
                <a:gd name="T1" fmla="*/ 0 h 11"/>
                <a:gd name="T2" fmla="*/ 1 w 26"/>
                <a:gd name="T3" fmla="*/ 0 h 11"/>
                <a:gd name="T4" fmla="*/ 1 w 26"/>
                <a:gd name="T5" fmla="*/ 0 h 11"/>
                <a:gd name="T6" fmla="*/ 1 w 26"/>
                <a:gd name="T7" fmla="*/ 0 h 11"/>
                <a:gd name="T8" fmla="*/ 1 w 26"/>
                <a:gd name="T9" fmla="*/ 0 h 11"/>
                <a:gd name="T10" fmla="*/ 1 w 26"/>
                <a:gd name="T11" fmla="*/ 0 h 11"/>
                <a:gd name="T12" fmla="*/ 1 w 26"/>
                <a:gd name="T13" fmla="*/ 0 h 11"/>
                <a:gd name="T14" fmla="*/ 1 w 26"/>
                <a:gd name="T15" fmla="*/ 0 h 11"/>
                <a:gd name="T16" fmla="*/ 1 w 26"/>
                <a:gd name="T17" fmla="*/ 0 h 11"/>
                <a:gd name="T18" fmla="*/ 1 w 26"/>
                <a:gd name="T19" fmla="*/ 0 h 11"/>
                <a:gd name="T20" fmla="*/ 0 w 26"/>
                <a:gd name="T21" fmla="*/ 0 h 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"/>
                <a:gd name="T34" fmla="*/ 0 h 11"/>
                <a:gd name="T35" fmla="*/ 26 w 26"/>
                <a:gd name="T36" fmla="*/ 11 h 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" h="11">
                  <a:moveTo>
                    <a:pt x="0" y="9"/>
                  </a:moveTo>
                  <a:lnTo>
                    <a:pt x="8" y="11"/>
                  </a:lnTo>
                  <a:lnTo>
                    <a:pt x="16" y="9"/>
                  </a:lnTo>
                  <a:lnTo>
                    <a:pt x="22" y="6"/>
                  </a:lnTo>
                  <a:lnTo>
                    <a:pt x="26" y="0"/>
                  </a:lnTo>
                  <a:lnTo>
                    <a:pt x="16" y="0"/>
                  </a:lnTo>
                  <a:lnTo>
                    <a:pt x="14" y="1"/>
                  </a:lnTo>
                  <a:lnTo>
                    <a:pt x="8" y="1"/>
                  </a:lnTo>
                  <a:lnTo>
                    <a:pt x="4" y="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4" name="Freeform 213"/>
            <p:cNvSpPr>
              <a:spLocks/>
            </p:cNvSpPr>
            <p:nvPr/>
          </p:nvSpPr>
          <p:spPr bwMode="auto">
            <a:xfrm>
              <a:off x="6697" y="3418"/>
              <a:ext cx="8" cy="5"/>
            </a:xfrm>
            <a:custGeom>
              <a:avLst/>
              <a:gdLst>
                <a:gd name="T0" fmla="*/ 1 w 16"/>
                <a:gd name="T1" fmla="*/ 0 h 11"/>
                <a:gd name="T2" fmla="*/ 1 w 16"/>
                <a:gd name="T3" fmla="*/ 0 h 11"/>
                <a:gd name="T4" fmla="*/ 1 w 16"/>
                <a:gd name="T5" fmla="*/ 0 h 11"/>
                <a:gd name="T6" fmla="*/ 1 w 16"/>
                <a:gd name="T7" fmla="*/ 0 h 11"/>
                <a:gd name="T8" fmla="*/ 1 w 16"/>
                <a:gd name="T9" fmla="*/ 0 h 11"/>
                <a:gd name="T10" fmla="*/ 0 w 16"/>
                <a:gd name="T11" fmla="*/ 0 h 11"/>
                <a:gd name="T12" fmla="*/ 0 w 16"/>
                <a:gd name="T13" fmla="*/ 0 h 11"/>
                <a:gd name="T14" fmla="*/ 1 w 16"/>
                <a:gd name="T15" fmla="*/ 0 h 11"/>
                <a:gd name="T16" fmla="*/ 1 w 16"/>
                <a:gd name="T17" fmla="*/ 0 h 11"/>
                <a:gd name="T18" fmla="*/ 1 w 16"/>
                <a:gd name="T19" fmla="*/ 0 h 11"/>
                <a:gd name="T20" fmla="*/ 1 w 16"/>
                <a:gd name="T21" fmla="*/ 0 h 11"/>
                <a:gd name="T22" fmla="*/ 1 w 16"/>
                <a:gd name="T23" fmla="*/ 0 h 11"/>
                <a:gd name="T24" fmla="*/ 1 w 16"/>
                <a:gd name="T25" fmla="*/ 0 h 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"/>
                <a:gd name="T40" fmla="*/ 0 h 11"/>
                <a:gd name="T41" fmla="*/ 16 w 16"/>
                <a:gd name="T42" fmla="*/ 11 h 1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" h="11">
                  <a:moveTo>
                    <a:pt x="16" y="11"/>
                  </a:moveTo>
                  <a:lnTo>
                    <a:pt x="16" y="11"/>
                  </a:lnTo>
                  <a:lnTo>
                    <a:pt x="14" y="6"/>
                  </a:lnTo>
                  <a:lnTo>
                    <a:pt x="10" y="2"/>
                  </a:lnTo>
                  <a:lnTo>
                    <a:pt x="5" y="1"/>
                  </a:lnTo>
                  <a:lnTo>
                    <a:pt x="0" y="0"/>
                  </a:lnTo>
                  <a:lnTo>
                    <a:pt x="0" y="10"/>
                  </a:lnTo>
                  <a:lnTo>
                    <a:pt x="5" y="9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5" name="Freeform 214"/>
            <p:cNvSpPr>
              <a:spLocks/>
            </p:cNvSpPr>
            <p:nvPr/>
          </p:nvSpPr>
          <p:spPr bwMode="auto">
            <a:xfrm>
              <a:off x="6701" y="3423"/>
              <a:ext cx="8" cy="7"/>
            </a:xfrm>
            <a:custGeom>
              <a:avLst/>
              <a:gdLst>
                <a:gd name="T0" fmla="*/ 1 w 16"/>
                <a:gd name="T1" fmla="*/ 0 h 15"/>
                <a:gd name="T2" fmla="*/ 1 w 16"/>
                <a:gd name="T3" fmla="*/ 0 h 15"/>
                <a:gd name="T4" fmla="*/ 1 w 16"/>
                <a:gd name="T5" fmla="*/ 0 h 15"/>
                <a:gd name="T6" fmla="*/ 1 w 16"/>
                <a:gd name="T7" fmla="*/ 0 h 15"/>
                <a:gd name="T8" fmla="*/ 1 w 16"/>
                <a:gd name="T9" fmla="*/ 0 h 15"/>
                <a:gd name="T10" fmla="*/ 1 w 16"/>
                <a:gd name="T11" fmla="*/ 0 h 15"/>
                <a:gd name="T12" fmla="*/ 0 w 16"/>
                <a:gd name="T13" fmla="*/ 0 h 15"/>
                <a:gd name="T14" fmla="*/ 1 w 16"/>
                <a:gd name="T15" fmla="*/ 0 h 15"/>
                <a:gd name="T16" fmla="*/ 1 w 16"/>
                <a:gd name="T17" fmla="*/ 0 h 15"/>
                <a:gd name="T18" fmla="*/ 1 w 16"/>
                <a:gd name="T19" fmla="*/ 0 h 15"/>
                <a:gd name="T20" fmla="*/ 1 w 16"/>
                <a:gd name="T21" fmla="*/ 0 h 15"/>
                <a:gd name="T22" fmla="*/ 1 w 16"/>
                <a:gd name="T23" fmla="*/ 0 h 15"/>
                <a:gd name="T24" fmla="*/ 1 w 16"/>
                <a:gd name="T25" fmla="*/ 0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"/>
                <a:gd name="T40" fmla="*/ 0 h 15"/>
                <a:gd name="T41" fmla="*/ 16 w 16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" h="15">
                  <a:moveTo>
                    <a:pt x="13" y="5"/>
                  </a:moveTo>
                  <a:lnTo>
                    <a:pt x="12" y="5"/>
                  </a:lnTo>
                  <a:lnTo>
                    <a:pt x="12" y="6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9" y="0"/>
                  </a:lnTo>
                  <a:lnTo>
                    <a:pt x="0" y="0"/>
                  </a:lnTo>
                  <a:lnTo>
                    <a:pt x="1" y="5"/>
                  </a:lnTo>
                  <a:lnTo>
                    <a:pt x="4" y="11"/>
                  </a:lnTo>
                  <a:lnTo>
                    <a:pt x="10" y="15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6" name="Freeform 215"/>
            <p:cNvSpPr>
              <a:spLocks/>
            </p:cNvSpPr>
            <p:nvPr/>
          </p:nvSpPr>
          <p:spPr bwMode="auto">
            <a:xfrm>
              <a:off x="6707" y="3426"/>
              <a:ext cx="9" cy="6"/>
            </a:xfrm>
            <a:custGeom>
              <a:avLst/>
              <a:gdLst>
                <a:gd name="T0" fmla="*/ 1 w 17"/>
                <a:gd name="T1" fmla="*/ 0 h 14"/>
                <a:gd name="T2" fmla="*/ 1 w 17"/>
                <a:gd name="T3" fmla="*/ 0 h 14"/>
                <a:gd name="T4" fmla="*/ 1 w 17"/>
                <a:gd name="T5" fmla="*/ 0 h 14"/>
                <a:gd name="T6" fmla="*/ 1 w 17"/>
                <a:gd name="T7" fmla="*/ 0 h 14"/>
                <a:gd name="T8" fmla="*/ 1 w 17"/>
                <a:gd name="T9" fmla="*/ 0 h 14"/>
                <a:gd name="T10" fmla="*/ 0 w 17"/>
                <a:gd name="T11" fmla="*/ 0 h 14"/>
                <a:gd name="T12" fmla="*/ 1 w 17"/>
                <a:gd name="T13" fmla="*/ 0 h 14"/>
                <a:gd name="T14" fmla="*/ 1 w 17"/>
                <a:gd name="T15" fmla="*/ 0 h 14"/>
                <a:gd name="T16" fmla="*/ 1 w 17"/>
                <a:gd name="T17" fmla="*/ 0 h 14"/>
                <a:gd name="T18" fmla="*/ 1 w 17"/>
                <a:gd name="T19" fmla="*/ 0 h 14"/>
                <a:gd name="T20" fmla="*/ 1 w 17"/>
                <a:gd name="T21" fmla="*/ 0 h 14"/>
                <a:gd name="T22" fmla="*/ 1 w 17"/>
                <a:gd name="T23" fmla="*/ 0 h 14"/>
                <a:gd name="T24" fmla="*/ 1 w 17"/>
                <a:gd name="T25" fmla="*/ 0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4"/>
                <a:gd name="T41" fmla="*/ 17 w 17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4">
                  <a:moveTo>
                    <a:pt x="17" y="7"/>
                  </a:moveTo>
                  <a:lnTo>
                    <a:pt x="16" y="6"/>
                  </a:lnTo>
                  <a:lnTo>
                    <a:pt x="13" y="4"/>
                  </a:lnTo>
                  <a:lnTo>
                    <a:pt x="10" y="1"/>
                  </a:lnTo>
                  <a:lnTo>
                    <a:pt x="5" y="0"/>
                  </a:lnTo>
                  <a:lnTo>
                    <a:pt x="0" y="0"/>
                  </a:lnTo>
                  <a:lnTo>
                    <a:pt x="2" y="9"/>
                  </a:lnTo>
                  <a:lnTo>
                    <a:pt x="5" y="9"/>
                  </a:lnTo>
                  <a:lnTo>
                    <a:pt x="6" y="10"/>
                  </a:lnTo>
                  <a:lnTo>
                    <a:pt x="9" y="12"/>
                  </a:lnTo>
                  <a:lnTo>
                    <a:pt x="12" y="14"/>
                  </a:lnTo>
                  <a:lnTo>
                    <a:pt x="11" y="13"/>
                  </a:lnTo>
                  <a:lnTo>
                    <a:pt x="17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7" name="Freeform 216"/>
            <p:cNvSpPr>
              <a:spLocks/>
            </p:cNvSpPr>
            <p:nvPr/>
          </p:nvSpPr>
          <p:spPr bwMode="auto">
            <a:xfrm>
              <a:off x="6713" y="3429"/>
              <a:ext cx="6" cy="6"/>
            </a:xfrm>
            <a:custGeom>
              <a:avLst/>
              <a:gdLst>
                <a:gd name="T0" fmla="*/ 0 w 13"/>
                <a:gd name="T1" fmla="*/ 1 h 12"/>
                <a:gd name="T2" fmla="*/ 0 w 13"/>
                <a:gd name="T3" fmla="*/ 1 h 12"/>
                <a:gd name="T4" fmla="*/ 0 w 13"/>
                <a:gd name="T5" fmla="*/ 1 h 12"/>
                <a:gd name="T6" fmla="*/ 0 w 13"/>
                <a:gd name="T7" fmla="*/ 1 h 12"/>
                <a:gd name="T8" fmla="*/ 0 w 13"/>
                <a:gd name="T9" fmla="*/ 0 h 12"/>
                <a:gd name="T10" fmla="*/ 0 w 13"/>
                <a:gd name="T11" fmla="*/ 1 h 12"/>
                <a:gd name="T12" fmla="*/ 0 w 13"/>
                <a:gd name="T13" fmla="*/ 1 h 12"/>
                <a:gd name="T14" fmla="*/ 0 w 13"/>
                <a:gd name="T15" fmla="*/ 1 h 12"/>
                <a:gd name="T16" fmla="*/ 0 w 13"/>
                <a:gd name="T17" fmla="*/ 1 h 12"/>
                <a:gd name="T18" fmla="*/ 0 w 13"/>
                <a:gd name="T19" fmla="*/ 1 h 12"/>
                <a:gd name="T20" fmla="*/ 0 w 13"/>
                <a:gd name="T21" fmla="*/ 1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"/>
                <a:gd name="T34" fmla="*/ 0 h 12"/>
                <a:gd name="T35" fmla="*/ 13 w 13"/>
                <a:gd name="T36" fmla="*/ 12 h 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" h="12">
                  <a:moveTo>
                    <a:pt x="13" y="4"/>
                  </a:moveTo>
                  <a:lnTo>
                    <a:pt x="12" y="4"/>
                  </a:lnTo>
                  <a:lnTo>
                    <a:pt x="10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0" y="6"/>
                  </a:lnTo>
                  <a:lnTo>
                    <a:pt x="2" y="8"/>
                  </a:lnTo>
                  <a:lnTo>
                    <a:pt x="6" y="10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8" name="Freeform 217"/>
            <p:cNvSpPr>
              <a:spLocks/>
            </p:cNvSpPr>
            <p:nvPr/>
          </p:nvSpPr>
          <p:spPr bwMode="auto">
            <a:xfrm>
              <a:off x="6781" y="3355"/>
              <a:ext cx="12" cy="14"/>
            </a:xfrm>
            <a:custGeom>
              <a:avLst/>
              <a:gdLst>
                <a:gd name="T0" fmla="*/ 0 w 25"/>
                <a:gd name="T1" fmla="*/ 0 h 29"/>
                <a:gd name="T2" fmla="*/ 0 w 25"/>
                <a:gd name="T3" fmla="*/ 0 h 29"/>
                <a:gd name="T4" fmla="*/ 0 w 25"/>
                <a:gd name="T5" fmla="*/ 0 h 29"/>
                <a:gd name="T6" fmla="*/ 0 w 25"/>
                <a:gd name="T7" fmla="*/ 0 h 29"/>
                <a:gd name="T8" fmla="*/ 0 w 25"/>
                <a:gd name="T9" fmla="*/ 0 h 29"/>
                <a:gd name="T10" fmla="*/ 0 w 25"/>
                <a:gd name="T11" fmla="*/ 0 h 29"/>
                <a:gd name="T12" fmla="*/ 0 w 25"/>
                <a:gd name="T13" fmla="*/ 0 h 29"/>
                <a:gd name="T14" fmla="*/ 0 w 25"/>
                <a:gd name="T15" fmla="*/ 0 h 29"/>
                <a:gd name="T16" fmla="*/ 0 w 25"/>
                <a:gd name="T17" fmla="*/ 0 h 29"/>
                <a:gd name="T18" fmla="*/ 0 w 25"/>
                <a:gd name="T19" fmla="*/ 0 h 29"/>
                <a:gd name="T20" fmla="*/ 0 w 25"/>
                <a:gd name="T21" fmla="*/ 0 h 29"/>
                <a:gd name="T22" fmla="*/ 0 w 25"/>
                <a:gd name="T23" fmla="*/ 0 h 29"/>
                <a:gd name="T24" fmla="*/ 0 w 25"/>
                <a:gd name="T25" fmla="*/ 0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"/>
                <a:gd name="T40" fmla="*/ 0 h 29"/>
                <a:gd name="T41" fmla="*/ 25 w 25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" h="29">
                  <a:moveTo>
                    <a:pt x="1" y="26"/>
                  </a:moveTo>
                  <a:lnTo>
                    <a:pt x="0" y="25"/>
                  </a:lnTo>
                  <a:lnTo>
                    <a:pt x="10" y="29"/>
                  </a:lnTo>
                  <a:lnTo>
                    <a:pt x="20" y="22"/>
                  </a:lnTo>
                  <a:lnTo>
                    <a:pt x="23" y="12"/>
                  </a:lnTo>
                  <a:lnTo>
                    <a:pt x="25" y="0"/>
                  </a:lnTo>
                  <a:lnTo>
                    <a:pt x="15" y="0"/>
                  </a:lnTo>
                  <a:lnTo>
                    <a:pt x="15" y="10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6" y="19"/>
                  </a:lnTo>
                  <a:lnTo>
                    <a:pt x="5" y="18"/>
                  </a:lnTo>
                  <a:lnTo>
                    <a:pt x="1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29" name="Freeform 218"/>
            <p:cNvSpPr>
              <a:spLocks/>
            </p:cNvSpPr>
            <p:nvPr/>
          </p:nvSpPr>
          <p:spPr bwMode="auto">
            <a:xfrm>
              <a:off x="6777" y="3363"/>
              <a:ext cx="6" cy="5"/>
            </a:xfrm>
            <a:custGeom>
              <a:avLst/>
              <a:gdLst>
                <a:gd name="T0" fmla="*/ 1 w 12"/>
                <a:gd name="T1" fmla="*/ 1 h 10"/>
                <a:gd name="T2" fmla="*/ 1 w 12"/>
                <a:gd name="T3" fmla="*/ 1 h 10"/>
                <a:gd name="T4" fmla="*/ 1 w 12"/>
                <a:gd name="T5" fmla="*/ 1 h 10"/>
                <a:gd name="T6" fmla="*/ 1 w 12"/>
                <a:gd name="T7" fmla="*/ 1 h 10"/>
                <a:gd name="T8" fmla="*/ 1 w 12"/>
                <a:gd name="T9" fmla="*/ 1 h 10"/>
                <a:gd name="T10" fmla="*/ 1 w 12"/>
                <a:gd name="T11" fmla="*/ 1 h 10"/>
                <a:gd name="T12" fmla="*/ 1 w 12"/>
                <a:gd name="T13" fmla="*/ 1 h 10"/>
                <a:gd name="T14" fmla="*/ 1 w 12"/>
                <a:gd name="T15" fmla="*/ 0 h 10"/>
                <a:gd name="T16" fmla="*/ 1 w 12"/>
                <a:gd name="T17" fmla="*/ 1 h 10"/>
                <a:gd name="T18" fmla="*/ 0 w 12"/>
                <a:gd name="T19" fmla="*/ 1 h 10"/>
                <a:gd name="T20" fmla="*/ 0 w 12"/>
                <a:gd name="T21" fmla="*/ 1 h 10"/>
                <a:gd name="T22" fmla="*/ 0 w 12"/>
                <a:gd name="T23" fmla="*/ 1 h 10"/>
                <a:gd name="T24" fmla="*/ 1 w 12"/>
                <a:gd name="T25" fmla="*/ 1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0"/>
                <a:gd name="T41" fmla="*/ 12 w 12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0">
                  <a:moveTo>
                    <a:pt x="10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9" y="6"/>
                  </a:lnTo>
                  <a:lnTo>
                    <a:pt x="7" y="8"/>
                  </a:lnTo>
                  <a:lnTo>
                    <a:pt x="8" y="9"/>
                  </a:lnTo>
                  <a:lnTo>
                    <a:pt x="12" y="1"/>
                  </a:lnTo>
                  <a:lnTo>
                    <a:pt x="7" y="0"/>
                  </a:lnTo>
                  <a:lnTo>
                    <a:pt x="1" y="2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0" name="Freeform 219"/>
            <p:cNvSpPr>
              <a:spLocks/>
            </p:cNvSpPr>
            <p:nvPr/>
          </p:nvSpPr>
          <p:spPr bwMode="auto">
            <a:xfrm>
              <a:off x="6769" y="3368"/>
              <a:ext cx="13" cy="6"/>
            </a:xfrm>
            <a:custGeom>
              <a:avLst/>
              <a:gdLst>
                <a:gd name="T0" fmla="*/ 0 w 27"/>
                <a:gd name="T1" fmla="*/ 1 h 12"/>
                <a:gd name="T2" fmla="*/ 0 w 27"/>
                <a:gd name="T3" fmla="*/ 1 h 12"/>
                <a:gd name="T4" fmla="*/ 0 w 27"/>
                <a:gd name="T5" fmla="*/ 1 h 12"/>
                <a:gd name="T6" fmla="*/ 0 w 27"/>
                <a:gd name="T7" fmla="*/ 1 h 12"/>
                <a:gd name="T8" fmla="*/ 0 w 27"/>
                <a:gd name="T9" fmla="*/ 0 h 12"/>
                <a:gd name="T10" fmla="*/ 0 w 27"/>
                <a:gd name="T11" fmla="*/ 0 h 12"/>
                <a:gd name="T12" fmla="*/ 0 w 27"/>
                <a:gd name="T13" fmla="*/ 0 h 12"/>
                <a:gd name="T14" fmla="*/ 0 w 27"/>
                <a:gd name="T15" fmla="*/ 1 h 12"/>
                <a:gd name="T16" fmla="*/ 0 w 27"/>
                <a:gd name="T17" fmla="*/ 1 h 12"/>
                <a:gd name="T18" fmla="*/ 0 w 27"/>
                <a:gd name="T19" fmla="*/ 1 h 12"/>
                <a:gd name="T20" fmla="*/ 0 w 27"/>
                <a:gd name="T21" fmla="*/ 1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"/>
                <a:gd name="T34" fmla="*/ 0 h 12"/>
                <a:gd name="T35" fmla="*/ 27 w 27"/>
                <a:gd name="T36" fmla="*/ 12 h 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" h="12">
                  <a:moveTo>
                    <a:pt x="0" y="8"/>
                  </a:moveTo>
                  <a:lnTo>
                    <a:pt x="11" y="12"/>
                  </a:lnTo>
                  <a:lnTo>
                    <a:pt x="18" y="11"/>
                  </a:lnTo>
                  <a:lnTo>
                    <a:pt x="23" y="6"/>
                  </a:lnTo>
                  <a:lnTo>
                    <a:pt x="27" y="0"/>
                  </a:lnTo>
                  <a:lnTo>
                    <a:pt x="17" y="0"/>
                  </a:lnTo>
                  <a:lnTo>
                    <a:pt x="14" y="3"/>
                  </a:lnTo>
                  <a:lnTo>
                    <a:pt x="11" y="4"/>
                  </a:lnTo>
                  <a:lnTo>
                    <a:pt x="6" y="2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1" name="Freeform 220"/>
            <p:cNvSpPr>
              <a:spLocks/>
            </p:cNvSpPr>
            <p:nvPr/>
          </p:nvSpPr>
          <p:spPr bwMode="auto">
            <a:xfrm>
              <a:off x="6734" y="3339"/>
              <a:ext cx="10" cy="7"/>
            </a:xfrm>
            <a:custGeom>
              <a:avLst/>
              <a:gdLst>
                <a:gd name="T0" fmla="*/ 1 w 18"/>
                <a:gd name="T1" fmla="*/ 0 h 12"/>
                <a:gd name="T2" fmla="*/ 1 w 18"/>
                <a:gd name="T3" fmla="*/ 1 h 12"/>
                <a:gd name="T4" fmla="*/ 1 w 18"/>
                <a:gd name="T5" fmla="*/ 1 h 12"/>
                <a:gd name="T6" fmla="*/ 1 w 18"/>
                <a:gd name="T7" fmla="*/ 1 h 12"/>
                <a:gd name="T8" fmla="*/ 1 w 18"/>
                <a:gd name="T9" fmla="*/ 1 h 12"/>
                <a:gd name="T10" fmla="*/ 0 w 18"/>
                <a:gd name="T11" fmla="*/ 1 h 12"/>
                <a:gd name="T12" fmla="*/ 1 w 18"/>
                <a:gd name="T13" fmla="*/ 1 h 12"/>
                <a:gd name="T14" fmla="*/ 1 w 18"/>
                <a:gd name="T15" fmla="*/ 1 h 12"/>
                <a:gd name="T16" fmla="*/ 1 w 18"/>
                <a:gd name="T17" fmla="*/ 1 h 12"/>
                <a:gd name="T18" fmla="*/ 1 w 18"/>
                <a:gd name="T19" fmla="*/ 1 h 12"/>
                <a:gd name="T20" fmla="*/ 1 w 18"/>
                <a:gd name="T21" fmla="*/ 0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12"/>
                <a:gd name="T35" fmla="*/ 18 w 18"/>
                <a:gd name="T36" fmla="*/ 12 h 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12">
                  <a:moveTo>
                    <a:pt x="12" y="0"/>
                  </a:moveTo>
                  <a:lnTo>
                    <a:pt x="12" y="1"/>
                  </a:lnTo>
                  <a:lnTo>
                    <a:pt x="10" y="2"/>
                  </a:lnTo>
                  <a:lnTo>
                    <a:pt x="7" y="2"/>
                  </a:lnTo>
                  <a:lnTo>
                    <a:pt x="2" y="2"/>
                  </a:lnTo>
                  <a:lnTo>
                    <a:pt x="0" y="10"/>
                  </a:lnTo>
                  <a:lnTo>
                    <a:pt x="7" y="12"/>
                  </a:lnTo>
                  <a:lnTo>
                    <a:pt x="12" y="10"/>
                  </a:lnTo>
                  <a:lnTo>
                    <a:pt x="16" y="7"/>
                  </a:lnTo>
                  <a:lnTo>
                    <a:pt x="18" y="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2" name="Freeform 221"/>
            <p:cNvSpPr>
              <a:spLocks/>
            </p:cNvSpPr>
            <p:nvPr/>
          </p:nvSpPr>
          <p:spPr bwMode="auto">
            <a:xfrm>
              <a:off x="6839" y="3435"/>
              <a:ext cx="7" cy="7"/>
            </a:xfrm>
            <a:custGeom>
              <a:avLst/>
              <a:gdLst>
                <a:gd name="T0" fmla="*/ 0 w 16"/>
                <a:gd name="T1" fmla="*/ 1 h 12"/>
                <a:gd name="T2" fmla="*/ 0 w 16"/>
                <a:gd name="T3" fmla="*/ 1 h 12"/>
                <a:gd name="T4" fmla="*/ 0 w 16"/>
                <a:gd name="T5" fmla="*/ 1 h 12"/>
                <a:gd name="T6" fmla="*/ 0 w 16"/>
                <a:gd name="T7" fmla="*/ 1 h 12"/>
                <a:gd name="T8" fmla="*/ 0 w 16"/>
                <a:gd name="T9" fmla="*/ 1 h 12"/>
                <a:gd name="T10" fmla="*/ 0 w 16"/>
                <a:gd name="T11" fmla="*/ 0 h 12"/>
                <a:gd name="T12" fmla="*/ 0 w 16"/>
                <a:gd name="T13" fmla="*/ 1 h 12"/>
                <a:gd name="T14" fmla="*/ 0 w 16"/>
                <a:gd name="T15" fmla="*/ 1 h 12"/>
                <a:gd name="T16" fmla="*/ 0 w 16"/>
                <a:gd name="T17" fmla="*/ 1 h 12"/>
                <a:gd name="T18" fmla="*/ 0 w 16"/>
                <a:gd name="T19" fmla="*/ 1 h 12"/>
                <a:gd name="T20" fmla="*/ 0 w 16"/>
                <a:gd name="T21" fmla="*/ 1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12"/>
                <a:gd name="T35" fmla="*/ 16 w 16"/>
                <a:gd name="T36" fmla="*/ 12 h 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12">
                  <a:moveTo>
                    <a:pt x="0" y="12"/>
                  </a:moveTo>
                  <a:lnTo>
                    <a:pt x="1" y="12"/>
                  </a:lnTo>
                  <a:lnTo>
                    <a:pt x="5" y="11"/>
                  </a:lnTo>
                  <a:lnTo>
                    <a:pt x="11" y="10"/>
                  </a:lnTo>
                  <a:lnTo>
                    <a:pt x="16" y="8"/>
                  </a:lnTo>
                  <a:lnTo>
                    <a:pt x="12" y="0"/>
                  </a:lnTo>
                  <a:lnTo>
                    <a:pt x="9" y="2"/>
                  </a:lnTo>
                  <a:lnTo>
                    <a:pt x="5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3" name="Freeform 222"/>
            <p:cNvSpPr>
              <a:spLocks/>
            </p:cNvSpPr>
            <p:nvPr/>
          </p:nvSpPr>
          <p:spPr bwMode="auto">
            <a:xfrm>
              <a:off x="6475" y="3424"/>
              <a:ext cx="6" cy="12"/>
            </a:xfrm>
            <a:custGeom>
              <a:avLst/>
              <a:gdLst>
                <a:gd name="T0" fmla="*/ 1 w 11"/>
                <a:gd name="T1" fmla="*/ 0 h 26"/>
                <a:gd name="T2" fmla="*/ 1 w 11"/>
                <a:gd name="T3" fmla="*/ 0 h 26"/>
                <a:gd name="T4" fmla="*/ 1 w 11"/>
                <a:gd name="T5" fmla="*/ 0 h 26"/>
                <a:gd name="T6" fmla="*/ 1 w 11"/>
                <a:gd name="T7" fmla="*/ 0 h 26"/>
                <a:gd name="T8" fmla="*/ 1 w 11"/>
                <a:gd name="T9" fmla="*/ 0 h 26"/>
                <a:gd name="T10" fmla="*/ 1 w 11"/>
                <a:gd name="T11" fmla="*/ 0 h 26"/>
                <a:gd name="T12" fmla="*/ 0 w 11"/>
                <a:gd name="T13" fmla="*/ 0 h 26"/>
                <a:gd name="T14" fmla="*/ 1 w 11"/>
                <a:gd name="T15" fmla="*/ 0 h 26"/>
                <a:gd name="T16" fmla="*/ 1 w 11"/>
                <a:gd name="T17" fmla="*/ 0 h 26"/>
                <a:gd name="T18" fmla="*/ 1 w 11"/>
                <a:gd name="T19" fmla="*/ 0 h 26"/>
                <a:gd name="T20" fmla="*/ 0 w 11"/>
                <a:gd name="T21" fmla="*/ 0 h 26"/>
                <a:gd name="T22" fmla="*/ 1 w 11"/>
                <a:gd name="T23" fmla="*/ 0 h 26"/>
                <a:gd name="T24" fmla="*/ 1 w 11"/>
                <a:gd name="T25" fmla="*/ 0 h 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26"/>
                <a:gd name="T41" fmla="*/ 11 w 11"/>
                <a:gd name="T42" fmla="*/ 26 h 2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26">
                  <a:moveTo>
                    <a:pt x="3" y="26"/>
                  </a:moveTo>
                  <a:lnTo>
                    <a:pt x="4" y="26"/>
                  </a:lnTo>
                  <a:lnTo>
                    <a:pt x="9" y="20"/>
                  </a:lnTo>
                  <a:lnTo>
                    <a:pt x="11" y="13"/>
                  </a:lnTo>
                  <a:lnTo>
                    <a:pt x="9" y="5"/>
                  </a:lnTo>
                  <a:lnTo>
                    <a:pt x="4" y="0"/>
                  </a:lnTo>
                  <a:lnTo>
                    <a:pt x="0" y="9"/>
                  </a:lnTo>
                  <a:lnTo>
                    <a:pt x="1" y="10"/>
                  </a:lnTo>
                  <a:lnTo>
                    <a:pt x="1" y="13"/>
                  </a:lnTo>
                  <a:lnTo>
                    <a:pt x="1" y="16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3" y="2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4" name="Freeform 223"/>
            <p:cNvSpPr>
              <a:spLocks/>
            </p:cNvSpPr>
            <p:nvPr/>
          </p:nvSpPr>
          <p:spPr bwMode="auto">
            <a:xfrm>
              <a:off x="6473" y="3432"/>
              <a:ext cx="4" cy="11"/>
            </a:xfrm>
            <a:custGeom>
              <a:avLst/>
              <a:gdLst>
                <a:gd name="T0" fmla="*/ 0 w 9"/>
                <a:gd name="T1" fmla="*/ 1 h 21"/>
                <a:gd name="T2" fmla="*/ 0 w 9"/>
                <a:gd name="T3" fmla="*/ 1 h 21"/>
                <a:gd name="T4" fmla="*/ 0 w 9"/>
                <a:gd name="T5" fmla="*/ 1 h 21"/>
                <a:gd name="T6" fmla="*/ 0 w 9"/>
                <a:gd name="T7" fmla="*/ 1 h 21"/>
                <a:gd name="T8" fmla="*/ 0 w 9"/>
                <a:gd name="T9" fmla="*/ 1 h 21"/>
                <a:gd name="T10" fmla="*/ 0 w 9"/>
                <a:gd name="T11" fmla="*/ 0 h 21"/>
                <a:gd name="T12" fmla="*/ 0 w 9"/>
                <a:gd name="T13" fmla="*/ 1 h 21"/>
                <a:gd name="T14" fmla="*/ 0 w 9"/>
                <a:gd name="T15" fmla="*/ 1 h 21"/>
                <a:gd name="T16" fmla="*/ 0 w 9"/>
                <a:gd name="T17" fmla="*/ 1 h 21"/>
                <a:gd name="T18" fmla="*/ 0 w 9"/>
                <a:gd name="T19" fmla="*/ 1 h 21"/>
                <a:gd name="T20" fmla="*/ 0 w 9"/>
                <a:gd name="T21" fmla="*/ 1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21"/>
                <a:gd name="T35" fmla="*/ 9 w 9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21">
                  <a:moveTo>
                    <a:pt x="1" y="21"/>
                  </a:moveTo>
                  <a:lnTo>
                    <a:pt x="8" y="18"/>
                  </a:lnTo>
                  <a:lnTo>
                    <a:pt x="8" y="12"/>
                  </a:lnTo>
                  <a:lnTo>
                    <a:pt x="9" y="8"/>
                  </a:lnTo>
                  <a:lnTo>
                    <a:pt x="8" y="8"/>
                  </a:lnTo>
                  <a:lnTo>
                    <a:pt x="6" y="0"/>
                  </a:lnTo>
                  <a:lnTo>
                    <a:pt x="1" y="6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1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5" name="Freeform 226"/>
            <p:cNvSpPr>
              <a:spLocks/>
            </p:cNvSpPr>
            <p:nvPr/>
          </p:nvSpPr>
          <p:spPr bwMode="auto">
            <a:xfrm>
              <a:off x="6513" y="3419"/>
              <a:ext cx="6" cy="10"/>
            </a:xfrm>
            <a:custGeom>
              <a:avLst/>
              <a:gdLst>
                <a:gd name="T0" fmla="*/ 0 w 14"/>
                <a:gd name="T1" fmla="*/ 0 h 21"/>
                <a:gd name="T2" fmla="*/ 0 w 14"/>
                <a:gd name="T3" fmla="*/ 0 h 21"/>
                <a:gd name="T4" fmla="*/ 0 w 14"/>
                <a:gd name="T5" fmla="*/ 0 h 21"/>
                <a:gd name="T6" fmla="*/ 0 w 14"/>
                <a:gd name="T7" fmla="*/ 0 h 21"/>
                <a:gd name="T8" fmla="*/ 0 w 14"/>
                <a:gd name="T9" fmla="*/ 0 h 21"/>
                <a:gd name="T10" fmla="*/ 0 w 14"/>
                <a:gd name="T11" fmla="*/ 0 h 21"/>
                <a:gd name="T12" fmla="*/ 0 w 14"/>
                <a:gd name="T13" fmla="*/ 0 h 21"/>
                <a:gd name="T14" fmla="*/ 0 w 14"/>
                <a:gd name="T15" fmla="*/ 0 h 21"/>
                <a:gd name="T16" fmla="*/ 0 w 14"/>
                <a:gd name="T17" fmla="*/ 0 h 21"/>
                <a:gd name="T18" fmla="*/ 0 w 14"/>
                <a:gd name="T19" fmla="*/ 0 h 21"/>
                <a:gd name="T20" fmla="*/ 0 w 14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21"/>
                <a:gd name="T35" fmla="*/ 14 w 14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21">
                  <a:moveTo>
                    <a:pt x="0" y="6"/>
                  </a:moveTo>
                  <a:lnTo>
                    <a:pt x="1" y="8"/>
                  </a:lnTo>
                  <a:lnTo>
                    <a:pt x="4" y="10"/>
                  </a:lnTo>
                  <a:lnTo>
                    <a:pt x="4" y="13"/>
                  </a:lnTo>
                  <a:lnTo>
                    <a:pt x="6" y="12"/>
                  </a:lnTo>
                  <a:lnTo>
                    <a:pt x="10" y="21"/>
                  </a:lnTo>
                  <a:lnTo>
                    <a:pt x="14" y="13"/>
                  </a:lnTo>
                  <a:lnTo>
                    <a:pt x="12" y="8"/>
                  </a:lnTo>
                  <a:lnTo>
                    <a:pt x="10" y="4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6" name="Freeform 227"/>
            <p:cNvSpPr>
              <a:spLocks/>
            </p:cNvSpPr>
            <p:nvPr/>
          </p:nvSpPr>
          <p:spPr bwMode="auto">
            <a:xfrm>
              <a:off x="6392" y="3453"/>
              <a:ext cx="17" cy="10"/>
            </a:xfrm>
            <a:custGeom>
              <a:avLst/>
              <a:gdLst>
                <a:gd name="T0" fmla="*/ 1 w 33"/>
                <a:gd name="T1" fmla="*/ 1 h 18"/>
                <a:gd name="T2" fmla="*/ 1 w 33"/>
                <a:gd name="T3" fmla="*/ 1 h 18"/>
                <a:gd name="T4" fmla="*/ 1 w 33"/>
                <a:gd name="T5" fmla="*/ 1 h 18"/>
                <a:gd name="T6" fmla="*/ 1 w 33"/>
                <a:gd name="T7" fmla="*/ 1 h 18"/>
                <a:gd name="T8" fmla="*/ 1 w 33"/>
                <a:gd name="T9" fmla="*/ 0 h 18"/>
                <a:gd name="T10" fmla="*/ 0 w 33"/>
                <a:gd name="T11" fmla="*/ 1 h 18"/>
                <a:gd name="T12" fmla="*/ 1 w 33"/>
                <a:gd name="T13" fmla="*/ 1 h 18"/>
                <a:gd name="T14" fmla="*/ 1 w 33"/>
                <a:gd name="T15" fmla="*/ 1 h 18"/>
                <a:gd name="T16" fmla="*/ 1 w 33"/>
                <a:gd name="T17" fmla="*/ 1 h 18"/>
                <a:gd name="T18" fmla="*/ 1 w 33"/>
                <a:gd name="T19" fmla="*/ 1 h 18"/>
                <a:gd name="T20" fmla="*/ 1 w 33"/>
                <a:gd name="T21" fmla="*/ 1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"/>
                <a:gd name="T34" fmla="*/ 0 h 18"/>
                <a:gd name="T35" fmla="*/ 33 w 33"/>
                <a:gd name="T36" fmla="*/ 18 h 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" h="18">
                  <a:moveTo>
                    <a:pt x="29" y="7"/>
                  </a:moveTo>
                  <a:lnTo>
                    <a:pt x="22" y="8"/>
                  </a:lnTo>
                  <a:lnTo>
                    <a:pt x="17" y="7"/>
                  </a:lnTo>
                  <a:lnTo>
                    <a:pt x="12" y="4"/>
                  </a:lnTo>
                  <a:lnTo>
                    <a:pt x="8" y="0"/>
                  </a:lnTo>
                  <a:lnTo>
                    <a:pt x="0" y="4"/>
                  </a:lnTo>
                  <a:lnTo>
                    <a:pt x="6" y="10"/>
                  </a:lnTo>
                  <a:lnTo>
                    <a:pt x="13" y="15"/>
                  </a:lnTo>
                  <a:lnTo>
                    <a:pt x="22" y="18"/>
                  </a:lnTo>
                  <a:lnTo>
                    <a:pt x="33" y="15"/>
                  </a:lnTo>
                  <a:lnTo>
                    <a:pt x="29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7" name="Freeform 228"/>
            <p:cNvSpPr>
              <a:spLocks/>
            </p:cNvSpPr>
            <p:nvPr/>
          </p:nvSpPr>
          <p:spPr bwMode="auto">
            <a:xfrm>
              <a:off x="6424" y="3419"/>
              <a:ext cx="5" cy="6"/>
            </a:xfrm>
            <a:custGeom>
              <a:avLst/>
              <a:gdLst>
                <a:gd name="T0" fmla="*/ 1 w 9"/>
                <a:gd name="T1" fmla="*/ 0 h 13"/>
                <a:gd name="T2" fmla="*/ 1 w 9"/>
                <a:gd name="T3" fmla="*/ 0 h 13"/>
                <a:gd name="T4" fmla="*/ 1 w 9"/>
                <a:gd name="T5" fmla="*/ 0 h 13"/>
                <a:gd name="T6" fmla="*/ 1 w 9"/>
                <a:gd name="T7" fmla="*/ 0 h 13"/>
                <a:gd name="T8" fmla="*/ 1 w 9"/>
                <a:gd name="T9" fmla="*/ 0 h 13"/>
                <a:gd name="T10" fmla="*/ 1 w 9"/>
                <a:gd name="T11" fmla="*/ 0 h 13"/>
                <a:gd name="T12" fmla="*/ 1 w 9"/>
                <a:gd name="T13" fmla="*/ 0 h 13"/>
                <a:gd name="T14" fmla="*/ 1 w 9"/>
                <a:gd name="T15" fmla="*/ 0 h 13"/>
                <a:gd name="T16" fmla="*/ 0 w 9"/>
                <a:gd name="T17" fmla="*/ 0 h 13"/>
                <a:gd name="T18" fmla="*/ 0 w 9"/>
                <a:gd name="T19" fmla="*/ 0 h 13"/>
                <a:gd name="T20" fmla="*/ 1 w 9"/>
                <a:gd name="T21" fmla="*/ 0 h 13"/>
                <a:gd name="T22" fmla="*/ 1 w 9"/>
                <a:gd name="T23" fmla="*/ 0 h 13"/>
                <a:gd name="T24" fmla="*/ 1 w 9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"/>
                <a:gd name="T40" fmla="*/ 0 h 13"/>
                <a:gd name="T41" fmla="*/ 9 w 9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" h="13">
                  <a:moveTo>
                    <a:pt x="9" y="8"/>
                  </a:moveTo>
                  <a:lnTo>
                    <a:pt x="8" y="7"/>
                  </a:lnTo>
                  <a:lnTo>
                    <a:pt x="8" y="8"/>
                  </a:lnTo>
                  <a:lnTo>
                    <a:pt x="7" y="9"/>
                  </a:lnTo>
                  <a:lnTo>
                    <a:pt x="9" y="8"/>
                  </a:lnTo>
                  <a:lnTo>
                    <a:pt x="9" y="0"/>
                  </a:lnTo>
                  <a:lnTo>
                    <a:pt x="5" y="1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8" name="Freeform 229"/>
            <p:cNvSpPr>
              <a:spLocks/>
            </p:cNvSpPr>
            <p:nvPr/>
          </p:nvSpPr>
          <p:spPr bwMode="auto">
            <a:xfrm>
              <a:off x="6423" y="3423"/>
              <a:ext cx="7" cy="4"/>
            </a:xfrm>
            <a:custGeom>
              <a:avLst/>
              <a:gdLst>
                <a:gd name="T0" fmla="*/ 1 w 13"/>
                <a:gd name="T1" fmla="*/ 0 h 10"/>
                <a:gd name="T2" fmla="*/ 1 w 13"/>
                <a:gd name="T3" fmla="*/ 0 h 10"/>
                <a:gd name="T4" fmla="*/ 1 w 13"/>
                <a:gd name="T5" fmla="*/ 0 h 10"/>
                <a:gd name="T6" fmla="*/ 1 w 13"/>
                <a:gd name="T7" fmla="*/ 0 h 10"/>
                <a:gd name="T8" fmla="*/ 1 w 13"/>
                <a:gd name="T9" fmla="*/ 0 h 10"/>
                <a:gd name="T10" fmla="*/ 1 w 13"/>
                <a:gd name="T11" fmla="*/ 0 h 10"/>
                <a:gd name="T12" fmla="*/ 1 w 13"/>
                <a:gd name="T13" fmla="*/ 0 h 10"/>
                <a:gd name="T14" fmla="*/ 1 w 13"/>
                <a:gd name="T15" fmla="*/ 0 h 10"/>
                <a:gd name="T16" fmla="*/ 1 w 13"/>
                <a:gd name="T17" fmla="*/ 0 h 10"/>
                <a:gd name="T18" fmla="*/ 1 w 13"/>
                <a:gd name="T19" fmla="*/ 0 h 10"/>
                <a:gd name="T20" fmla="*/ 0 w 13"/>
                <a:gd name="T21" fmla="*/ 0 h 10"/>
                <a:gd name="T22" fmla="*/ 0 w 13"/>
                <a:gd name="T23" fmla="*/ 0 h 10"/>
                <a:gd name="T24" fmla="*/ 1 w 13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0"/>
                <a:gd name="T41" fmla="*/ 13 w 13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0">
                  <a:moveTo>
                    <a:pt x="8" y="10"/>
                  </a:moveTo>
                  <a:lnTo>
                    <a:pt x="8" y="10"/>
                  </a:lnTo>
                  <a:lnTo>
                    <a:pt x="9" y="10"/>
                  </a:lnTo>
                  <a:lnTo>
                    <a:pt x="13" y="4"/>
                  </a:lnTo>
                  <a:lnTo>
                    <a:pt x="11" y="0"/>
                  </a:lnTo>
                  <a:lnTo>
                    <a:pt x="3" y="4"/>
                  </a:lnTo>
                  <a:lnTo>
                    <a:pt x="5" y="1"/>
                  </a:lnTo>
                  <a:lnTo>
                    <a:pt x="2" y="3"/>
                  </a:lnTo>
                  <a:lnTo>
                    <a:pt x="0" y="7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39" name="Freeform 230"/>
            <p:cNvSpPr>
              <a:spLocks/>
            </p:cNvSpPr>
            <p:nvPr/>
          </p:nvSpPr>
          <p:spPr bwMode="auto">
            <a:xfrm>
              <a:off x="6422" y="3426"/>
              <a:ext cx="7" cy="6"/>
            </a:xfrm>
            <a:custGeom>
              <a:avLst/>
              <a:gdLst>
                <a:gd name="T0" fmla="*/ 1 w 13"/>
                <a:gd name="T1" fmla="*/ 1 h 12"/>
                <a:gd name="T2" fmla="*/ 1 w 13"/>
                <a:gd name="T3" fmla="*/ 1 h 12"/>
                <a:gd name="T4" fmla="*/ 1 w 13"/>
                <a:gd name="T5" fmla="*/ 1 h 12"/>
                <a:gd name="T6" fmla="*/ 1 w 13"/>
                <a:gd name="T7" fmla="*/ 1 h 12"/>
                <a:gd name="T8" fmla="*/ 1 w 13"/>
                <a:gd name="T9" fmla="*/ 1 h 12"/>
                <a:gd name="T10" fmla="*/ 1 w 13"/>
                <a:gd name="T11" fmla="*/ 1 h 12"/>
                <a:gd name="T12" fmla="*/ 1 w 13"/>
                <a:gd name="T13" fmla="*/ 0 h 12"/>
                <a:gd name="T14" fmla="*/ 0 w 13"/>
                <a:gd name="T15" fmla="*/ 1 h 12"/>
                <a:gd name="T16" fmla="*/ 1 w 13"/>
                <a:gd name="T17" fmla="*/ 1 h 12"/>
                <a:gd name="T18" fmla="*/ 1 w 13"/>
                <a:gd name="T19" fmla="*/ 1 h 12"/>
                <a:gd name="T20" fmla="*/ 1 w 13"/>
                <a:gd name="T21" fmla="*/ 1 h 12"/>
                <a:gd name="T22" fmla="*/ 1 w 13"/>
                <a:gd name="T23" fmla="*/ 1 h 12"/>
                <a:gd name="T24" fmla="*/ 1 w 13"/>
                <a:gd name="T25" fmla="*/ 1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2"/>
                <a:gd name="T41" fmla="*/ 13 w 13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2">
                  <a:moveTo>
                    <a:pt x="13" y="6"/>
                  </a:moveTo>
                  <a:lnTo>
                    <a:pt x="13" y="6"/>
                  </a:lnTo>
                  <a:lnTo>
                    <a:pt x="10" y="3"/>
                  </a:lnTo>
                  <a:lnTo>
                    <a:pt x="8" y="1"/>
                  </a:lnTo>
                  <a:lnTo>
                    <a:pt x="10" y="4"/>
                  </a:lnTo>
                  <a:lnTo>
                    <a:pt x="9" y="3"/>
                  </a:lnTo>
                  <a:lnTo>
                    <a:pt x="1" y="0"/>
                  </a:lnTo>
                  <a:lnTo>
                    <a:pt x="0" y="4"/>
                  </a:lnTo>
                  <a:lnTo>
                    <a:pt x="2" y="8"/>
                  </a:lnTo>
                  <a:lnTo>
                    <a:pt x="4" y="9"/>
                  </a:lnTo>
                  <a:lnTo>
                    <a:pt x="7" y="12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0" name="Freeform 231"/>
            <p:cNvSpPr>
              <a:spLocks/>
            </p:cNvSpPr>
            <p:nvPr/>
          </p:nvSpPr>
          <p:spPr bwMode="auto">
            <a:xfrm>
              <a:off x="6424" y="3429"/>
              <a:ext cx="7" cy="5"/>
            </a:xfrm>
            <a:custGeom>
              <a:avLst/>
              <a:gdLst>
                <a:gd name="T0" fmla="*/ 1 w 13"/>
                <a:gd name="T1" fmla="*/ 1 h 10"/>
                <a:gd name="T2" fmla="*/ 1 w 13"/>
                <a:gd name="T3" fmla="*/ 1 h 10"/>
                <a:gd name="T4" fmla="*/ 1 w 13"/>
                <a:gd name="T5" fmla="*/ 1 h 10"/>
                <a:gd name="T6" fmla="*/ 1 w 13"/>
                <a:gd name="T7" fmla="*/ 1 h 10"/>
                <a:gd name="T8" fmla="*/ 1 w 13"/>
                <a:gd name="T9" fmla="*/ 1 h 10"/>
                <a:gd name="T10" fmla="*/ 1 w 13"/>
                <a:gd name="T11" fmla="*/ 0 h 10"/>
                <a:gd name="T12" fmla="*/ 1 w 13"/>
                <a:gd name="T13" fmla="*/ 1 h 10"/>
                <a:gd name="T14" fmla="*/ 1 w 13"/>
                <a:gd name="T15" fmla="*/ 1 h 10"/>
                <a:gd name="T16" fmla="*/ 1 w 13"/>
                <a:gd name="T17" fmla="*/ 1 h 10"/>
                <a:gd name="T18" fmla="*/ 1 w 13"/>
                <a:gd name="T19" fmla="*/ 1 h 10"/>
                <a:gd name="T20" fmla="*/ 0 w 13"/>
                <a:gd name="T21" fmla="*/ 1 h 10"/>
                <a:gd name="T22" fmla="*/ 1 w 13"/>
                <a:gd name="T23" fmla="*/ 1 h 10"/>
                <a:gd name="T24" fmla="*/ 1 w 13"/>
                <a:gd name="T25" fmla="*/ 1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0"/>
                <a:gd name="T41" fmla="*/ 13 w 13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0">
                  <a:moveTo>
                    <a:pt x="9" y="10"/>
                  </a:moveTo>
                  <a:lnTo>
                    <a:pt x="10" y="10"/>
                  </a:lnTo>
                  <a:lnTo>
                    <a:pt x="9" y="9"/>
                  </a:lnTo>
                  <a:lnTo>
                    <a:pt x="10" y="10"/>
                  </a:lnTo>
                  <a:lnTo>
                    <a:pt x="13" y="4"/>
                  </a:lnTo>
                  <a:lnTo>
                    <a:pt x="10" y="0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2"/>
                  </a:lnTo>
                  <a:lnTo>
                    <a:pt x="3" y="5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9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1" name="Freeform 232"/>
            <p:cNvSpPr>
              <a:spLocks/>
            </p:cNvSpPr>
            <p:nvPr/>
          </p:nvSpPr>
          <p:spPr bwMode="auto">
            <a:xfrm>
              <a:off x="6424" y="3434"/>
              <a:ext cx="8" cy="9"/>
            </a:xfrm>
            <a:custGeom>
              <a:avLst/>
              <a:gdLst>
                <a:gd name="T0" fmla="*/ 1 w 15"/>
                <a:gd name="T1" fmla="*/ 1 h 18"/>
                <a:gd name="T2" fmla="*/ 1 w 15"/>
                <a:gd name="T3" fmla="*/ 1 h 18"/>
                <a:gd name="T4" fmla="*/ 1 w 15"/>
                <a:gd name="T5" fmla="*/ 1 h 18"/>
                <a:gd name="T6" fmla="*/ 1 w 15"/>
                <a:gd name="T7" fmla="*/ 1 h 18"/>
                <a:gd name="T8" fmla="*/ 1 w 15"/>
                <a:gd name="T9" fmla="*/ 1 h 18"/>
                <a:gd name="T10" fmla="*/ 1 w 15"/>
                <a:gd name="T11" fmla="*/ 0 h 18"/>
                <a:gd name="T12" fmla="*/ 0 w 15"/>
                <a:gd name="T13" fmla="*/ 0 h 18"/>
                <a:gd name="T14" fmla="*/ 0 w 15"/>
                <a:gd name="T15" fmla="*/ 1 h 18"/>
                <a:gd name="T16" fmla="*/ 1 w 15"/>
                <a:gd name="T17" fmla="*/ 1 h 18"/>
                <a:gd name="T18" fmla="*/ 1 w 15"/>
                <a:gd name="T19" fmla="*/ 1 h 18"/>
                <a:gd name="T20" fmla="*/ 1 w 15"/>
                <a:gd name="T21" fmla="*/ 1 h 18"/>
                <a:gd name="T22" fmla="*/ 1 w 15"/>
                <a:gd name="T23" fmla="*/ 1 h 18"/>
                <a:gd name="T24" fmla="*/ 1 w 15"/>
                <a:gd name="T25" fmla="*/ 1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18"/>
                <a:gd name="T41" fmla="*/ 15 w 15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18">
                  <a:moveTo>
                    <a:pt x="15" y="8"/>
                  </a:moveTo>
                  <a:lnTo>
                    <a:pt x="15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3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4" y="10"/>
                  </a:lnTo>
                  <a:lnTo>
                    <a:pt x="8" y="16"/>
                  </a:lnTo>
                  <a:lnTo>
                    <a:pt x="15" y="18"/>
                  </a:lnTo>
                  <a:lnTo>
                    <a:pt x="15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2" name="Freeform 233"/>
            <p:cNvSpPr>
              <a:spLocks/>
            </p:cNvSpPr>
            <p:nvPr/>
          </p:nvSpPr>
          <p:spPr bwMode="auto">
            <a:xfrm>
              <a:off x="6432" y="3436"/>
              <a:ext cx="11" cy="7"/>
            </a:xfrm>
            <a:custGeom>
              <a:avLst/>
              <a:gdLst>
                <a:gd name="T0" fmla="*/ 1 w 21"/>
                <a:gd name="T1" fmla="*/ 0 h 13"/>
                <a:gd name="T2" fmla="*/ 1 w 21"/>
                <a:gd name="T3" fmla="*/ 1 h 13"/>
                <a:gd name="T4" fmla="*/ 1 w 21"/>
                <a:gd name="T5" fmla="*/ 1 h 13"/>
                <a:gd name="T6" fmla="*/ 1 w 21"/>
                <a:gd name="T7" fmla="*/ 1 h 13"/>
                <a:gd name="T8" fmla="*/ 0 w 21"/>
                <a:gd name="T9" fmla="*/ 1 h 13"/>
                <a:gd name="T10" fmla="*/ 0 w 21"/>
                <a:gd name="T11" fmla="*/ 1 h 13"/>
                <a:gd name="T12" fmla="*/ 1 w 21"/>
                <a:gd name="T13" fmla="*/ 1 h 13"/>
                <a:gd name="T14" fmla="*/ 1 w 21"/>
                <a:gd name="T15" fmla="*/ 1 h 13"/>
                <a:gd name="T16" fmla="*/ 1 w 21"/>
                <a:gd name="T17" fmla="*/ 1 h 13"/>
                <a:gd name="T18" fmla="*/ 1 w 21"/>
                <a:gd name="T19" fmla="*/ 1 h 13"/>
                <a:gd name="T20" fmla="*/ 1 w 21"/>
                <a:gd name="T21" fmla="*/ 0 h 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"/>
                <a:gd name="T34" fmla="*/ 0 h 13"/>
                <a:gd name="T35" fmla="*/ 21 w 21"/>
                <a:gd name="T36" fmla="*/ 13 h 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" h="13">
                  <a:moveTo>
                    <a:pt x="15" y="0"/>
                  </a:moveTo>
                  <a:lnTo>
                    <a:pt x="12" y="1"/>
                  </a:lnTo>
                  <a:lnTo>
                    <a:pt x="8" y="3"/>
                  </a:lnTo>
                  <a:lnTo>
                    <a:pt x="4" y="4"/>
                  </a:lnTo>
                  <a:lnTo>
                    <a:pt x="0" y="3"/>
                  </a:lnTo>
                  <a:lnTo>
                    <a:pt x="0" y="13"/>
                  </a:lnTo>
                  <a:lnTo>
                    <a:pt x="4" y="12"/>
                  </a:lnTo>
                  <a:lnTo>
                    <a:pt x="10" y="11"/>
                  </a:lnTo>
                  <a:lnTo>
                    <a:pt x="16" y="9"/>
                  </a:lnTo>
                  <a:lnTo>
                    <a:pt x="21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3" name="Freeform 234"/>
            <p:cNvSpPr>
              <a:spLocks/>
            </p:cNvSpPr>
            <p:nvPr/>
          </p:nvSpPr>
          <p:spPr bwMode="auto">
            <a:xfrm>
              <a:off x="6449" y="3427"/>
              <a:ext cx="9" cy="6"/>
            </a:xfrm>
            <a:custGeom>
              <a:avLst/>
              <a:gdLst>
                <a:gd name="T0" fmla="*/ 1 w 18"/>
                <a:gd name="T1" fmla="*/ 1 h 11"/>
                <a:gd name="T2" fmla="*/ 1 w 18"/>
                <a:gd name="T3" fmla="*/ 1 h 11"/>
                <a:gd name="T4" fmla="*/ 1 w 18"/>
                <a:gd name="T5" fmla="*/ 1 h 11"/>
                <a:gd name="T6" fmla="*/ 1 w 18"/>
                <a:gd name="T7" fmla="*/ 1 h 11"/>
                <a:gd name="T8" fmla="*/ 1 w 18"/>
                <a:gd name="T9" fmla="*/ 0 h 11"/>
                <a:gd name="T10" fmla="*/ 0 w 18"/>
                <a:gd name="T11" fmla="*/ 1 h 11"/>
                <a:gd name="T12" fmla="*/ 1 w 18"/>
                <a:gd name="T13" fmla="*/ 1 h 11"/>
                <a:gd name="T14" fmla="*/ 1 w 18"/>
                <a:gd name="T15" fmla="*/ 1 h 11"/>
                <a:gd name="T16" fmla="*/ 1 w 18"/>
                <a:gd name="T17" fmla="*/ 1 h 11"/>
                <a:gd name="T18" fmla="*/ 1 w 18"/>
                <a:gd name="T19" fmla="*/ 1 h 11"/>
                <a:gd name="T20" fmla="*/ 1 w 18"/>
                <a:gd name="T21" fmla="*/ 1 h 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11"/>
                <a:gd name="T35" fmla="*/ 18 w 18"/>
                <a:gd name="T36" fmla="*/ 11 h 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11">
                  <a:moveTo>
                    <a:pt x="12" y="2"/>
                  </a:moveTo>
                  <a:lnTo>
                    <a:pt x="11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4" y="0"/>
                  </a:lnTo>
                  <a:lnTo>
                    <a:pt x="0" y="8"/>
                  </a:lnTo>
                  <a:lnTo>
                    <a:pt x="6" y="11"/>
                  </a:lnTo>
                  <a:lnTo>
                    <a:pt x="10" y="11"/>
                  </a:lnTo>
                  <a:lnTo>
                    <a:pt x="15" y="10"/>
                  </a:lnTo>
                  <a:lnTo>
                    <a:pt x="18" y="6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4" name="Freeform 235"/>
            <p:cNvSpPr>
              <a:spLocks/>
            </p:cNvSpPr>
            <p:nvPr/>
          </p:nvSpPr>
          <p:spPr bwMode="auto">
            <a:xfrm>
              <a:off x="6336" y="3426"/>
              <a:ext cx="12" cy="6"/>
            </a:xfrm>
            <a:custGeom>
              <a:avLst/>
              <a:gdLst>
                <a:gd name="T0" fmla="*/ 0 w 25"/>
                <a:gd name="T1" fmla="*/ 0 h 13"/>
                <a:gd name="T2" fmla="*/ 0 w 25"/>
                <a:gd name="T3" fmla="*/ 0 h 13"/>
                <a:gd name="T4" fmla="*/ 0 w 25"/>
                <a:gd name="T5" fmla="*/ 0 h 13"/>
                <a:gd name="T6" fmla="*/ 0 w 25"/>
                <a:gd name="T7" fmla="*/ 0 h 13"/>
                <a:gd name="T8" fmla="*/ 0 w 25"/>
                <a:gd name="T9" fmla="*/ 0 h 13"/>
                <a:gd name="T10" fmla="*/ 0 w 25"/>
                <a:gd name="T11" fmla="*/ 0 h 13"/>
                <a:gd name="T12" fmla="*/ 0 w 25"/>
                <a:gd name="T13" fmla="*/ 0 h 13"/>
                <a:gd name="T14" fmla="*/ 0 w 25"/>
                <a:gd name="T15" fmla="*/ 0 h 13"/>
                <a:gd name="T16" fmla="*/ 0 w 25"/>
                <a:gd name="T17" fmla="*/ 0 h 13"/>
                <a:gd name="T18" fmla="*/ 0 w 25"/>
                <a:gd name="T19" fmla="*/ 0 h 13"/>
                <a:gd name="T20" fmla="*/ 0 w 25"/>
                <a:gd name="T21" fmla="*/ 0 h 13"/>
                <a:gd name="T22" fmla="*/ 0 w 25"/>
                <a:gd name="T23" fmla="*/ 0 h 13"/>
                <a:gd name="T24" fmla="*/ 0 w 25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"/>
                <a:gd name="T40" fmla="*/ 0 h 13"/>
                <a:gd name="T41" fmla="*/ 25 w 25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" h="13">
                  <a:moveTo>
                    <a:pt x="20" y="1"/>
                  </a:moveTo>
                  <a:lnTo>
                    <a:pt x="19" y="1"/>
                  </a:lnTo>
                  <a:lnTo>
                    <a:pt x="18" y="2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3" y="0"/>
                  </a:lnTo>
                  <a:lnTo>
                    <a:pt x="0" y="9"/>
                  </a:lnTo>
                  <a:lnTo>
                    <a:pt x="8" y="11"/>
                  </a:lnTo>
                  <a:lnTo>
                    <a:pt x="15" y="13"/>
                  </a:lnTo>
                  <a:lnTo>
                    <a:pt x="20" y="11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5" name="Freeform 236"/>
            <p:cNvSpPr>
              <a:spLocks/>
            </p:cNvSpPr>
            <p:nvPr/>
          </p:nvSpPr>
          <p:spPr bwMode="auto">
            <a:xfrm>
              <a:off x="6346" y="3424"/>
              <a:ext cx="7" cy="5"/>
            </a:xfrm>
            <a:custGeom>
              <a:avLst/>
              <a:gdLst>
                <a:gd name="T0" fmla="*/ 0 w 15"/>
                <a:gd name="T1" fmla="*/ 0 h 12"/>
                <a:gd name="T2" fmla="*/ 0 w 15"/>
                <a:gd name="T3" fmla="*/ 0 h 12"/>
                <a:gd name="T4" fmla="*/ 0 w 15"/>
                <a:gd name="T5" fmla="*/ 0 h 12"/>
                <a:gd name="T6" fmla="*/ 0 w 15"/>
                <a:gd name="T7" fmla="*/ 0 h 12"/>
                <a:gd name="T8" fmla="*/ 0 w 15"/>
                <a:gd name="T9" fmla="*/ 0 h 12"/>
                <a:gd name="T10" fmla="*/ 0 w 15"/>
                <a:gd name="T11" fmla="*/ 0 h 12"/>
                <a:gd name="T12" fmla="*/ 0 w 15"/>
                <a:gd name="T13" fmla="*/ 0 h 12"/>
                <a:gd name="T14" fmla="*/ 0 w 15"/>
                <a:gd name="T15" fmla="*/ 0 h 12"/>
                <a:gd name="T16" fmla="*/ 0 w 15"/>
                <a:gd name="T17" fmla="*/ 0 h 12"/>
                <a:gd name="T18" fmla="*/ 0 w 15"/>
                <a:gd name="T19" fmla="*/ 0 h 12"/>
                <a:gd name="T20" fmla="*/ 0 w 15"/>
                <a:gd name="T21" fmla="*/ 0 h 12"/>
                <a:gd name="T22" fmla="*/ 0 w 15"/>
                <a:gd name="T23" fmla="*/ 0 h 12"/>
                <a:gd name="T24" fmla="*/ 0 w 15"/>
                <a:gd name="T25" fmla="*/ 0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12"/>
                <a:gd name="T41" fmla="*/ 15 w 15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12">
                  <a:moveTo>
                    <a:pt x="15" y="5"/>
                  </a:moveTo>
                  <a:lnTo>
                    <a:pt x="15" y="5"/>
                  </a:lnTo>
                  <a:lnTo>
                    <a:pt x="11" y="2"/>
                  </a:lnTo>
                  <a:lnTo>
                    <a:pt x="6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9" y="12"/>
                  </a:lnTo>
                  <a:lnTo>
                    <a:pt x="15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6" name="Freeform 237"/>
            <p:cNvSpPr>
              <a:spLocks/>
            </p:cNvSpPr>
            <p:nvPr/>
          </p:nvSpPr>
          <p:spPr bwMode="auto">
            <a:xfrm>
              <a:off x="6350" y="3426"/>
              <a:ext cx="8" cy="6"/>
            </a:xfrm>
            <a:custGeom>
              <a:avLst/>
              <a:gdLst>
                <a:gd name="T0" fmla="*/ 1 w 15"/>
                <a:gd name="T1" fmla="*/ 0 h 13"/>
                <a:gd name="T2" fmla="*/ 1 w 15"/>
                <a:gd name="T3" fmla="*/ 0 h 13"/>
                <a:gd name="T4" fmla="*/ 1 w 15"/>
                <a:gd name="T5" fmla="*/ 0 h 13"/>
                <a:gd name="T6" fmla="*/ 1 w 15"/>
                <a:gd name="T7" fmla="*/ 0 h 13"/>
                <a:gd name="T8" fmla="*/ 1 w 15"/>
                <a:gd name="T9" fmla="*/ 0 h 13"/>
                <a:gd name="T10" fmla="*/ 1 w 15"/>
                <a:gd name="T11" fmla="*/ 0 h 13"/>
                <a:gd name="T12" fmla="*/ 0 w 15"/>
                <a:gd name="T13" fmla="*/ 0 h 13"/>
                <a:gd name="T14" fmla="*/ 1 w 15"/>
                <a:gd name="T15" fmla="*/ 0 h 13"/>
                <a:gd name="T16" fmla="*/ 1 w 15"/>
                <a:gd name="T17" fmla="*/ 0 h 13"/>
                <a:gd name="T18" fmla="*/ 1 w 15"/>
                <a:gd name="T19" fmla="*/ 0 h 13"/>
                <a:gd name="T20" fmla="*/ 1 w 15"/>
                <a:gd name="T21" fmla="*/ 0 h 13"/>
                <a:gd name="T22" fmla="*/ 1 w 15"/>
                <a:gd name="T23" fmla="*/ 0 h 13"/>
                <a:gd name="T24" fmla="*/ 1 w 15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13"/>
                <a:gd name="T41" fmla="*/ 15 w 15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13">
                  <a:moveTo>
                    <a:pt x="9" y="5"/>
                  </a:moveTo>
                  <a:lnTo>
                    <a:pt x="11" y="4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9" y="3"/>
                  </a:lnTo>
                  <a:lnTo>
                    <a:pt x="6" y="0"/>
                  </a:lnTo>
                  <a:lnTo>
                    <a:pt x="0" y="7"/>
                  </a:lnTo>
                  <a:lnTo>
                    <a:pt x="3" y="9"/>
                  </a:lnTo>
                  <a:lnTo>
                    <a:pt x="6" y="12"/>
                  </a:lnTo>
                  <a:lnTo>
                    <a:pt x="10" y="13"/>
                  </a:lnTo>
                  <a:lnTo>
                    <a:pt x="13" y="12"/>
                  </a:lnTo>
                  <a:lnTo>
                    <a:pt x="15" y="11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7" name="Freeform 238"/>
            <p:cNvSpPr>
              <a:spLocks/>
            </p:cNvSpPr>
            <p:nvPr/>
          </p:nvSpPr>
          <p:spPr bwMode="auto">
            <a:xfrm>
              <a:off x="6354" y="3427"/>
              <a:ext cx="6" cy="4"/>
            </a:xfrm>
            <a:custGeom>
              <a:avLst/>
              <a:gdLst>
                <a:gd name="T0" fmla="*/ 1 w 10"/>
                <a:gd name="T1" fmla="*/ 0 h 10"/>
                <a:gd name="T2" fmla="*/ 1 w 10"/>
                <a:gd name="T3" fmla="*/ 0 h 10"/>
                <a:gd name="T4" fmla="*/ 1 w 10"/>
                <a:gd name="T5" fmla="*/ 0 h 10"/>
                <a:gd name="T6" fmla="*/ 1 w 10"/>
                <a:gd name="T7" fmla="*/ 0 h 10"/>
                <a:gd name="T8" fmla="*/ 1 w 10"/>
                <a:gd name="T9" fmla="*/ 0 h 10"/>
                <a:gd name="T10" fmla="*/ 0 w 10"/>
                <a:gd name="T11" fmla="*/ 0 h 10"/>
                <a:gd name="T12" fmla="*/ 1 w 10"/>
                <a:gd name="T13" fmla="*/ 0 h 10"/>
                <a:gd name="T14" fmla="*/ 1 w 10"/>
                <a:gd name="T15" fmla="*/ 0 h 10"/>
                <a:gd name="T16" fmla="*/ 1 w 10"/>
                <a:gd name="T17" fmla="*/ 0 h 10"/>
                <a:gd name="T18" fmla="*/ 1 w 10"/>
                <a:gd name="T19" fmla="*/ 0 h 10"/>
                <a:gd name="T20" fmla="*/ 1 w 10"/>
                <a:gd name="T21" fmla="*/ 0 h 10"/>
                <a:gd name="T22" fmla="*/ 1 w 10"/>
                <a:gd name="T23" fmla="*/ 0 h 10"/>
                <a:gd name="T24" fmla="*/ 1 w 10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"/>
                <a:gd name="T40" fmla="*/ 0 h 10"/>
                <a:gd name="T41" fmla="*/ 10 w 10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" h="10">
                  <a:moveTo>
                    <a:pt x="9" y="6"/>
                  </a:moveTo>
                  <a:lnTo>
                    <a:pt x="9" y="7"/>
                  </a:lnTo>
                  <a:lnTo>
                    <a:pt x="10" y="3"/>
                  </a:lnTo>
                  <a:lnTo>
                    <a:pt x="2" y="0"/>
                  </a:lnTo>
                  <a:lnTo>
                    <a:pt x="1" y="3"/>
                  </a:lnTo>
                  <a:lnTo>
                    <a:pt x="0" y="4"/>
                  </a:lnTo>
                  <a:lnTo>
                    <a:pt x="6" y="10"/>
                  </a:lnTo>
                  <a:lnTo>
                    <a:pt x="9" y="7"/>
                  </a:lnTo>
                  <a:lnTo>
                    <a:pt x="10" y="3"/>
                  </a:lnTo>
                  <a:lnTo>
                    <a:pt x="2" y="0"/>
                  </a:lnTo>
                  <a:lnTo>
                    <a:pt x="1" y="5"/>
                  </a:lnTo>
                  <a:lnTo>
                    <a:pt x="1" y="6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8" name="Freeform 239"/>
            <p:cNvSpPr>
              <a:spLocks/>
            </p:cNvSpPr>
            <p:nvPr/>
          </p:nvSpPr>
          <p:spPr bwMode="auto">
            <a:xfrm>
              <a:off x="6355" y="3429"/>
              <a:ext cx="10" cy="12"/>
            </a:xfrm>
            <a:custGeom>
              <a:avLst/>
              <a:gdLst>
                <a:gd name="T0" fmla="*/ 1 w 20"/>
                <a:gd name="T1" fmla="*/ 1 h 22"/>
                <a:gd name="T2" fmla="*/ 1 w 20"/>
                <a:gd name="T3" fmla="*/ 1 h 22"/>
                <a:gd name="T4" fmla="*/ 1 w 20"/>
                <a:gd name="T5" fmla="*/ 1 h 22"/>
                <a:gd name="T6" fmla="*/ 1 w 20"/>
                <a:gd name="T7" fmla="*/ 1 h 22"/>
                <a:gd name="T8" fmla="*/ 1 w 20"/>
                <a:gd name="T9" fmla="*/ 0 h 22"/>
                <a:gd name="T10" fmla="*/ 0 w 20"/>
                <a:gd name="T11" fmla="*/ 0 h 22"/>
                <a:gd name="T12" fmla="*/ 0 w 20"/>
                <a:gd name="T13" fmla="*/ 1 h 22"/>
                <a:gd name="T14" fmla="*/ 1 w 20"/>
                <a:gd name="T15" fmla="*/ 1 h 22"/>
                <a:gd name="T16" fmla="*/ 1 w 20"/>
                <a:gd name="T17" fmla="*/ 1 h 22"/>
                <a:gd name="T18" fmla="*/ 1 w 20"/>
                <a:gd name="T19" fmla="*/ 1 h 22"/>
                <a:gd name="T20" fmla="*/ 1 w 20"/>
                <a:gd name="T21" fmla="*/ 1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"/>
                <a:gd name="T34" fmla="*/ 0 h 22"/>
                <a:gd name="T35" fmla="*/ 20 w 20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" h="22">
                  <a:moveTo>
                    <a:pt x="18" y="14"/>
                  </a:moveTo>
                  <a:lnTo>
                    <a:pt x="13" y="14"/>
                  </a:lnTo>
                  <a:lnTo>
                    <a:pt x="11" y="12"/>
                  </a:lnTo>
                  <a:lnTo>
                    <a:pt x="8" y="6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" y="16"/>
                  </a:lnTo>
                  <a:lnTo>
                    <a:pt x="11" y="22"/>
                  </a:lnTo>
                  <a:lnTo>
                    <a:pt x="20" y="22"/>
                  </a:lnTo>
                  <a:lnTo>
                    <a:pt x="18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49" name="Freeform 240"/>
            <p:cNvSpPr>
              <a:spLocks/>
            </p:cNvSpPr>
            <p:nvPr/>
          </p:nvSpPr>
          <p:spPr bwMode="auto">
            <a:xfrm>
              <a:off x="6341" y="3446"/>
              <a:ext cx="10" cy="5"/>
            </a:xfrm>
            <a:custGeom>
              <a:avLst/>
              <a:gdLst>
                <a:gd name="T0" fmla="*/ 1 w 20"/>
                <a:gd name="T1" fmla="*/ 0 h 11"/>
                <a:gd name="T2" fmla="*/ 1 w 20"/>
                <a:gd name="T3" fmla="*/ 0 h 11"/>
                <a:gd name="T4" fmla="*/ 1 w 20"/>
                <a:gd name="T5" fmla="*/ 0 h 11"/>
                <a:gd name="T6" fmla="*/ 1 w 20"/>
                <a:gd name="T7" fmla="*/ 0 h 11"/>
                <a:gd name="T8" fmla="*/ 1 w 20"/>
                <a:gd name="T9" fmla="*/ 0 h 11"/>
                <a:gd name="T10" fmla="*/ 1 w 20"/>
                <a:gd name="T11" fmla="*/ 0 h 11"/>
                <a:gd name="T12" fmla="*/ 0 w 20"/>
                <a:gd name="T13" fmla="*/ 0 h 11"/>
                <a:gd name="T14" fmla="*/ 1 w 20"/>
                <a:gd name="T15" fmla="*/ 0 h 11"/>
                <a:gd name="T16" fmla="*/ 1 w 20"/>
                <a:gd name="T17" fmla="*/ 0 h 11"/>
                <a:gd name="T18" fmla="*/ 1 w 20"/>
                <a:gd name="T19" fmla="*/ 0 h 11"/>
                <a:gd name="T20" fmla="*/ 1 w 20"/>
                <a:gd name="T21" fmla="*/ 0 h 11"/>
                <a:gd name="T22" fmla="*/ 1 w 20"/>
                <a:gd name="T23" fmla="*/ 0 h 11"/>
                <a:gd name="T24" fmla="*/ 1 w 20"/>
                <a:gd name="T25" fmla="*/ 0 h 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1"/>
                <a:gd name="T41" fmla="*/ 20 w 20"/>
                <a:gd name="T42" fmla="*/ 11 h 1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1">
                  <a:moveTo>
                    <a:pt x="12" y="2"/>
                  </a:moveTo>
                  <a:lnTo>
                    <a:pt x="11" y="3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4"/>
                  </a:lnTo>
                  <a:lnTo>
                    <a:pt x="5" y="10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0" name="Freeform 241"/>
            <p:cNvSpPr>
              <a:spLocks/>
            </p:cNvSpPr>
            <p:nvPr/>
          </p:nvSpPr>
          <p:spPr bwMode="auto">
            <a:xfrm>
              <a:off x="6347" y="3446"/>
              <a:ext cx="5" cy="4"/>
            </a:xfrm>
            <a:custGeom>
              <a:avLst/>
              <a:gdLst>
                <a:gd name="T0" fmla="*/ 0 w 11"/>
                <a:gd name="T1" fmla="*/ 1 h 8"/>
                <a:gd name="T2" fmla="*/ 0 w 11"/>
                <a:gd name="T3" fmla="*/ 1 h 8"/>
                <a:gd name="T4" fmla="*/ 0 w 11"/>
                <a:gd name="T5" fmla="*/ 0 h 8"/>
                <a:gd name="T6" fmla="*/ 0 w 11"/>
                <a:gd name="T7" fmla="*/ 0 h 8"/>
                <a:gd name="T8" fmla="*/ 0 w 11"/>
                <a:gd name="T9" fmla="*/ 1 h 8"/>
                <a:gd name="T10" fmla="*/ 0 w 11"/>
                <a:gd name="T11" fmla="*/ 1 h 8"/>
                <a:gd name="T12" fmla="*/ 0 w 11"/>
                <a:gd name="T13" fmla="*/ 1 h 8"/>
                <a:gd name="T14" fmla="*/ 0 w 11"/>
                <a:gd name="T15" fmla="*/ 1 h 8"/>
                <a:gd name="T16" fmla="*/ 0 w 11"/>
                <a:gd name="T17" fmla="*/ 0 h 8"/>
                <a:gd name="T18" fmla="*/ 0 w 11"/>
                <a:gd name="T19" fmla="*/ 0 h 8"/>
                <a:gd name="T20" fmla="*/ 0 w 11"/>
                <a:gd name="T21" fmla="*/ 1 h 8"/>
                <a:gd name="T22" fmla="*/ 0 w 11"/>
                <a:gd name="T23" fmla="*/ 1 h 8"/>
                <a:gd name="T24" fmla="*/ 0 w 11"/>
                <a:gd name="T25" fmla="*/ 1 h 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8"/>
                <a:gd name="T41" fmla="*/ 11 w 11"/>
                <a:gd name="T42" fmla="*/ 8 h 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8">
                  <a:moveTo>
                    <a:pt x="10" y="1"/>
                  </a:moveTo>
                  <a:lnTo>
                    <a:pt x="10" y="2"/>
                  </a:lnTo>
                  <a:lnTo>
                    <a:pt x="11" y="0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2"/>
                  </a:lnTo>
                  <a:lnTo>
                    <a:pt x="8" y="8"/>
                  </a:lnTo>
                  <a:lnTo>
                    <a:pt x="10" y="3"/>
                  </a:lnTo>
                  <a:lnTo>
                    <a:pt x="1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1" name="Freeform 242"/>
            <p:cNvSpPr>
              <a:spLocks/>
            </p:cNvSpPr>
            <p:nvPr/>
          </p:nvSpPr>
          <p:spPr bwMode="auto">
            <a:xfrm>
              <a:off x="6347" y="3447"/>
              <a:ext cx="7" cy="6"/>
            </a:xfrm>
            <a:custGeom>
              <a:avLst/>
              <a:gdLst>
                <a:gd name="T0" fmla="*/ 0 w 15"/>
                <a:gd name="T1" fmla="*/ 0 h 14"/>
                <a:gd name="T2" fmla="*/ 0 w 15"/>
                <a:gd name="T3" fmla="*/ 0 h 14"/>
                <a:gd name="T4" fmla="*/ 0 w 15"/>
                <a:gd name="T5" fmla="*/ 0 h 14"/>
                <a:gd name="T6" fmla="*/ 0 w 15"/>
                <a:gd name="T7" fmla="*/ 0 h 14"/>
                <a:gd name="T8" fmla="*/ 0 w 15"/>
                <a:gd name="T9" fmla="*/ 0 h 14"/>
                <a:gd name="T10" fmla="*/ 0 w 15"/>
                <a:gd name="T11" fmla="*/ 0 h 14"/>
                <a:gd name="T12" fmla="*/ 0 w 15"/>
                <a:gd name="T13" fmla="*/ 0 h 14"/>
                <a:gd name="T14" fmla="*/ 0 w 15"/>
                <a:gd name="T15" fmla="*/ 0 h 14"/>
                <a:gd name="T16" fmla="*/ 0 w 15"/>
                <a:gd name="T17" fmla="*/ 0 h 14"/>
                <a:gd name="T18" fmla="*/ 0 w 15"/>
                <a:gd name="T19" fmla="*/ 0 h 14"/>
                <a:gd name="T20" fmla="*/ 0 w 15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"/>
                <a:gd name="T34" fmla="*/ 0 h 14"/>
                <a:gd name="T35" fmla="*/ 15 w 15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" h="14">
                  <a:moveTo>
                    <a:pt x="11" y="4"/>
                  </a:moveTo>
                  <a:lnTo>
                    <a:pt x="10" y="3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9" y="0"/>
                  </a:lnTo>
                  <a:lnTo>
                    <a:pt x="0" y="2"/>
                  </a:lnTo>
                  <a:lnTo>
                    <a:pt x="2" y="7"/>
                  </a:lnTo>
                  <a:lnTo>
                    <a:pt x="4" y="11"/>
                  </a:lnTo>
                  <a:lnTo>
                    <a:pt x="10" y="14"/>
                  </a:lnTo>
                  <a:lnTo>
                    <a:pt x="15" y="11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2" name="Freeform 243"/>
            <p:cNvSpPr>
              <a:spLocks/>
            </p:cNvSpPr>
            <p:nvPr/>
          </p:nvSpPr>
          <p:spPr bwMode="auto">
            <a:xfrm>
              <a:off x="6381" y="3368"/>
              <a:ext cx="11" cy="3"/>
            </a:xfrm>
            <a:custGeom>
              <a:avLst/>
              <a:gdLst>
                <a:gd name="T0" fmla="*/ 1 w 21"/>
                <a:gd name="T1" fmla="*/ 0 h 5"/>
                <a:gd name="T2" fmla="*/ 1 w 21"/>
                <a:gd name="T3" fmla="*/ 1 h 5"/>
                <a:gd name="T4" fmla="*/ 1 w 21"/>
                <a:gd name="T5" fmla="*/ 0 h 5"/>
                <a:gd name="T6" fmla="*/ 1 w 21"/>
                <a:gd name="T7" fmla="*/ 0 h 5"/>
                <a:gd name="T8" fmla="*/ 0 w 21"/>
                <a:gd name="T9" fmla="*/ 0 h 5"/>
                <a:gd name="T10" fmla="*/ 1 w 21"/>
                <a:gd name="T11" fmla="*/ 1 h 5"/>
                <a:gd name="T12" fmla="*/ 1 w 21"/>
                <a:gd name="T13" fmla="*/ 1 h 5"/>
                <a:gd name="T14" fmla="*/ 1 w 21"/>
                <a:gd name="T15" fmla="*/ 1 h 5"/>
                <a:gd name="T16" fmla="*/ 1 w 21"/>
                <a:gd name="T17" fmla="*/ 1 h 5"/>
                <a:gd name="T18" fmla="*/ 1 w 21"/>
                <a:gd name="T19" fmla="*/ 1 h 5"/>
                <a:gd name="T20" fmla="*/ 1 w 21"/>
                <a:gd name="T21" fmla="*/ 1 h 5"/>
                <a:gd name="T22" fmla="*/ 1 w 21"/>
                <a:gd name="T23" fmla="*/ 1 h 5"/>
                <a:gd name="T24" fmla="*/ 1 w 21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"/>
                <a:gd name="T40" fmla="*/ 0 h 5"/>
                <a:gd name="T41" fmla="*/ 21 w 21"/>
                <a:gd name="T42" fmla="*/ 5 h 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" h="5">
                  <a:moveTo>
                    <a:pt x="21" y="0"/>
                  </a:moveTo>
                  <a:lnTo>
                    <a:pt x="14" y="1"/>
                  </a:lnTo>
                  <a:lnTo>
                    <a:pt x="9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3" y="1"/>
                  </a:lnTo>
                  <a:lnTo>
                    <a:pt x="9" y="3"/>
                  </a:lnTo>
                  <a:lnTo>
                    <a:pt x="15" y="4"/>
                  </a:lnTo>
                  <a:lnTo>
                    <a:pt x="20" y="5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3" name="Freeform 244"/>
            <p:cNvSpPr>
              <a:spLocks/>
            </p:cNvSpPr>
            <p:nvPr/>
          </p:nvSpPr>
          <p:spPr bwMode="auto">
            <a:xfrm>
              <a:off x="6379" y="3377"/>
              <a:ext cx="10" cy="2"/>
            </a:xfrm>
            <a:custGeom>
              <a:avLst/>
              <a:gdLst>
                <a:gd name="T0" fmla="*/ 1 w 19"/>
                <a:gd name="T1" fmla="*/ 1 h 3"/>
                <a:gd name="T2" fmla="*/ 1 w 19"/>
                <a:gd name="T3" fmla="*/ 1 h 3"/>
                <a:gd name="T4" fmla="*/ 1 w 19"/>
                <a:gd name="T5" fmla="*/ 1 h 3"/>
                <a:gd name="T6" fmla="*/ 1 w 19"/>
                <a:gd name="T7" fmla="*/ 1 h 3"/>
                <a:gd name="T8" fmla="*/ 0 w 19"/>
                <a:gd name="T9" fmla="*/ 1 h 3"/>
                <a:gd name="T10" fmla="*/ 1 w 19"/>
                <a:gd name="T11" fmla="*/ 1 h 3"/>
                <a:gd name="T12" fmla="*/ 1 w 19"/>
                <a:gd name="T13" fmla="*/ 1 h 3"/>
                <a:gd name="T14" fmla="*/ 1 w 19"/>
                <a:gd name="T15" fmla="*/ 1 h 3"/>
                <a:gd name="T16" fmla="*/ 1 w 19"/>
                <a:gd name="T17" fmla="*/ 0 h 3"/>
                <a:gd name="T18" fmla="*/ 1 w 19"/>
                <a:gd name="T19" fmla="*/ 0 h 3"/>
                <a:gd name="T20" fmla="*/ 1 w 19"/>
                <a:gd name="T21" fmla="*/ 1 h 3"/>
                <a:gd name="T22" fmla="*/ 1 w 19"/>
                <a:gd name="T23" fmla="*/ 1 h 3"/>
                <a:gd name="T24" fmla="*/ 1 w 19"/>
                <a:gd name="T25" fmla="*/ 1 h 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"/>
                <a:gd name="T40" fmla="*/ 0 h 3"/>
                <a:gd name="T41" fmla="*/ 19 w 19"/>
                <a:gd name="T42" fmla="*/ 3 h 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" h="3">
                  <a:moveTo>
                    <a:pt x="19" y="3"/>
                  </a:moveTo>
                  <a:lnTo>
                    <a:pt x="15" y="3"/>
                  </a:lnTo>
                  <a:lnTo>
                    <a:pt x="10" y="2"/>
                  </a:lnTo>
                  <a:lnTo>
                    <a:pt x="4" y="2"/>
                  </a:lnTo>
                  <a:lnTo>
                    <a:pt x="0" y="1"/>
                  </a:lnTo>
                  <a:lnTo>
                    <a:pt x="6" y="1"/>
                  </a:lnTo>
                  <a:lnTo>
                    <a:pt x="10" y="1"/>
                  </a:lnTo>
                  <a:lnTo>
                    <a:pt x="13" y="1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8" y="1"/>
                  </a:lnTo>
                  <a:lnTo>
                    <a:pt x="19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4" name="Freeform 245"/>
            <p:cNvSpPr>
              <a:spLocks/>
            </p:cNvSpPr>
            <p:nvPr/>
          </p:nvSpPr>
          <p:spPr bwMode="auto">
            <a:xfrm>
              <a:off x="6468" y="3376"/>
              <a:ext cx="13" cy="3"/>
            </a:xfrm>
            <a:custGeom>
              <a:avLst/>
              <a:gdLst>
                <a:gd name="T0" fmla="*/ 0 w 25"/>
                <a:gd name="T1" fmla="*/ 1 h 6"/>
                <a:gd name="T2" fmla="*/ 1 w 25"/>
                <a:gd name="T3" fmla="*/ 1 h 6"/>
                <a:gd name="T4" fmla="*/ 1 w 25"/>
                <a:gd name="T5" fmla="*/ 1 h 6"/>
                <a:gd name="T6" fmla="*/ 1 w 25"/>
                <a:gd name="T7" fmla="*/ 1 h 6"/>
                <a:gd name="T8" fmla="*/ 1 w 25"/>
                <a:gd name="T9" fmla="*/ 1 h 6"/>
                <a:gd name="T10" fmla="*/ 1 w 25"/>
                <a:gd name="T11" fmla="*/ 1 h 6"/>
                <a:gd name="T12" fmla="*/ 1 w 25"/>
                <a:gd name="T13" fmla="*/ 1 h 6"/>
                <a:gd name="T14" fmla="*/ 1 w 25"/>
                <a:gd name="T15" fmla="*/ 1 h 6"/>
                <a:gd name="T16" fmla="*/ 1 w 25"/>
                <a:gd name="T17" fmla="*/ 0 h 6"/>
                <a:gd name="T18" fmla="*/ 1 w 25"/>
                <a:gd name="T19" fmla="*/ 0 h 6"/>
                <a:gd name="T20" fmla="*/ 1 w 25"/>
                <a:gd name="T21" fmla="*/ 1 h 6"/>
                <a:gd name="T22" fmla="*/ 0 w 25"/>
                <a:gd name="T23" fmla="*/ 1 h 6"/>
                <a:gd name="T24" fmla="*/ 0 w 25"/>
                <a:gd name="T25" fmla="*/ 1 h 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"/>
                <a:gd name="T40" fmla="*/ 0 h 6"/>
                <a:gd name="T41" fmla="*/ 25 w 25"/>
                <a:gd name="T42" fmla="*/ 6 h 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" h="6">
                  <a:moveTo>
                    <a:pt x="0" y="4"/>
                  </a:moveTo>
                  <a:lnTo>
                    <a:pt x="3" y="5"/>
                  </a:lnTo>
                  <a:lnTo>
                    <a:pt x="12" y="6"/>
                  </a:lnTo>
                  <a:lnTo>
                    <a:pt x="20" y="6"/>
                  </a:lnTo>
                  <a:lnTo>
                    <a:pt x="25" y="2"/>
                  </a:lnTo>
                  <a:lnTo>
                    <a:pt x="19" y="3"/>
                  </a:lnTo>
                  <a:lnTo>
                    <a:pt x="14" y="3"/>
                  </a:lnTo>
                  <a:lnTo>
                    <a:pt x="8" y="2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5" name="Freeform 246"/>
            <p:cNvSpPr>
              <a:spLocks/>
            </p:cNvSpPr>
            <p:nvPr/>
          </p:nvSpPr>
          <p:spPr bwMode="auto">
            <a:xfrm>
              <a:off x="6386" y="3331"/>
              <a:ext cx="23" cy="39"/>
            </a:xfrm>
            <a:custGeom>
              <a:avLst/>
              <a:gdLst>
                <a:gd name="T0" fmla="*/ 1 w 46"/>
                <a:gd name="T1" fmla="*/ 1 h 78"/>
                <a:gd name="T2" fmla="*/ 1 w 46"/>
                <a:gd name="T3" fmla="*/ 1 h 78"/>
                <a:gd name="T4" fmla="*/ 1 w 46"/>
                <a:gd name="T5" fmla="*/ 1 h 78"/>
                <a:gd name="T6" fmla="*/ 1 w 46"/>
                <a:gd name="T7" fmla="*/ 1 h 78"/>
                <a:gd name="T8" fmla="*/ 1 w 46"/>
                <a:gd name="T9" fmla="*/ 1 h 78"/>
                <a:gd name="T10" fmla="*/ 1 w 46"/>
                <a:gd name="T11" fmla="*/ 1 h 78"/>
                <a:gd name="T12" fmla="*/ 1 w 46"/>
                <a:gd name="T13" fmla="*/ 1 h 78"/>
                <a:gd name="T14" fmla="*/ 1 w 46"/>
                <a:gd name="T15" fmla="*/ 1 h 78"/>
                <a:gd name="T16" fmla="*/ 0 w 46"/>
                <a:gd name="T17" fmla="*/ 1 h 78"/>
                <a:gd name="T18" fmla="*/ 1 w 46"/>
                <a:gd name="T19" fmla="*/ 1 h 78"/>
                <a:gd name="T20" fmla="*/ 1 w 46"/>
                <a:gd name="T21" fmla="*/ 1 h 78"/>
                <a:gd name="T22" fmla="*/ 1 w 46"/>
                <a:gd name="T23" fmla="*/ 1 h 78"/>
                <a:gd name="T24" fmla="*/ 1 w 46"/>
                <a:gd name="T25" fmla="*/ 1 h 78"/>
                <a:gd name="T26" fmla="*/ 1 w 46"/>
                <a:gd name="T27" fmla="*/ 1 h 78"/>
                <a:gd name="T28" fmla="*/ 1 w 46"/>
                <a:gd name="T29" fmla="*/ 1 h 78"/>
                <a:gd name="T30" fmla="*/ 1 w 46"/>
                <a:gd name="T31" fmla="*/ 1 h 78"/>
                <a:gd name="T32" fmla="*/ 1 w 46"/>
                <a:gd name="T33" fmla="*/ 1 h 78"/>
                <a:gd name="T34" fmla="*/ 1 w 46"/>
                <a:gd name="T35" fmla="*/ 0 h 78"/>
                <a:gd name="T36" fmla="*/ 1 w 46"/>
                <a:gd name="T37" fmla="*/ 0 h 78"/>
                <a:gd name="T38" fmla="*/ 1 w 46"/>
                <a:gd name="T39" fmla="*/ 0 h 78"/>
                <a:gd name="T40" fmla="*/ 1 w 46"/>
                <a:gd name="T41" fmla="*/ 1 h 7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6"/>
                <a:gd name="T64" fmla="*/ 0 h 78"/>
                <a:gd name="T65" fmla="*/ 46 w 46"/>
                <a:gd name="T66" fmla="*/ 78 h 7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6" h="78">
                  <a:moveTo>
                    <a:pt x="46" y="1"/>
                  </a:moveTo>
                  <a:lnTo>
                    <a:pt x="46" y="11"/>
                  </a:lnTo>
                  <a:lnTo>
                    <a:pt x="43" y="21"/>
                  </a:lnTo>
                  <a:lnTo>
                    <a:pt x="38" y="31"/>
                  </a:lnTo>
                  <a:lnTo>
                    <a:pt x="31" y="42"/>
                  </a:lnTo>
                  <a:lnTo>
                    <a:pt x="23" y="54"/>
                  </a:lnTo>
                  <a:lnTo>
                    <a:pt x="16" y="63"/>
                  </a:lnTo>
                  <a:lnTo>
                    <a:pt x="7" y="72"/>
                  </a:lnTo>
                  <a:lnTo>
                    <a:pt x="0" y="78"/>
                  </a:lnTo>
                  <a:lnTo>
                    <a:pt x="5" y="71"/>
                  </a:lnTo>
                  <a:lnTo>
                    <a:pt x="13" y="62"/>
                  </a:lnTo>
                  <a:lnTo>
                    <a:pt x="20" y="50"/>
                  </a:lnTo>
                  <a:lnTo>
                    <a:pt x="26" y="39"/>
                  </a:lnTo>
                  <a:lnTo>
                    <a:pt x="32" y="29"/>
                  </a:lnTo>
                  <a:lnTo>
                    <a:pt x="37" y="18"/>
                  </a:lnTo>
                  <a:lnTo>
                    <a:pt x="40" y="9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6" name="Freeform 247"/>
            <p:cNvSpPr>
              <a:spLocks/>
            </p:cNvSpPr>
            <p:nvPr/>
          </p:nvSpPr>
          <p:spPr bwMode="auto">
            <a:xfrm>
              <a:off x="6383" y="3325"/>
              <a:ext cx="16" cy="44"/>
            </a:xfrm>
            <a:custGeom>
              <a:avLst/>
              <a:gdLst>
                <a:gd name="T0" fmla="*/ 1 w 31"/>
                <a:gd name="T1" fmla="*/ 1 h 88"/>
                <a:gd name="T2" fmla="*/ 1 w 31"/>
                <a:gd name="T3" fmla="*/ 1 h 88"/>
                <a:gd name="T4" fmla="*/ 1 w 31"/>
                <a:gd name="T5" fmla="*/ 1 h 88"/>
                <a:gd name="T6" fmla="*/ 1 w 31"/>
                <a:gd name="T7" fmla="*/ 1 h 88"/>
                <a:gd name="T8" fmla="*/ 1 w 31"/>
                <a:gd name="T9" fmla="*/ 1 h 88"/>
                <a:gd name="T10" fmla="*/ 1 w 31"/>
                <a:gd name="T11" fmla="*/ 1 h 88"/>
                <a:gd name="T12" fmla="*/ 1 w 31"/>
                <a:gd name="T13" fmla="*/ 1 h 88"/>
                <a:gd name="T14" fmla="*/ 1 w 31"/>
                <a:gd name="T15" fmla="*/ 1 h 88"/>
                <a:gd name="T16" fmla="*/ 0 w 31"/>
                <a:gd name="T17" fmla="*/ 1 h 88"/>
                <a:gd name="T18" fmla="*/ 1 w 31"/>
                <a:gd name="T19" fmla="*/ 1 h 88"/>
                <a:gd name="T20" fmla="*/ 1 w 31"/>
                <a:gd name="T21" fmla="*/ 1 h 88"/>
                <a:gd name="T22" fmla="*/ 1 w 31"/>
                <a:gd name="T23" fmla="*/ 1 h 88"/>
                <a:gd name="T24" fmla="*/ 1 w 31"/>
                <a:gd name="T25" fmla="*/ 0 h 88"/>
                <a:gd name="T26" fmla="*/ 1 w 31"/>
                <a:gd name="T27" fmla="*/ 1 h 8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1"/>
                <a:gd name="T43" fmla="*/ 0 h 88"/>
                <a:gd name="T44" fmla="*/ 31 w 31"/>
                <a:gd name="T45" fmla="*/ 88 h 8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1" h="88">
                  <a:moveTo>
                    <a:pt x="31" y="1"/>
                  </a:moveTo>
                  <a:lnTo>
                    <a:pt x="30" y="9"/>
                  </a:lnTo>
                  <a:lnTo>
                    <a:pt x="28" y="20"/>
                  </a:lnTo>
                  <a:lnTo>
                    <a:pt x="25" y="33"/>
                  </a:lnTo>
                  <a:lnTo>
                    <a:pt x="21" y="46"/>
                  </a:lnTo>
                  <a:lnTo>
                    <a:pt x="17" y="58"/>
                  </a:lnTo>
                  <a:lnTo>
                    <a:pt x="11" y="71"/>
                  </a:lnTo>
                  <a:lnTo>
                    <a:pt x="6" y="81"/>
                  </a:lnTo>
                  <a:lnTo>
                    <a:pt x="0" y="88"/>
                  </a:lnTo>
                  <a:lnTo>
                    <a:pt x="10" y="66"/>
                  </a:lnTo>
                  <a:lnTo>
                    <a:pt x="18" y="39"/>
                  </a:lnTo>
                  <a:lnTo>
                    <a:pt x="24" y="15"/>
                  </a:lnTo>
                  <a:lnTo>
                    <a:pt x="26" y="0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7" name="Freeform 248"/>
            <p:cNvSpPr>
              <a:spLocks/>
            </p:cNvSpPr>
            <p:nvPr/>
          </p:nvSpPr>
          <p:spPr bwMode="auto">
            <a:xfrm>
              <a:off x="6381" y="3378"/>
              <a:ext cx="6" cy="15"/>
            </a:xfrm>
            <a:custGeom>
              <a:avLst/>
              <a:gdLst>
                <a:gd name="T0" fmla="*/ 1 w 11"/>
                <a:gd name="T1" fmla="*/ 0 h 30"/>
                <a:gd name="T2" fmla="*/ 1 w 11"/>
                <a:gd name="T3" fmla="*/ 1 h 30"/>
                <a:gd name="T4" fmla="*/ 1 w 11"/>
                <a:gd name="T5" fmla="*/ 1 h 30"/>
                <a:gd name="T6" fmla="*/ 1 w 11"/>
                <a:gd name="T7" fmla="*/ 1 h 30"/>
                <a:gd name="T8" fmla="*/ 1 w 11"/>
                <a:gd name="T9" fmla="*/ 1 h 30"/>
                <a:gd name="T10" fmla="*/ 1 w 11"/>
                <a:gd name="T11" fmla="*/ 1 h 30"/>
                <a:gd name="T12" fmla="*/ 1 w 11"/>
                <a:gd name="T13" fmla="*/ 1 h 30"/>
                <a:gd name="T14" fmla="*/ 1 w 11"/>
                <a:gd name="T15" fmla="*/ 1 h 30"/>
                <a:gd name="T16" fmla="*/ 0 w 11"/>
                <a:gd name="T17" fmla="*/ 0 h 30"/>
                <a:gd name="T18" fmla="*/ 1 w 11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30"/>
                <a:gd name="T32" fmla="*/ 11 w 11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30">
                  <a:moveTo>
                    <a:pt x="3" y="0"/>
                  </a:moveTo>
                  <a:lnTo>
                    <a:pt x="6" y="8"/>
                  </a:lnTo>
                  <a:lnTo>
                    <a:pt x="9" y="17"/>
                  </a:lnTo>
                  <a:lnTo>
                    <a:pt x="11" y="24"/>
                  </a:lnTo>
                  <a:lnTo>
                    <a:pt x="11" y="30"/>
                  </a:lnTo>
                  <a:lnTo>
                    <a:pt x="9" y="22"/>
                  </a:lnTo>
                  <a:lnTo>
                    <a:pt x="6" y="13"/>
                  </a:lnTo>
                  <a:lnTo>
                    <a:pt x="2" y="5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8" name="Freeform 249"/>
            <p:cNvSpPr>
              <a:spLocks/>
            </p:cNvSpPr>
            <p:nvPr/>
          </p:nvSpPr>
          <p:spPr bwMode="auto">
            <a:xfrm>
              <a:off x="6376" y="3327"/>
              <a:ext cx="7" cy="41"/>
            </a:xfrm>
            <a:custGeom>
              <a:avLst/>
              <a:gdLst>
                <a:gd name="T0" fmla="*/ 1 w 14"/>
                <a:gd name="T1" fmla="*/ 0 h 83"/>
                <a:gd name="T2" fmla="*/ 1 w 14"/>
                <a:gd name="T3" fmla="*/ 0 h 83"/>
                <a:gd name="T4" fmla="*/ 1 w 14"/>
                <a:gd name="T5" fmla="*/ 0 h 83"/>
                <a:gd name="T6" fmla="*/ 1 w 14"/>
                <a:gd name="T7" fmla="*/ 0 h 83"/>
                <a:gd name="T8" fmla="*/ 1 w 14"/>
                <a:gd name="T9" fmla="*/ 0 h 83"/>
                <a:gd name="T10" fmla="*/ 1 w 14"/>
                <a:gd name="T11" fmla="*/ 0 h 83"/>
                <a:gd name="T12" fmla="*/ 1 w 14"/>
                <a:gd name="T13" fmla="*/ 0 h 83"/>
                <a:gd name="T14" fmla="*/ 1 w 14"/>
                <a:gd name="T15" fmla="*/ 0 h 83"/>
                <a:gd name="T16" fmla="*/ 0 w 14"/>
                <a:gd name="T17" fmla="*/ 0 h 83"/>
                <a:gd name="T18" fmla="*/ 1 w 14"/>
                <a:gd name="T19" fmla="*/ 0 h 83"/>
                <a:gd name="T20" fmla="*/ 1 w 14"/>
                <a:gd name="T21" fmla="*/ 0 h 83"/>
                <a:gd name="T22" fmla="*/ 1 w 14"/>
                <a:gd name="T23" fmla="*/ 0 h 83"/>
                <a:gd name="T24" fmla="*/ 1 w 14"/>
                <a:gd name="T25" fmla="*/ 0 h 83"/>
                <a:gd name="T26" fmla="*/ 1 w 14"/>
                <a:gd name="T27" fmla="*/ 0 h 83"/>
                <a:gd name="T28" fmla="*/ 1 w 14"/>
                <a:gd name="T29" fmla="*/ 0 h 83"/>
                <a:gd name="T30" fmla="*/ 1 w 14"/>
                <a:gd name="T31" fmla="*/ 0 h 83"/>
                <a:gd name="T32" fmla="*/ 1 w 14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83"/>
                <a:gd name="T53" fmla="*/ 14 w 1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83">
                  <a:moveTo>
                    <a:pt x="14" y="2"/>
                  </a:moveTo>
                  <a:lnTo>
                    <a:pt x="13" y="17"/>
                  </a:lnTo>
                  <a:lnTo>
                    <a:pt x="11" y="42"/>
                  </a:lnTo>
                  <a:lnTo>
                    <a:pt x="8" y="68"/>
                  </a:lnTo>
                  <a:lnTo>
                    <a:pt x="6" y="83"/>
                  </a:lnTo>
                  <a:lnTo>
                    <a:pt x="4" y="82"/>
                  </a:lnTo>
                  <a:lnTo>
                    <a:pt x="3" y="82"/>
                  </a:lnTo>
                  <a:lnTo>
                    <a:pt x="0" y="82"/>
                  </a:lnTo>
                  <a:lnTo>
                    <a:pt x="3" y="71"/>
                  </a:lnTo>
                  <a:lnTo>
                    <a:pt x="6" y="48"/>
                  </a:lnTo>
                  <a:lnTo>
                    <a:pt x="9" y="23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59" name="Freeform 250"/>
            <p:cNvSpPr>
              <a:spLocks/>
            </p:cNvSpPr>
            <p:nvPr/>
          </p:nvSpPr>
          <p:spPr bwMode="auto">
            <a:xfrm>
              <a:off x="6376" y="3377"/>
              <a:ext cx="3" cy="19"/>
            </a:xfrm>
            <a:custGeom>
              <a:avLst/>
              <a:gdLst>
                <a:gd name="T0" fmla="*/ 1 w 6"/>
                <a:gd name="T1" fmla="*/ 0 h 38"/>
                <a:gd name="T2" fmla="*/ 1 w 6"/>
                <a:gd name="T3" fmla="*/ 1 h 38"/>
                <a:gd name="T4" fmla="*/ 1 w 6"/>
                <a:gd name="T5" fmla="*/ 1 h 38"/>
                <a:gd name="T6" fmla="*/ 1 w 6"/>
                <a:gd name="T7" fmla="*/ 1 h 38"/>
                <a:gd name="T8" fmla="*/ 1 w 6"/>
                <a:gd name="T9" fmla="*/ 1 h 38"/>
                <a:gd name="T10" fmla="*/ 1 w 6"/>
                <a:gd name="T11" fmla="*/ 1 h 38"/>
                <a:gd name="T12" fmla="*/ 1 w 6"/>
                <a:gd name="T13" fmla="*/ 1 h 38"/>
                <a:gd name="T14" fmla="*/ 1 w 6"/>
                <a:gd name="T15" fmla="*/ 1 h 38"/>
                <a:gd name="T16" fmla="*/ 1 w 6"/>
                <a:gd name="T17" fmla="*/ 1 h 38"/>
                <a:gd name="T18" fmla="*/ 1 w 6"/>
                <a:gd name="T19" fmla="*/ 1 h 38"/>
                <a:gd name="T20" fmla="*/ 1 w 6"/>
                <a:gd name="T21" fmla="*/ 1 h 38"/>
                <a:gd name="T22" fmla="*/ 0 w 6"/>
                <a:gd name="T23" fmla="*/ 1 h 38"/>
                <a:gd name="T24" fmla="*/ 0 w 6"/>
                <a:gd name="T25" fmla="*/ 0 h 38"/>
                <a:gd name="T26" fmla="*/ 1 w 6"/>
                <a:gd name="T27" fmla="*/ 0 h 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38"/>
                <a:gd name="T44" fmla="*/ 6 w 6"/>
                <a:gd name="T45" fmla="*/ 38 h 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38">
                  <a:moveTo>
                    <a:pt x="3" y="0"/>
                  </a:moveTo>
                  <a:lnTo>
                    <a:pt x="4" y="5"/>
                  </a:lnTo>
                  <a:lnTo>
                    <a:pt x="5" y="17"/>
                  </a:lnTo>
                  <a:lnTo>
                    <a:pt x="5" y="29"/>
                  </a:lnTo>
                  <a:lnTo>
                    <a:pt x="6" y="37"/>
                  </a:lnTo>
                  <a:lnTo>
                    <a:pt x="6" y="38"/>
                  </a:lnTo>
                  <a:lnTo>
                    <a:pt x="5" y="36"/>
                  </a:lnTo>
                  <a:lnTo>
                    <a:pt x="4" y="29"/>
                  </a:lnTo>
                  <a:lnTo>
                    <a:pt x="1" y="17"/>
                  </a:lnTo>
                  <a:lnTo>
                    <a:pt x="0" y="5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60" name="Freeform 251"/>
            <p:cNvSpPr>
              <a:spLocks/>
            </p:cNvSpPr>
            <p:nvPr/>
          </p:nvSpPr>
          <p:spPr bwMode="auto">
            <a:xfrm>
              <a:off x="6448" y="3328"/>
              <a:ext cx="26" cy="41"/>
            </a:xfrm>
            <a:custGeom>
              <a:avLst/>
              <a:gdLst>
                <a:gd name="T0" fmla="*/ 0 w 53"/>
                <a:gd name="T1" fmla="*/ 0 h 83"/>
                <a:gd name="T2" fmla="*/ 0 w 53"/>
                <a:gd name="T3" fmla="*/ 0 h 83"/>
                <a:gd name="T4" fmla="*/ 0 w 53"/>
                <a:gd name="T5" fmla="*/ 0 h 83"/>
                <a:gd name="T6" fmla="*/ 0 w 53"/>
                <a:gd name="T7" fmla="*/ 0 h 83"/>
                <a:gd name="T8" fmla="*/ 0 w 53"/>
                <a:gd name="T9" fmla="*/ 0 h 83"/>
                <a:gd name="T10" fmla="*/ 0 w 53"/>
                <a:gd name="T11" fmla="*/ 0 h 83"/>
                <a:gd name="T12" fmla="*/ 0 w 53"/>
                <a:gd name="T13" fmla="*/ 0 h 83"/>
                <a:gd name="T14" fmla="*/ 0 w 53"/>
                <a:gd name="T15" fmla="*/ 0 h 83"/>
                <a:gd name="T16" fmla="*/ 0 w 53"/>
                <a:gd name="T17" fmla="*/ 0 h 83"/>
                <a:gd name="T18" fmla="*/ 0 w 53"/>
                <a:gd name="T19" fmla="*/ 0 h 83"/>
                <a:gd name="T20" fmla="*/ 0 w 53"/>
                <a:gd name="T21" fmla="*/ 0 h 83"/>
                <a:gd name="T22" fmla="*/ 0 w 53"/>
                <a:gd name="T23" fmla="*/ 0 h 83"/>
                <a:gd name="T24" fmla="*/ 0 w 53"/>
                <a:gd name="T25" fmla="*/ 0 h 83"/>
                <a:gd name="T26" fmla="*/ 0 w 53"/>
                <a:gd name="T27" fmla="*/ 0 h 83"/>
                <a:gd name="T28" fmla="*/ 0 w 53"/>
                <a:gd name="T29" fmla="*/ 0 h 83"/>
                <a:gd name="T30" fmla="*/ 0 w 53"/>
                <a:gd name="T31" fmla="*/ 0 h 83"/>
                <a:gd name="T32" fmla="*/ 0 w 53"/>
                <a:gd name="T33" fmla="*/ 0 h 83"/>
                <a:gd name="T34" fmla="*/ 0 w 53"/>
                <a:gd name="T35" fmla="*/ 0 h 83"/>
                <a:gd name="T36" fmla="*/ 0 w 53"/>
                <a:gd name="T37" fmla="*/ 0 h 83"/>
                <a:gd name="T38" fmla="*/ 0 w 53"/>
                <a:gd name="T39" fmla="*/ 0 h 83"/>
                <a:gd name="T40" fmla="*/ 0 w 53"/>
                <a:gd name="T41" fmla="*/ 0 h 83"/>
                <a:gd name="T42" fmla="*/ 0 w 53"/>
                <a:gd name="T43" fmla="*/ 0 h 8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3"/>
                <a:gd name="T67" fmla="*/ 0 h 83"/>
                <a:gd name="T68" fmla="*/ 53 w 53"/>
                <a:gd name="T69" fmla="*/ 83 h 8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3" h="83">
                  <a:moveTo>
                    <a:pt x="5" y="3"/>
                  </a:moveTo>
                  <a:lnTo>
                    <a:pt x="6" y="8"/>
                  </a:lnTo>
                  <a:lnTo>
                    <a:pt x="8" y="15"/>
                  </a:lnTo>
                  <a:lnTo>
                    <a:pt x="11" y="24"/>
                  </a:lnTo>
                  <a:lnTo>
                    <a:pt x="15" y="33"/>
                  </a:lnTo>
                  <a:lnTo>
                    <a:pt x="21" y="44"/>
                  </a:lnTo>
                  <a:lnTo>
                    <a:pt x="30" y="56"/>
                  </a:lnTo>
                  <a:lnTo>
                    <a:pt x="40" y="70"/>
                  </a:lnTo>
                  <a:lnTo>
                    <a:pt x="53" y="83"/>
                  </a:lnTo>
                  <a:lnTo>
                    <a:pt x="51" y="82"/>
                  </a:lnTo>
                  <a:lnTo>
                    <a:pt x="40" y="73"/>
                  </a:lnTo>
                  <a:lnTo>
                    <a:pt x="31" y="63"/>
                  </a:lnTo>
                  <a:lnTo>
                    <a:pt x="23" y="53"/>
                  </a:lnTo>
                  <a:lnTo>
                    <a:pt x="15" y="43"/>
                  </a:lnTo>
                  <a:lnTo>
                    <a:pt x="10" y="33"/>
                  </a:lnTo>
                  <a:lnTo>
                    <a:pt x="5" y="23"/>
                  </a:lnTo>
                  <a:lnTo>
                    <a:pt x="2" y="1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1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61" name="Freeform 252"/>
            <p:cNvSpPr>
              <a:spLocks/>
            </p:cNvSpPr>
            <p:nvPr/>
          </p:nvSpPr>
          <p:spPr bwMode="auto">
            <a:xfrm>
              <a:off x="6471" y="3378"/>
              <a:ext cx="4" cy="17"/>
            </a:xfrm>
            <a:custGeom>
              <a:avLst/>
              <a:gdLst>
                <a:gd name="T0" fmla="*/ 0 w 9"/>
                <a:gd name="T1" fmla="*/ 0 h 35"/>
                <a:gd name="T2" fmla="*/ 0 w 9"/>
                <a:gd name="T3" fmla="*/ 0 h 35"/>
                <a:gd name="T4" fmla="*/ 0 w 9"/>
                <a:gd name="T5" fmla="*/ 0 h 35"/>
                <a:gd name="T6" fmla="*/ 0 w 9"/>
                <a:gd name="T7" fmla="*/ 0 h 35"/>
                <a:gd name="T8" fmla="*/ 0 w 9"/>
                <a:gd name="T9" fmla="*/ 0 h 35"/>
                <a:gd name="T10" fmla="*/ 0 w 9"/>
                <a:gd name="T11" fmla="*/ 0 h 35"/>
                <a:gd name="T12" fmla="*/ 0 w 9"/>
                <a:gd name="T13" fmla="*/ 0 h 35"/>
                <a:gd name="T14" fmla="*/ 0 w 9"/>
                <a:gd name="T15" fmla="*/ 0 h 35"/>
                <a:gd name="T16" fmla="*/ 0 w 9"/>
                <a:gd name="T17" fmla="*/ 0 h 35"/>
                <a:gd name="T18" fmla="*/ 0 w 9"/>
                <a:gd name="T19" fmla="*/ 0 h 35"/>
                <a:gd name="T20" fmla="*/ 0 w 9"/>
                <a:gd name="T21" fmla="*/ 0 h 35"/>
                <a:gd name="T22" fmla="*/ 0 w 9"/>
                <a:gd name="T23" fmla="*/ 0 h 35"/>
                <a:gd name="T24" fmla="*/ 0 w 9"/>
                <a:gd name="T25" fmla="*/ 0 h 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"/>
                <a:gd name="T40" fmla="*/ 0 h 35"/>
                <a:gd name="T41" fmla="*/ 9 w 9"/>
                <a:gd name="T42" fmla="*/ 35 h 3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" h="35">
                  <a:moveTo>
                    <a:pt x="3" y="34"/>
                  </a:moveTo>
                  <a:lnTo>
                    <a:pt x="5" y="23"/>
                  </a:lnTo>
                  <a:lnTo>
                    <a:pt x="7" y="13"/>
                  </a:lnTo>
                  <a:lnTo>
                    <a:pt x="8" y="4"/>
                  </a:lnTo>
                  <a:lnTo>
                    <a:pt x="9" y="0"/>
                  </a:lnTo>
                  <a:lnTo>
                    <a:pt x="8" y="4"/>
                  </a:lnTo>
                  <a:lnTo>
                    <a:pt x="5" y="12"/>
                  </a:lnTo>
                  <a:lnTo>
                    <a:pt x="2" y="21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3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62" name="Freeform 253"/>
            <p:cNvSpPr>
              <a:spLocks/>
            </p:cNvSpPr>
            <p:nvPr/>
          </p:nvSpPr>
          <p:spPr bwMode="auto">
            <a:xfrm>
              <a:off x="6459" y="3326"/>
              <a:ext cx="20" cy="42"/>
            </a:xfrm>
            <a:custGeom>
              <a:avLst/>
              <a:gdLst>
                <a:gd name="T0" fmla="*/ 0 w 41"/>
                <a:gd name="T1" fmla="*/ 0 h 85"/>
                <a:gd name="T2" fmla="*/ 0 w 41"/>
                <a:gd name="T3" fmla="*/ 0 h 85"/>
                <a:gd name="T4" fmla="*/ 0 w 41"/>
                <a:gd name="T5" fmla="*/ 0 h 85"/>
                <a:gd name="T6" fmla="*/ 0 w 41"/>
                <a:gd name="T7" fmla="*/ 0 h 85"/>
                <a:gd name="T8" fmla="*/ 0 w 41"/>
                <a:gd name="T9" fmla="*/ 0 h 85"/>
                <a:gd name="T10" fmla="*/ 0 w 41"/>
                <a:gd name="T11" fmla="*/ 0 h 85"/>
                <a:gd name="T12" fmla="*/ 0 w 41"/>
                <a:gd name="T13" fmla="*/ 0 h 85"/>
                <a:gd name="T14" fmla="*/ 0 w 41"/>
                <a:gd name="T15" fmla="*/ 0 h 85"/>
                <a:gd name="T16" fmla="*/ 0 w 41"/>
                <a:gd name="T17" fmla="*/ 0 h 85"/>
                <a:gd name="T18" fmla="*/ 0 w 41"/>
                <a:gd name="T19" fmla="*/ 0 h 85"/>
                <a:gd name="T20" fmla="*/ 0 w 41"/>
                <a:gd name="T21" fmla="*/ 0 h 85"/>
                <a:gd name="T22" fmla="*/ 0 w 41"/>
                <a:gd name="T23" fmla="*/ 0 h 85"/>
                <a:gd name="T24" fmla="*/ 0 w 41"/>
                <a:gd name="T25" fmla="*/ 0 h 85"/>
                <a:gd name="T26" fmla="*/ 0 w 41"/>
                <a:gd name="T27" fmla="*/ 0 h 85"/>
                <a:gd name="T28" fmla="*/ 0 w 41"/>
                <a:gd name="T29" fmla="*/ 0 h 85"/>
                <a:gd name="T30" fmla="*/ 0 w 41"/>
                <a:gd name="T31" fmla="*/ 0 h 85"/>
                <a:gd name="T32" fmla="*/ 0 w 41"/>
                <a:gd name="T33" fmla="*/ 0 h 85"/>
                <a:gd name="T34" fmla="*/ 0 w 41"/>
                <a:gd name="T35" fmla="*/ 0 h 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85"/>
                <a:gd name="T56" fmla="*/ 41 w 41"/>
                <a:gd name="T57" fmla="*/ 85 h 8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85">
                  <a:moveTo>
                    <a:pt x="0" y="0"/>
                  </a:moveTo>
                  <a:lnTo>
                    <a:pt x="3" y="8"/>
                  </a:lnTo>
                  <a:lnTo>
                    <a:pt x="6" y="18"/>
                  </a:lnTo>
                  <a:lnTo>
                    <a:pt x="10" y="30"/>
                  </a:lnTo>
                  <a:lnTo>
                    <a:pt x="16" y="42"/>
                  </a:lnTo>
                  <a:lnTo>
                    <a:pt x="22" y="55"/>
                  </a:lnTo>
                  <a:lnTo>
                    <a:pt x="29" y="68"/>
                  </a:lnTo>
                  <a:lnTo>
                    <a:pt x="35" y="77"/>
                  </a:lnTo>
                  <a:lnTo>
                    <a:pt x="41" y="85"/>
                  </a:lnTo>
                  <a:lnTo>
                    <a:pt x="36" y="76"/>
                  </a:lnTo>
                  <a:lnTo>
                    <a:pt x="31" y="65"/>
                  </a:lnTo>
                  <a:lnTo>
                    <a:pt x="24" y="52"/>
                  </a:lnTo>
                  <a:lnTo>
                    <a:pt x="19" y="40"/>
                  </a:lnTo>
                  <a:lnTo>
                    <a:pt x="14" y="28"/>
                  </a:lnTo>
                  <a:lnTo>
                    <a:pt x="10" y="17"/>
                  </a:lnTo>
                  <a:lnTo>
                    <a:pt x="8" y="7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63" name="Freeform 254"/>
            <p:cNvSpPr>
              <a:spLocks/>
            </p:cNvSpPr>
            <p:nvPr/>
          </p:nvSpPr>
          <p:spPr bwMode="auto">
            <a:xfrm>
              <a:off x="6479" y="3377"/>
              <a:ext cx="2" cy="17"/>
            </a:xfrm>
            <a:custGeom>
              <a:avLst/>
              <a:gdLst>
                <a:gd name="T0" fmla="*/ 1 w 4"/>
                <a:gd name="T1" fmla="*/ 0 h 35"/>
                <a:gd name="T2" fmla="*/ 1 w 4"/>
                <a:gd name="T3" fmla="*/ 0 h 35"/>
                <a:gd name="T4" fmla="*/ 1 w 4"/>
                <a:gd name="T5" fmla="*/ 0 h 35"/>
                <a:gd name="T6" fmla="*/ 1 w 4"/>
                <a:gd name="T7" fmla="*/ 0 h 35"/>
                <a:gd name="T8" fmla="*/ 1 w 4"/>
                <a:gd name="T9" fmla="*/ 0 h 35"/>
                <a:gd name="T10" fmla="*/ 1 w 4"/>
                <a:gd name="T11" fmla="*/ 0 h 35"/>
                <a:gd name="T12" fmla="*/ 1 w 4"/>
                <a:gd name="T13" fmla="*/ 0 h 35"/>
                <a:gd name="T14" fmla="*/ 1 w 4"/>
                <a:gd name="T15" fmla="*/ 0 h 35"/>
                <a:gd name="T16" fmla="*/ 1 w 4"/>
                <a:gd name="T17" fmla="*/ 0 h 35"/>
                <a:gd name="T18" fmla="*/ 1 w 4"/>
                <a:gd name="T19" fmla="*/ 0 h 35"/>
                <a:gd name="T20" fmla="*/ 0 w 4"/>
                <a:gd name="T21" fmla="*/ 0 h 35"/>
                <a:gd name="T22" fmla="*/ 0 w 4"/>
                <a:gd name="T23" fmla="*/ 0 h 35"/>
                <a:gd name="T24" fmla="*/ 1 w 4"/>
                <a:gd name="T25" fmla="*/ 0 h 35"/>
                <a:gd name="T26" fmla="*/ 1 w 4"/>
                <a:gd name="T27" fmla="*/ 0 h 35"/>
                <a:gd name="T28" fmla="*/ 1 w 4"/>
                <a:gd name="T29" fmla="*/ 0 h 35"/>
                <a:gd name="T30" fmla="*/ 1 w 4"/>
                <a:gd name="T31" fmla="*/ 0 h 35"/>
                <a:gd name="T32" fmla="*/ 1 w 4"/>
                <a:gd name="T33" fmla="*/ 0 h 3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"/>
                <a:gd name="T52" fmla="*/ 0 h 35"/>
                <a:gd name="T53" fmla="*/ 4 w 4"/>
                <a:gd name="T54" fmla="*/ 35 h 3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" h="35">
                  <a:moveTo>
                    <a:pt x="4" y="34"/>
                  </a:moveTo>
                  <a:lnTo>
                    <a:pt x="3" y="23"/>
                  </a:lnTo>
                  <a:lnTo>
                    <a:pt x="3" y="12"/>
                  </a:lnTo>
                  <a:lnTo>
                    <a:pt x="3" y="3"/>
                  </a:lnTo>
                  <a:lnTo>
                    <a:pt x="3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10"/>
                  </a:lnTo>
                  <a:lnTo>
                    <a:pt x="0" y="19"/>
                  </a:lnTo>
                  <a:lnTo>
                    <a:pt x="0" y="28"/>
                  </a:lnTo>
                  <a:lnTo>
                    <a:pt x="1" y="34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4" y="35"/>
                  </a:lnTo>
                  <a:lnTo>
                    <a:pt x="4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64" name="Freeform 255"/>
            <p:cNvSpPr>
              <a:spLocks/>
            </p:cNvSpPr>
            <p:nvPr/>
          </p:nvSpPr>
          <p:spPr bwMode="auto">
            <a:xfrm>
              <a:off x="6475" y="3327"/>
              <a:ext cx="9" cy="39"/>
            </a:xfrm>
            <a:custGeom>
              <a:avLst/>
              <a:gdLst>
                <a:gd name="T0" fmla="*/ 1 w 17"/>
                <a:gd name="T1" fmla="*/ 0 h 79"/>
                <a:gd name="T2" fmla="*/ 1 w 17"/>
                <a:gd name="T3" fmla="*/ 0 h 79"/>
                <a:gd name="T4" fmla="*/ 1 w 17"/>
                <a:gd name="T5" fmla="*/ 0 h 79"/>
                <a:gd name="T6" fmla="*/ 1 w 17"/>
                <a:gd name="T7" fmla="*/ 0 h 79"/>
                <a:gd name="T8" fmla="*/ 1 w 17"/>
                <a:gd name="T9" fmla="*/ 0 h 79"/>
                <a:gd name="T10" fmla="*/ 1 w 17"/>
                <a:gd name="T11" fmla="*/ 0 h 79"/>
                <a:gd name="T12" fmla="*/ 1 w 17"/>
                <a:gd name="T13" fmla="*/ 0 h 79"/>
                <a:gd name="T14" fmla="*/ 1 w 17"/>
                <a:gd name="T15" fmla="*/ 0 h 79"/>
                <a:gd name="T16" fmla="*/ 1 w 17"/>
                <a:gd name="T17" fmla="*/ 0 h 79"/>
                <a:gd name="T18" fmla="*/ 0 w 17"/>
                <a:gd name="T19" fmla="*/ 0 h 79"/>
                <a:gd name="T20" fmla="*/ 1 w 17"/>
                <a:gd name="T21" fmla="*/ 0 h 79"/>
                <a:gd name="T22" fmla="*/ 1 w 17"/>
                <a:gd name="T23" fmla="*/ 0 h 79"/>
                <a:gd name="T24" fmla="*/ 1 w 17"/>
                <a:gd name="T25" fmla="*/ 0 h 79"/>
                <a:gd name="T26" fmla="*/ 1 w 17"/>
                <a:gd name="T27" fmla="*/ 0 h 7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"/>
                <a:gd name="T43" fmla="*/ 0 h 79"/>
                <a:gd name="T44" fmla="*/ 17 w 17"/>
                <a:gd name="T45" fmla="*/ 79 h 7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" h="79">
                  <a:moveTo>
                    <a:pt x="4" y="4"/>
                  </a:moveTo>
                  <a:lnTo>
                    <a:pt x="5" y="15"/>
                  </a:lnTo>
                  <a:lnTo>
                    <a:pt x="8" y="34"/>
                  </a:lnTo>
                  <a:lnTo>
                    <a:pt x="11" y="57"/>
                  </a:lnTo>
                  <a:lnTo>
                    <a:pt x="17" y="79"/>
                  </a:lnTo>
                  <a:lnTo>
                    <a:pt x="11" y="64"/>
                  </a:lnTo>
                  <a:lnTo>
                    <a:pt x="6" y="42"/>
                  </a:lnTo>
                  <a:lnTo>
                    <a:pt x="2" y="21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65" name="Freeform 256"/>
            <p:cNvSpPr>
              <a:spLocks/>
            </p:cNvSpPr>
            <p:nvPr/>
          </p:nvSpPr>
          <p:spPr bwMode="auto">
            <a:xfrm>
              <a:off x="6485" y="3376"/>
              <a:ext cx="2" cy="17"/>
            </a:xfrm>
            <a:custGeom>
              <a:avLst/>
              <a:gdLst>
                <a:gd name="T0" fmla="*/ 0 w 5"/>
                <a:gd name="T1" fmla="*/ 0 h 34"/>
                <a:gd name="T2" fmla="*/ 0 w 5"/>
                <a:gd name="T3" fmla="*/ 1 h 34"/>
                <a:gd name="T4" fmla="*/ 0 w 5"/>
                <a:gd name="T5" fmla="*/ 1 h 34"/>
                <a:gd name="T6" fmla="*/ 0 w 5"/>
                <a:gd name="T7" fmla="*/ 1 h 34"/>
                <a:gd name="T8" fmla="*/ 0 w 5"/>
                <a:gd name="T9" fmla="*/ 1 h 34"/>
                <a:gd name="T10" fmla="*/ 0 w 5"/>
                <a:gd name="T11" fmla="*/ 1 h 34"/>
                <a:gd name="T12" fmla="*/ 0 w 5"/>
                <a:gd name="T13" fmla="*/ 1 h 34"/>
                <a:gd name="T14" fmla="*/ 0 w 5"/>
                <a:gd name="T15" fmla="*/ 1 h 34"/>
                <a:gd name="T16" fmla="*/ 0 w 5"/>
                <a:gd name="T17" fmla="*/ 1 h 34"/>
                <a:gd name="T18" fmla="*/ 0 w 5"/>
                <a:gd name="T19" fmla="*/ 0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"/>
                <a:gd name="T31" fmla="*/ 0 h 34"/>
                <a:gd name="T32" fmla="*/ 5 w 5"/>
                <a:gd name="T33" fmla="*/ 34 h 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" h="34">
                  <a:moveTo>
                    <a:pt x="5" y="0"/>
                  </a:moveTo>
                  <a:lnTo>
                    <a:pt x="3" y="7"/>
                  </a:lnTo>
                  <a:lnTo>
                    <a:pt x="3" y="19"/>
                  </a:lnTo>
                  <a:lnTo>
                    <a:pt x="3" y="29"/>
                  </a:lnTo>
                  <a:lnTo>
                    <a:pt x="3" y="34"/>
                  </a:lnTo>
                  <a:lnTo>
                    <a:pt x="1" y="25"/>
                  </a:lnTo>
                  <a:lnTo>
                    <a:pt x="0" y="15"/>
                  </a:lnTo>
                  <a:lnTo>
                    <a:pt x="0" y="5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66" name="Freeform 257"/>
            <p:cNvSpPr>
              <a:spLocks/>
            </p:cNvSpPr>
            <p:nvPr/>
          </p:nvSpPr>
          <p:spPr bwMode="auto">
            <a:xfrm>
              <a:off x="6468" y="3367"/>
              <a:ext cx="9" cy="3"/>
            </a:xfrm>
            <a:custGeom>
              <a:avLst/>
              <a:gdLst>
                <a:gd name="T0" fmla="*/ 0 w 19"/>
                <a:gd name="T1" fmla="*/ 0 h 4"/>
                <a:gd name="T2" fmla="*/ 0 w 19"/>
                <a:gd name="T3" fmla="*/ 1 h 4"/>
                <a:gd name="T4" fmla="*/ 0 w 19"/>
                <a:gd name="T5" fmla="*/ 2 h 4"/>
                <a:gd name="T6" fmla="*/ 0 w 19"/>
                <a:gd name="T7" fmla="*/ 2 h 4"/>
                <a:gd name="T8" fmla="*/ 0 w 19"/>
                <a:gd name="T9" fmla="*/ 2 h 4"/>
                <a:gd name="T10" fmla="*/ 0 w 19"/>
                <a:gd name="T11" fmla="*/ 2 h 4"/>
                <a:gd name="T12" fmla="*/ 0 w 19"/>
                <a:gd name="T13" fmla="*/ 2 h 4"/>
                <a:gd name="T14" fmla="*/ 0 w 19"/>
                <a:gd name="T15" fmla="*/ 2 h 4"/>
                <a:gd name="T16" fmla="*/ 0 w 19"/>
                <a:gd name="T17" fmla="*/ 2 h 4"/>
                <a:gd name="T18" fmla="*/ 0 w 19"/>
                <a:gd name="T19" fmla="*/ 2 h 4"/>
                <a:gd name="T20" fmla="*/ 0 w 19"/>
                <a:gd name="T21" fmla="*/ 2 h 4"/>
                <a:gd name="T22" fmla="*/ 0 w 19"/>
                <a:gd name="T23" fmla="*/ 0 h 4"/>
                <a:gd name="T24" fmla="*/ 0 w 19"/>
                <a:gd name="T25" fmla="*/ 0 h 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"/>
                <a:gd name="T40" fmla="*/ 0 h 4"/>
                <a:gd name="T41" fmla="*/ 19 w 19"/>
                <a:gd name="T42" fmla="*/ 4 h 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" h="4">
                  <a:moveTo>
                    <a:pt x="1" y="0"/>
                  </a:moveTo>
                  <a:lnTo>
                    <a:pt x="5" y="1"/>
                  </a:lnTo>
                  <a:lnTo>
                    <a:pt x="11" y="2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16" y="3"/>
                  </a:lnTo>
                  <a:lnTo>
                    <a:pt x="11" y="3"/>
                  </a:lnTo>
                  <a:lnTo>
                    <a:pt x="5" y="4"/>
                  </a:lnTo>
                  <a:lnTo>
                    <a:pt x="2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67" name="Freeform 258"/>
            <p:cNvSpPr>
              <a:spLocks/>
            </p:cNvSpPr>
            <p:nvPr/>
          </p:nvSpPr>
          <p:spPr bwMode="auto">
            <a:xfrm>
              <a:off x="6385" y="3378"/>
              <a:ext cx="5" cy="9"/>
            </a:xfrm>
            <a:custGeom>
              <a:avLst/>
              <a:gdLst>
                <a:gd name="T0" fmla="*/ 1 w 10"/>
                <a:gd name="T1" fmla="*/ 0 h 19"/>
                <a:gd name="T2" fmla="*/ 1 w 10"/>
                <a:gd name="T3" fmla="*/ 0 h 19"/>
                <a:gd name="T4" fmla="*/ 1 w 10"/>
                <a:gd name="T5" fmla="*/ 0 h 19"/>
                <a:gd name="T6" fmla="*/ 1 w 10"/>
                <a:gd name="T7" fmla="*/ 0 h 19"/>
                <a:gd name="T8" fmla="*/ 1 w 10"/>
                <a:gd name="T9" fmla="*/ 0 h 19"/>
                <a:gd name="T10" fmla="*/ 1 w 10"/>
                <a:gd name="T11" fmla="*/ 0 h 19"/>
                <a:gd name="T12" fmla="*/ 1 w 10"/>
                <a:gd name="T13" fmla="*/ 0 h 19"/>
                <a:gd name="T14" fmla="*/ 1 w 10"/>
                <a:gd name="T15" fmla="*/ 0 h 19"/>
                <a:gd name="T16" fmla="*/ 0 w 10"/>
                <a:gd name="T17" fmla="*/ 0 h 19"/>
                <a:gd name="T18" fmla="*/ 0 w 10"/>
                <a:gd name="T19" fmla="*/ 0 h 19"/>
                <a:gd name="T20" fmla="*/ 1 w 10"/>
                <a:gd name="T21" fmla="*/ 0 h 19"/>
                <a:gd name="T22" fmla="*/ 1 w 10"/>
                <a:gd name="T23" fmla="*/ 0 h 19"/>
                <a:gd name="T24" fmla="*/ 1 w 10"/>
                <a:gd name="T25" fmla="*/ 0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"/>
                <a:gd name="T40" fmla="*/ 0 h 19"/>
                <a:gd name="T41" fmla="*/ 10 w 10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" h="19">
                  <a:moveTo>
                    <a:pt x="3" y="0"/>
                  </a:moveTo>
                  <a:lnTo>
                    <a:pt x="4" y="3"/>
                  </a:lnTo>
                  <a:lnTo>
                    <a:pt x="7" y="10"/>
                  </a:lnTo>
                  <a:lnTo>
                    <a:pt x="9" y="15"/>
                  </a:lnTo>
                  <a:lnTo>
                    <a:pt x="10" y="19"/>
                  </a:lnTo>
                  <a:lnTo>
                    <a:pt x="8" y="14"/>
                  </a:lnTo>
                  <a:lnTo>
                    <a:pt x="5" y="8"/>
                  </a:lnTo>
                  <a:lnTo>
                    <a:pt x="2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368" name="Freeform 260"/>
            <p:cNvSpPr>
              <a:spLocks/>
            </p:cNvSpPr>
            <p:nvPr/>
          </p:nvSpPr>
          <p:spPr bwMode="auto">
            <a:xfrm>
              <a:off x="6428" y="3360"/>
              <a:ext cx="16" cy="25"/>
            </a:xfrm>
            <a:custGeom>
              <a:avLst/>
              <a:gdLst>
                <a:gd name="T0" fmla="*/ 1 w 32"/>
                <a:gd name="T1" fmla="*/ 1 h 50"/>
                <a:gd name="T2" fmla="*/ 1 w 32"/>
                <a:gd name="T3" fmla="*/ 1 h 50"/>
                <a:gd name="T4" fmla="*/ 1 w 32"/>
                <a:gd name="T5" fmla="*/ 1 h 50"/>
                <a:gd name="T6" fmla="*/ 1 w 32"/>
                <a:gd name="T7" fmla="*/ 1 h 50"/>
                <a:gd name="T8" fmla="*/ 1 w 32"/>
                <a:gd name="T9" fmla="*/ 1 h 50"/>
                <a:gd name="T10" fmla="*/ 1 w 32"/>
                <a:gd name="T11" fmla="*/ 1 h 50"/>
                <a:gd name="T12" fmla="*/ 1 w 32"/>
                <a:gd name="T13" fmla="*/ 0 h 50"/>
                <a:gd name="T14" fmla="*/ 1 w 32"/>
                <a:gd name="T15" fmla="*/ 1 h 50"/>
                <a:gd name="T16" fmla="*/ 1 w 32"/>
                <a:gd name="T17" fmla="*/ 1 h 50"/>
                <a:gd name="T18" fmla="*/ 1 w 32"/>
                <a:gd name="T19" fmla="*/ 1 h 50"/>
                <a:gd name="T20" fmla="*/ 1 w 32"/>
                <a:gd name="T21" fmla="*/ 1 h 50"/>
                <a:gd name="T22" fmla="*/ 1 w 32"/>
                <a:gd name="T23" fmla="*/ 1 h 50"/>
                <a:gd name="T24" fmla="*/ 1 w 32"/>
                <a:gd name="T25" fmla="*/ 1 h 50"/>
                <a:gd name="T26" fmla="*/ 1 w 32"/>
                <a:gd name="T27" fmla="*/ 1 h 50"/>
                <a:gd name="T28" fmla="*/ 1 w 32"/>
                <a:gd name="T29" fmla="*/ 1 h 50"/>
                <a:gd name="T30" fmla="*/ 1 w 32"/>
                <a:gd name="T31" fmla="*/ 1 h 50"/>
                <a:gd name="T32" fmla="*/ 0 w 32"/>
                <a:gd name="T33" fmla="*/ 1 h 50"/>
                <a:gd name="T34" fmla="*/ 1 w 32"/>
                <a:gd name="T35" fmla="*/ 1 h 5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2"/>
                <a:gd name="T55" fmla="*/ 0 h 50"/>
                <a:gd name="T56" fmla="*/ 32 w 32"/>
                <a:gd name="T57" fmla="*/ 50 h 5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2" h="50">
                  <a:moveTo>
                    <a:pt x="1" y="46"/>
                  </a:moveTo>
                  <a:lnTo>
                    <a:pt x="6" y="34"/>
                  </a:lnTo>
                  <a:lnTo>
                    <a:pt x="14" y="23"/>
                  </a:lnTo>
                  <a:lnTo>
                    <a:pt x="20" y="14"/>
                  </a:lnTo>
                  <a:lnTo>
                    <a:pt x="24" y="8"/>
                  </a:lnTo>
                  <a:lnTo>
                    <a:pt x="30" y="2"/>
                  </a:lnTo>
                  <a:lnTo>
                    <a:pt x="32" y="0"/>
                  </a:lnTo>
                  <a:lnTo>
                    <a:pt x="30" y="3"/>
                  </a:lnTo>
                  <a:lnTo>
                    <a:pt x="27" y="8"/>
                  </a:lnTo>
                  <a:lnTo>
                    <a:pt x="23" y="13"/>
                  </a:lnTo>
                  <a:lnTo>
                    <a:pt x="20" y="17"/>
                  </a:lnTo>
                  <a:lnTo>
                    <a:pt x="19" y="20"/>
                  </a:lnTo>
                  <a:lnTo>
                    <a:pt x="18" y="22"/>
                  </a:lnTo>
                  <a:lnTo>
                    <a:pt x="18" y="25"/>
                  </a:lnTo>
                  <a:lnTo>
                    <a:pt x="12" y="32"/>
                  </a:lnTo>
                  <a:lnTo>
                    <a:pt x="4" y="43"/>
                  </a:lnTo>
                  <a:lnTo>
                    <a:pt x="0" y="50"/>
                  </a:lnTo>
                  <a:lnTo>
                    <a:pt x="1" y="46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9237" name="Freeform 301"/>
          <p:cNvSpPr>
            <a:spLocks/>
          </p:cNvSpPr>
          <p:nvPr/>
        </p:nvSpPr>
        <p:spPr bwMode="auto">
          <a:xfrm rot="19507261" flipH="1">
            <a:off x="1911350" y="4271963"/>
            <a:ext cx="484188" cy="163512"/>
          </a:xfrm>
          <a:custGeom>
            <a:avLst/>
            <a:gdLst>
              <a:gd name="T0" fmla="*/ 0 w 633"/>
              <a:gd name="T1" fmla="*/ 2147483647 h 114"/>
              <a:gd name="T2" fmla="*/ 2147483647 w 633"/>
              <a:gd name="T3" fmla="*/ 0 h 114"/>
              <a:gd name="T4" fmla="*/ 2147483647 w 633"/>
              <a:gd name="T5" fmla="*/ 2147483647 h 114"/>
              <a:gd name="T6" fmla="*/ 2147483647 w 633"/>
              <a:gd name="T7" fmla="*/ 2147483647 h 114"/>
              <a:gd name="T8" fmla="*/ 2147483647 w 633"/>
              <a:gd name="T9" fmla="*/ 2147483647 h 114"/>
              <a:gd name="T10" fmla="*/ 2147483647 w 633"/>
              <a:gd name="T11" fmla="*/ 2147483647 h 114"/>
              <a:gd name="T12" fmla="*/ 0 w 633"/>
              <a:gd name="T13" fmla="*/ 2147483647 h 11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3"/>
              <a:gd name="T22" fmla="*/ 0 h 114"/>
              <a:gd name="T23" fmla="*/ 633 w 633"/>
              <a:gd name="T24" fmla="*/ 114 h 11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3" h="114">
                <a:moveTo>
                  <a:pt x="0" y="48"/>
                </a:moveTo>
                <a:lnTo>
                  <a:pt x="336" y="0"/>
                </a:lnTo>
                <a:lnTo>
                  <a:pt x="312" y="63"/>
                </a:lnTo>
                <a:lnTo>
                  <a:pt x="633" y="21"/>
                </a:lnTo>
                <a:lnTo>
                  <a:pt x="231" y="114"/>
                </a:lnTo>
                <a:lnTo>
                  <a:pt x="270" y="42"/>
                </a:lnTo>
                <a:lnTo>
                  <a:pt x="0" y="48"/>
                </a:lnTo>
                <a:close/>
              </a:path>
            </a:pathLst>
          </a:custGeom>
          <a:gradFill rotWithShape="0">
            <a:gsLst>
              <a:gs pos="0">
                <a:srgbClr val="690C02"/>
              </a:gs>
              <a:gs pos="50000">
                <a:srgbClr val="E31A05"/>
              </a:gs>
              <a:gs pos="100000">
                <a:srgbClr val="690C0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38" name="직사각형 1"/>
          <p:cNvSpPr>
            <a:spLocks noChangeArrowheads="1"/>
          </p:cNvSpPr>
          <p:nvPr/>
        </p:nvSpPr>
        <p:spPr bwMode="auto">
          <a:xfrm>
            <a:off x="1063625" y="4148138"/>
            <a:ext cx="877888" cy="59055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ko-KR" altLang="en-US" b="1">
              <a:latin typeface="굴림" pitchFamily="50" charset="-127"/>
            </a:endParaRPr>
          </a:p>
        </p:txBody>
      </p:sp>
      <p:sp>
        <p:nvSpPr>
          <p:cNvPr id="9239" name="Freeform 301"/>
          <p:cNvSpPr>
            <a:spLocks/>
          </p:cNvSpPr>
          <p:nvPr/>
        </p:nvSpPr>
        <p:spPr bwMode="auto">
          <a:xfrm rot="20494687" flipH="1">
            <a:off x="2566988" y="4940300"/>
            <a:ext cx="479425" cy="146050"/>
          </a:xfrm>
          <a:custGeom>
            <a:avLst/>
            <a:gdLst>
              <a:gd name="T0" fmla="*/ 0 w 633"/>
              <a:gd name="T1" fmla="*/ 2147483647 h 114"/>
              <a:gd name="T2" fmla="*/ 2147483647 w 633"/>
              <a:gd name="T3" fmla="*/ 0 h 114"/>
              <a:gd name="T4" fmla="*/ 2147483647 w 633"/>
              <a:gd name="T5" fmla="*/ 2147483647 h 114"/>
              <a:gd name="T6" fmla="*/ 2147483647 w 633"/>
              <a:gd name="T7" fmla="*/ 2147483647 h 114"/>
              <a:gd name="T8" fmla="*/ 2147483647 w 633"/>
              <a:gd name="T9" fmla="*/ 2147483647 h 114"/>
              <a:gd name="T10" fmla="*/ 2147483647 w 633"/>
              <a:gd name="T11" fmla="*/ 2147483647 h 114"/>
              <a:gd name="T12" fmla="*/ 0 w 633"/>
              <a:gd name="T13" fmla="*/ 2147483647 h 11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3"/>
              <a:gd name="T22" fmla="*/ 0 h 114"/>
              <a:gd name="T23" fmla="*/ 633 w 633"/>
              <a:gd name="T24" fmla="*/ 114 h 11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3" h="114">
                <a:moveTo>
                  <a:pt x="0" y="48"/>
                </a:moveTo>
                <a:lnTo>
                  <a:pt x="336" y="0"/>
                </a:lnTo>
                <a:lnTo>
                  <a:pt x="312" y="63"/>
                </a:lnTo>
                <a:lnTo>
                  <a:pt x="633" y="21"/>
                </a:lnTo>
                <a:lnTo>
                  <a:pt x="231" y="114"/>
                </a:lnTo>
                <a:lnTo>
                  <a:pt x="270" y="42"/>
                </a:lnTo>
                <a:lnTo>
                  <a:pt x="0" y="48"/>
                </a:lnTo>
                <a:close/>
              </a:path>
            </a:pathLst>
          </a:custGeom>
          <a:gradFill rotWithShape="0">
            <a:gsLst>
              <a:gs pos="0">
                <a:srgbClr val="690C02"/>
              </a:gs>
              <a:gs pos="50000">
                <a:srgbClr val="E31A05"/>
              </a:gs>
              <a:gs pos="100000">
                <a:srgbClr val="690C0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0" name="TextBox 299"/>
          <p:cNvSpPr txBox="1"/>
          <p:nvPr/>
        </p:nvSpPr>
        <p:spPr>
          <a:xfrm>
            <a:off x="2165350" y="5156200"/>
            <a:ext cx="11795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Myriad Pro" pitchFamily="34" charset="0"/>
                <a:ea typeface="맑은 고딕" pitchFamily="50" charset="-127"/>
              </a:rPr>
              <a:t>SOC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1692275" y="5540375"/>
            <a:ext cx="1841500" cy="485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ea typeface="맑은 고딕" pitchFamily="50" charset="-127"/>
              </a:rPr>
              <a:t> ITS/GIS/e-Port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ea typeface="맑은 고딕" pitchFamily="50" charset="-127"/>
              </a:rPr>
              <a:t> Smart City</a:t>
            </a:r>
          </a:p>
        </p:txBody>
      </p:sp>
      <p:sp>
        <p:nvSpPr>
          <p:cNvPr id="302" name="TextBox 301"/>
          <p:cNvSpPr txBox="1"/>
          <p:nvPr/>
        </p:nvSpPr>
        <p:spPr>
          <a:xfrm>
            <a:off x="611188" y="4221163"/>
            <a:ext cx="15128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Myriad Pro" pitchFamily="34" charset="0"/>
                <a:ea typeface="맑은 고딕" pitchFamily="50" charset="-127"/>
              </a:rPr>
              <a:t>Education</a:t>
            </a:r>
          </a:p>
        </p:txBody>
      </p:sp>
      <p:sp>
        <p:nvSpPr>
          <p:cNvPr id="9243" name="TextBox 302"/>
          <p:cNvSpPr txBox="1">
            <a:spLocks noChangeArrowheads="1"/>
          </p:cNvSpPr>
          <p:nvPr/>
        </p:nvSpPr>
        <p:spPr bwMode="auto">
          <a:xfrm>
            <a:off x="611188" y="4557713"/>
            <a:ext cx="13858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/>
              <a:t>e-Learning</a:t>
            </a:r>
          </a:p>
          <a:p>
            <a:r>
              <a:rPr lang="en-US" altLang="ko-KR" b="1"/>
              <a:t>e-School  </a:t>
            </a:r>
            <a:endParaRPr lang="ko-KR" altLang="en-US" b="1"/>
          </a:p>
        </p:txBody>
      </p:sp>
      <p:sp>
        <p:nvSpPr>
          <p:cNvPr id="9244" name="Freeform 300"/>
          <p:cNvSpPr>
            <a:spLocks/>
          </p:cNvSpPr>
          <p:nvPr/>
        </p:nvSpPr>
        <p:spPr bwMode="auto">
          <a:xfrm rot="394713">
            <a:off x="7129463" y="3449638"/>
            <a:ext cx="481012" cy="204787"/>
          </a:xfrm>
          <a:custGeom>
            <a:avLst/>
            <a:gdLst>
              <a:gd name="T0" fmla="*/ 0 w 633"/>
              <a:gd name="T1" fmla="*/ 2147483647 h 114"/>
              <a:gd name="T2" fmla="*/ 2147483647 w 633"/>
              <a:gd name="T3" fmla="*/ 0 h 114"/>
              <a:gd name="T4" fmla="*/ 2147483647 w 633"/>
              <a:gd name="T5" fmla="*/ 2147483647 h 114"/>
              <a:gd name="T6" fmla="*/ 2147483647 w 633"/>
              <a:gd name="T7" fmla="*/ 2147483647 h 114"/>
              <a:gd name="T8" fmla="*/ 2147483647 w 633"/>
              <a:gd name="T9" fmla="*/ 2147483647 h 114"/>
              <a:gd name="T10" fmla="*/ 2147483647 w 633"/>
              <a:gd name="T11" fmla="*/ 2147483647 h 114"/>
              <a:gd name="T12" fmla="*/ 0 w 633"/>
              <a:gd name="T13" fmla="*/ 2147483647 h 11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3"/>
              <a:gd name="T22" fmla="*/ 0 h 114"/>
              <a:gd name="T23" fmla="*/ 633 w 633"/>
              <a:gd name="T24" fmla="*/ 114 h 11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3" h="114">
                <a:moveTo>
                  <a:pt x="0" y="48"/>
                </a:moveTo>
                <a:lnTo>
                  <a:pt x="336" y="0"/>
                </a:lnTo>
                <a:lnTo>
                  <a:pt x="312" y="63"/>
                </a:lnTo>
                <a:lnTo>
                  <a:pt x="633" y="21"/>
                </a:lnTo>
                <a:lnTo>
                  <a:pt x="231" y="114"/>
                </a:lnTo>
                <a:lnTo>
                  <a:pt x="270" y="42"/>
                </a:lnTo>
                <a:lnTo>
                  <a:pt x="0" y="48"/>
                </a:lnTo>
                <a:close/>
              </a:path>
            </a:pathLst>
          </a:custGeom>
          <a:gradFill rotWithShape="0">
            <a:gsLst>
              <a:gs pos="0">
                <a:srgbClr val="690C02"/>
              </a:gs>
              <a:gs pos="50000">
                <a:srgbClr val="E31A05"/>
              </a:gs>
              <a:gs pos="100000">
                <a:srgbClr val="690C0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45" name="TextBox 304"/>
          <p:cNvSpPr txBox="1">
            <a:spLocks noChangeArrowheads="1"/>
          </p:cNvSpPr>
          <p:nvPr/>
        </p:nvSpPr>
        <p:spPr bwMode="auto">
          <a:xfrm>
            <a:off x="7524750" y="3284538"/>
            <a:ext cx="12065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>
                <a:solidFill>
                  <a:srgbClr val="E46C0A"/>
                </a:solidFill>
              </a:rPr>
              <a:t>e-Manu-</a:t>
            </a:r>
          </a:p>
          <a:p>
            <a:r>
              <a:rPr lang="en-US" altLang="ko-KR" b="1">
                <a:solidFill>
                  <a:srgbClr val="E46C0A"/>
                </a:solidFill>
              </a:rPr>
              <a:t>Facturing</a:t>
            </a:r>
          </a:p>
          <a:p>
            <a:endParaRPr lang="ko-KR" altLang="en-US"/>
          </a:p>
        </p:txBody>
      </p:sp>
      <p:sp>
        <p:nvSpPr>
          <p:cNvPr id="9246" name="Freeform 300"/>
          <p:cNvSpPr>
            <a:spLocks/>
          </p:cNvSpPr>
          <p:nvPr/>
        </p:nvSpPr>
        <p:spPr bwMode="auto">
          <a:xfrm rot="1218719">
            <a:off x="6381750" y="5114925"/>
            <a:ext cx="482600" cy="106363"/>
          </a:xfrm>
          <a:custGeom>
            <a:avLst/>
            <a:gdLst>
              <a:gd name="T0" fmla="*/ 0 w 633"/>
              <a:gd name="T1" fmla="*/ 2147483647 h 114"/>
              <a:gd name="T2" fmla="*/ 2147483647 w 633"/>
              <a:gd name="T3" fmla="*/ 0 h 114"/>
              <a:gd name="T4" fmla="*/ 2147483647 w 633"/>
              <a:gd name="T5" fmla="*/ 2147483647 h 114"/>
              <a:gd name="T6" fmla="*/ 2147483647 w 633"/>
              <a:gd name="T7" fmla="*/ 2147483647 h 114"/>
              <a:gd name="T8" fmla="*/ 2147483647 w 633"/>
              <a:gd name="T9" fmla="*/ 2147483647 h 114"/>
              <a:gd name="T10" fmla="*/ 2147483647 w 633"/>
              <a:gd name="T11" fmla="*/ 2147483647 h 114"/>
              <a:gd name="T12" fmla="*/ 0 w 633"/>
              <a:gd name="T13" fmla="*/ 2147483647 h 11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3"/>
              <a:gd name="T22" fmla="*/ 0 h 114"/>
              <a:gd name="T23" fmla="*/ 633 w 633"/>
              <a:gd name="T24" fmla="*/ 114 h 11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3" h="114">
                <a:moveTo>
                  <a:pt x="0" y="48"/>
                </a:moveTo>
                <a:lnTo>
                  <a:pt x="336" y="0"/>
                </a:lnTo>
                <a:lnTo>
                  <a:pt x="312" y="63"/>
                </a:lnTo>
                <a:lnTo>
                  <a:pt x="633" y="21"/>
                </a:lnTo>
                <a:lnTo>
                  <a:pt x="231" y="114"/>
                </a:lnTo>
                <a:lnTo>
                  <a:pt x="270" y="42"/>
                </a:lnTo>
                <a:lnTo>
                  <a:pt x="0" y="48"/>
                </a:lnTo>
                <a:close/>
              </a:path>
            </a:pathLst>
          </a:custGeom>
          <a:gradFill rotWithShape="0">
            <a:gsLst>
              <a:gs pos="0">
                <a:srgbClr val="690C02"/>
              </a:gs>
              <a:gs pos="50000">
                <a:srgbClr val="E31A05"/>
              </a:gs>
              <a:gs pos="100000">
                <a:srgbClr val="690C0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" name="TextBox 307"/>
          <p:cNvSpPr txBox="1"/>
          <p:nvPr/>
        </p:nvSpPr>
        <p:spPr>
          <a:xfrm>
            <a:off x="6988175" y="4660900"/>
            <a:ext cx="147161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accent6">
                    <a:lumMod val="75000"/>
                  </a:schemeClr>
                </a:solidFill>
                <a:latin typeface="Myriad Pro" pitchFamily="34" charset="0"/>
                <a:ea typeface="맑은 고딕" pitchFamily="50" charset="-127"/>
              </a:rPr>
              <a:t>Politics &amp; Culture</a:t>
            </a:r>
          </a:p>
        </p:txBody>
      </p:sp>
      <p:sp>
        <p:nvSpPr>
          <p:cNvPr id="309" name="TextBox 308"/>
          <p:cNvSpPr txBox="1"/>
          <p:nvPr/>
        </p:nvSpPr>
        <p:spPr>
          <a:xfrm>
            <a:off x="7086600" y="5416550"/>
            <a:ext cx="1219200" cy="485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ea typeface="맑은 고딕" pitchFamily="50" charset="-127"/>
              </a:rPr>
              <a:t> e-People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 pitchFamily="34" charset="0"/>
                <a:ea typeface="맑은 고딕" pitchFamily="50" charset="-127"/>
              </a:rPr>
              <a:t> e-Voting</a:t>
            </a:r>
          </a:p>
        </p:txBody>
      </p:sp>
      <p:sp>
        <p:nvSpPr>
          <p:cNvPr id="155" name="이등변 삼각형 154"/>
          <p:cNvSpPr/>
          <p:nvPr/>
        </p:nvSpPr>
        <p:spPr bwMode="auto">
          <a:xfrm>
            <a:off x="3708400" y="3068638"/>
            <a:ext cx="1079500" cy="792162"/>
          </a:xfrm>
          <a:prstGeom prst="triangle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ko-KR" altLang="en-US" sz="1400" dirty="0" err="1">
                <a:latin typeface="Arial" pitchFamily="34" charset="0"/>
                <a:ea typeface="굴림" charset="-127"/>
                <a:cs typeface="Times New Roman" pitchFamily="18" charset="0"/>
              </a:rPr>
              <a:t>코아장비</a:t>
            </a:r>
            <a:endParaRPr lang="ko-KR" altLang="en-US" sz="1400" dirty="0">
              <a:latin typeface="Arial" pitchFamily="34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56" name="정오각형 155"/>
          <p:cNvSpPr/>
          <p:nvPr/>
        </p:nvSpPr>
        <p:spPr bwMode="auto">
          <a:xfrm>
            <a:off x="3995738" y="3933825"/>
            <a:ext cx="936625" cy="719138"/>
          </a:xfrm>
          <a:prstGeom prst="pentagon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latin typeface="Arial" pitchFamily="34" charset="0"/>
                <a:ea typeface="굴림" charset="-127"/>
                <a:cs typeface="Times New Roman" pitchFamily="18" charset="0"/>
              </a:rPr>
              <a:t>플랫폼</a:t>
            </a:r>
          </a:p>
        </p:txBody>
      </p:sp>
      <p:sp>
        <p:nvSpPr>
          <p:cNvPr id="157" name="직사각형 156"/>
          <p:cNvSpPr/>
          <p:nvPr/>
        </p:nvSpPr>
        <p:spPr bwMode="auto">
          <a:xfrm>
            <a:off x="3203575" y="4005263"/>
            <a:ext cx="720725" cy="576262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ko-KR" altLang="en-US" sz="1400" dirty="0">
                <a:latin typeface="Arial" pitchFamily="34" charset="0"/>
                <a:ea typeface="굴림" charset="-127"/>
                <a:cs typeface="Times New Roman" pitchFamily="18" charset="0"/>
              </a:rPr>
              <a:t>표준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825" y="620688"/>
            <a:ext cx="8893175" cy="633413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v"/>
              <a:defRPr/>
            </a:pPr>
            <a:r>
              <a:rPr lang="ko-KR" altLang="en-US" sz="3200" b="1" spc="-150" dirty="0" smtClean="0"/>
              <a:t> </a:t>
            </a:r>
            <a:r>
              <a:rPr lang="en-US" altLang="ko-KR" sz="3200" b="1" spc="-150" dirty="0" smtClean="0"/>
              <a:t>What is the Next ? </a:t>
            </a:r>
            <a:endParaRPr lang="ko-KR" altLang="en-US" sz="3200" b="1" spc="-150" dirty="0"/>
          </a:p>
        </p:txBody>
      </p:sp>
      <p:sp>
        <p:nvSpPr>
          <p:cNvPr id="12291" name="내용 개체 틀 2"/>
          <p:cNvSpPr>
            <a:spLocks noGrp="1"/>
          </p:cNvSpPr>
          <p:nvPr>
            <p:ph idx="1"/>
          </p:nvPr>
        </p:nvSpPr>
        <p:spPr bwMode="auto">
          <a:xfrm>
            <a:off x="395536" y="2852936"/>
            <a:ext cx="8508804" cy="2952328"/>
          </a:xfrm>
          <a:solidFill>
            <a:srgbClr val="FFFF00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182563" indent="-182563">
              <a:buFont typeface="Arial" pitchFamily="34" charset="0"/>
              <a:buNone/>
            </a:pPr>
            <a:r>
              <a:rPr lang="ko-KR" altLang="en-US" sz="2400" b="1" dirty="0" smtClean="0"/>
              <a:t>  </a:t>
            </a:r>
            <a:endParaRPr lang="en-US" altLang="ko-KR" sz="2400" b="1" dirty="0" smtClean="0"/>
          </a:p>
          <a:p>
            <a:pPr marL="182563" indent="-182563">
              <a:buFont typeface="Arial" pitchFamily="34" charset="0"/>
              <a:buNone/>
            </a:pPr>
            <a:r>
              <a:rPr lang="en-US" altLang="ko-KR" sz="2400" b="1" dirty="0"/>
              <a:t> </a:t>
            </a:r>
            <a:r>
              <a:rPr lang="en-US" altLang="ko-KR" sz="2400" b="1" dirty="0" smtClean="0"/>
              <a:t> Delivery Model </a:t>
            </a:r>
            <a:r>
              <a:rPr lang="en-US" altLang="ko-KR" sz="2400" b="1" dirty="0" smtClean="0"/>
              <a:t>: </a:t>
            </a:r>
            <a:r>
              <a:rPr lang="en-US" altLang="ko-KR" sz="2400" b="1" dirty="0" smtClean="0"/>
              <a:t>SI </a:t>
            </a:r>
            <a:r>
              <a:rPr lang="en-US" altLang="ko-KR" sz="2400" b="1" dirty="0" smtClean="0">
                <a:sym typeface="Wingdings" panose="05000000000000000000" pitchFamily="2" charset="2"/>
              </a:rPr>
              <a:t> Service </a:t>
            </a:r>
            <a:r>
              <a:rPr lang="en-US" altLang="ko-KR" sz="2400" b="1" dirty="0" smtClean="0">
                <a:sym typeface="Wingdings" panose="05000000000000000000" pitchFamily="2" charset="2"/>
              </a:rPr>
              <a:t> </a:t>
            </a:r>
            <a:endParaRPr lang="en-US" altLang="ko-KR" sz="2400" b="1" dirty="0" smtClean="0">
              <a:sym typeface="Wingdings" panose="05000000000000000000" pitchFamily="2" charset="2"/>
            </a:endParaRPr>
          </a:p>
          <a:p>
            <a:pPr marL="182563" indent="-182563">
              <a:buFont typeface="Arial" pitchFamily="34" charset="0"/>
              <a:buNone/>
            </a:pPr>
            <a:endParaRPr lang="en-US" altLang="ko-KR" sz="2400" b="1" dirty="0" smtClean="0">
              <a:sym typeface="Wingdings" panose="05000000000000000000" pitchFamily="2" charset="2"/>
            </a:endParaRPr>
          </a:p>
          <a:p>
            <a:pPr marL="182563" indent="-182563">
              <a:buFont typeface="Arial" pitchFamily="34" charset="0"/>
              <a:buNone/>
            </a:pPr>
            <a:r>
              <a:rPr lang="en-US" altLang="ko-KR" sz="2400" b="1" dirty="0" smtClean="0"/>
              <a:t>  Leading Players </a:t>
            </a:r>
            <a:r>
              <a:rPr lang="en-US" altLang="ko-KR" sz="2400" b="1" dirty="0" smtClean="0"/>
              <a:t>: Package </a:t>
            </a:r>
            <a:r>
              <a:rPr lang="en-US" altLang="ko-KR" sz="2400" b="1" dirty="0" smtClean="0"/>
              <a:t>SW -&gt; Open SW Empowered </a:t>
            </a:r>
          </a:p>
          <a:p>
            <a:pPr marL="182563" indent="-182563">
              <a:buFont typeface="Arial" pitchFamily="34" charset="0"/>
              <a:buNone/>
            </a:pPr>
            <a:r>
              <a:rPr lang="en-US" altLang="ko-KR" sz="2400" b="1" dirty="0" smtClean="0"/>
              <a:t> </a:t>
            </a:r>
          </a:p>
          <a:p>
            <a:pPr marL="182563" indent="-182563">
              <a:buFont typeface="Arial" pitchFamily="34" charset="0"/>
              <a:buNone/>
            </a:pPr>
            <a:r>
              <a:rPr lang="en-US" altLang="ko-KR" sz="2400" b="1" dirty="0"/>
              <a:t> </a:t>
            </a:r>
            <a:r>
              <a:rPr lang="en-US" altLang="ko-KR" sz="2400" b="1" dirty="0" smtClean="0"/>
              <a:t> Core </a:t>
            </a:r>
            <a:r>
              <a:rPr lang="en-US" altLang="ko-KR" sz="2400" b="1" dirty="0" smtClean="0"/>
              <a:t>Competency: </a:t>
            </a:r>
            <a:r>
              <a:rPr lang="en-US" altLang="ko-KR" sz="2400" b="1" dirty="0" smtClean="0"/>
              <a:t>“</a:t>
            </a:r>
            <a:r>
              <a:rPr lang="ko-KR" altLang="en-US" sz="2400" b="1" dirty="0" smtClean="0"/>
              <a:t>플랫폼 기반 생태계</a:t>
            </a:r>
            <a:r>
              <a:rPr lang="en-US" altLang="ko-KR" sz="2400" b="1" dirty="0" smtClean="0"/>
              <a:t>”,  “</a:t>
            </a:r>
            <a:r>
              <a:rPr lang="ko-KR" altLang="en-US" sz="2400" b="1" dirty="0" smtClean="0"/>
              <a:t>표준</a:t>
            </a:r>
            <a:r>
              <a:rPr lang="en-US" altLang="ko-KR" sz="2400" b="1" dirty="0" smtClean="0"/>
              <a:t>” </a:t>
            </a:r>
            <a:r>
              <a:rPr lang="ko-KR" altLang="en-US" sz="2400" b="1" dirty="0" smtClean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628800"/>
            <a:ext cx="85088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국가 전체적인 </a:t>
            </a:r>
            <a:r>
              <a:rPr lang="en-US" altLang="ko-KR" sz="2400" b="1" dirty="0" smtClean="0"/>
              <a:t>Soft </a:t>
            </a:r>
            <a:r>
              <a:rPr lang="ko-KR" altLang="en-US" sz="2400" b="1" dirty="0" smtClean="0"/>
              <a:t>역량 강화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구체적으로는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서비스 지향의 </a:t>
            </a:r>
            <a:endParaRPr lang="en-US" altLang="ko-KR" sz="2400" b="1" dirty="0" smtClean="0">
              <a:solidFill>
                <a:srgbClr val="FF0000"/>
              </a:solidFill>
            </a:endParaRP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Soft 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역량 </a:t>
            </a:r>
            <a:r>
              <a:rPr lang="ko-KR" altLang="en-US" sz="2400" b="1" dirty="0" smtClean="0"/>
              <a:t>강화에 집중  </a:t>
            </a:r>
            <a:endParaRPr lang="ko-KR" altLang="en-US" sz="2400" b="1" dirty="0"/>
          </a:p>
        </p:txBody>
      </p:sp>
    </p:spTree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-221496" y="469804"/>
            <a:ext cx="5657592" cy="438916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en-US" sz="3600" b="1" dirty="0" smtClean="0"/>
              <a:t> What is a Service ? </a:t>
            </a:r>
          </a:p>
        </p:txBody>
      </p:sp>
      <p:sp>
        <p:nvSpPr>
          <p:cNvPr id="89112" name="Rectangle 24"/>
          <p:cNvSpPr>
            <a:spLocks noChangeArrowheads="1"/>
          </p:cNvSpPr>
          <p:nvPr/>
        </p:nvSpPr>
        <p:spPr bwMode="auto">
          <a:xfrm>
            <a:off x="6012160" y="6211669"/>
            <a:ext cx="3131841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400" b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출처</a:t>
            </a:r>
            <a:r>
              <a:rPr lang="en-US" sz="1400" b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: Merriam-Webster</a:t>
            </a:r>
            <a:endParaRPr lang="en-US" sz="1400" b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9113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548565" y="1881179"/>
            <a:ext cx="8232775" cy="11874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ko-KR" sz="2400" dirty="0" smtClean="0">
                <a:ea typeface="굴림" charset="-127"/>
              </a:rPr>
              <a:t>A facility supplying some public demand </a:t>
            </a:r>
          </a:p>
          <a:p>
            <a:pPr eaLnBrk="1" hangingPunct="1"/>
            <a:r>
              <a:rPr lang="en-US" altLang="ko-KR" sz="2400" dirty="0" smtClean="0">
                <a:ea typeface="굴림" charset="-127"/>
              </a:rPr>
              <a:t>the work performed by one that </a:t>
            </a:r>
            <a:r>
              <a:rPr lang="en-US" altLang="ko-KR" sz="2400" dirty="0" smtClean="0">
                <a:ea typeface="굴림" charset="-127"/>
                <a:hlinkClick r:id="rId2"/>
              </a:rPr>
              <a:t>serves</a:t>
            </a:r>
            <a:r>
              <a:rPr lang="en-US" altLang="ko-KR" sz="2400" dirty="0" smtClean="0">
                <a:ea typeface="굴림" charset="-127"/>
              </a:rPr>
              <a:t>  </a:t>
            </a:r>
            <a:r>
              <a:rPr lang="en-US" altLang="ko-KR" sz="2400" dirty="0" smtClean="0">
                <a:ea typeface="굴림" charset="-127"/>
                <a:hlinkClick r:id="rId3"/>
              </a:rPr>
              <a:t>HELP</a:t>
            </a:r>
            <a:r>
              <a:rPr lang="en-US" altLang="ko-KR" sz="2400" dirty="0" smtClean="0">
                <a:ea typeface="굴림" charset="-127"/>
              </a:rPr>
              <a:t>, </a:t>
            </a:r>
            <a:r>
              <a:rPr lang="en-US" altLang="ko-KR" sz="2400" dirty="0" smtClean="0">
                <a:ea typeface="굴림" charset="-127"/>
                <a:hlinkClick r:id="rId4"/>
              </a:rPr>
              <a:t>USE</a:t>
            </a:r>
            <a:r>
              <a:rPr lang="en-US" altLang="ko-KR" sz="2400" dirty="0" smtClean="0">
                <a:ea typeface="굴림" charset="-127"/>
              </a:rPr>
              <a:t>, </a:t>
            </a:r>
            <a:r>
              <a:rPr lang="en-US" altLang="ko-KR" sz="2400" dirty="0" smtClean="0">
                <a:ea typeface="굴림" charset="-127"/>
                <a:hlinkClick r:id="rId5"/>
              </a:rPr>
              <a:t>BENEFIT</a:t>
            </a:r>
            <a:endParaRPr lang="en-US" altLang="ko-KR" sz="2400" dirty="0" smtClean="0">
              <a:ea typeface="굴림" charset="-127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534719" y="3976023"/>
            <a:ext cx="8388350" cy="23332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charset="-127"/>
                <a:cs typeface="+mn-cs"/>
              </a:rPr>
              <a:t>A service is the non-material equivalent of a good. Service provision has been defined as 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굴림" charset="-127"/>
                <a:cs typeface="+mn-cs"/>
              </a:rPr>
              <a:t>an economic activity that does not result in ownership, and this is what differentiates it from providing physical goods.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charset="-127"/>
                <a:cs typeface="+mn-cs"/>
              </a:rPr>
              <a:t>It is claimed to be a </a:t>
            </a:r>
            <a:r>
              <a:rPr kumimoji="0" lang="en-US" altLang="ko-KR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charset="-127"/>
                <a:cs typeface="+mn-cs"/>
              </a:rPr>
              <a:t>process that creates benefits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charset="-127"/>
                <a:cs typeface="+mn-cs"/>
              </a:rPr>
              <a:t> by facilitating either a change in customers, a change in their physical possessions, or a change in their intangible assets.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굴림" charset="-127"/>
                <a:cs typeface="+mn-cs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5734" y="1248587"/>
            <a:ext cx="3915431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ko-KR" altLang="en-US" sz="2800" dirty="0" smtClean="0"/>
              <a:t>사전적 의미 </a:t>
            </a:r>
            <a:r>
              <a:rPr lang="en-US" altLang="ko-KR" sz="2800" dirty="0" smtClean="0"/>
              <a:t>(Webster) </a:t>
            </a:r>
            <a:endParaRPr lang="ko-KR" alt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91208" y="3298105"/>
            <a:ext cx="4049507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ko-KR" altLang="en-US" sz="2800" dirty="0" smtClean="0"/>
              <a:t>경제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및 마케팅적 의미 </a:t>
            </a:r>
            <a:endParaRPr lang="ko-KR" altLang="en-US" sz="28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551177"/>
            <a:ext cx="8064896" cy="3758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260649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ko-KR" sz="3200" b="1" dirty="0" smtClean="0"/>
              <a:t> What is Cloud Platform ? </a:t>
            </a:r>
            <a:endParaRPr lang="ko-KR" altLang="en-US" sz="3200" b="1" dirty="0"/>
          </a:p>
        </p:txBody>
      </p:sp>
      <p:sp>
        <p:nvSpPr>
          <p:cNvPr id="7" name="직사각형 6"/>
          <p:cNvSpPr/>
          <p:nvPr/>
        </p:nvSpPr>
        <p:spPr>
          <a:xfrm>
            <a:off x="755576" y="461571"/>
            <a:ext cx="8064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 smtClean="0"/>
          </a:p>
          <a:p>
            <a:endParaRPr lang="ko-KR" altLang="en-US" dirty="0" smtClean="0"/>
          </a:p>
          <a:p>
            <a:r>
              <a:rPr lang="en-US" altLang="ko-KR" b="1" dirty="0" smtClean="0"/>
              <a:t>Platforms are ‘what you load your application or service on, A platform provides a standard operating system and all the ‘enablers’ your application needs to run </a:t>
            </a:r>
          </a:p>
          <a:p>
            <a:r>
              <a:rPr lang="en-US" altLang="ko-KR" dirty="0" smtClean="0"/>
              <a:t>•  “Agency Composed” Cloud Platform and “Vendor Composed Platforms” </a:t>
            </a:r>
          </a:p>
          <a:p>
            <a:r>
              <a:rPr lang="en-US" altLang="ko-KR" dirty="0" smtClean="0"/>
              <a:t>     ex&gt; Google Apps, </a:t>
            </a:r>
            <a:r>
              <a:rPr lang="en-US" altLang="ko-KR" dirty="0" err="1" smtClean="0"/>
              <a:t>Force.Com</a:t>
            </a:r>
            <a:r>
              <a:rPr lang="en-US" altLang="ko-KR" dirty="0" smtClean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96136" y="6381328"/>
            <a:ext cx="3170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* Source : Sandy </a:t>
            </a:r>
            <a:r>
              <a:rPr lang="en-US" altLang="ko-KR" sz="1200" dirty="0" err="1" smtClean="0"/>
              <a:t>Barsky</a:t>
            </a:r>
            <a:r>
              <a:rPr lang="en-US" altLang="ko-KR" sz="1200" dirty="0" smtClean="0"/>
              <a:t>, GSA, April  2013. </a:t>
            </a:r>
            <a:endParaRPr lang="ko-KR" altLang="en-US" sz="1200" dirty="0"/>
          </a:p>
        </p:txBody>
      </p:sp>
    </p:spTree>
  </p:cSld>
  <p:clrMapOvr>
    <a:masterClrMapping/>
  </p:clrMapOvr>
  <p:transition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-5472" y="397796"/>
            <a:ext cx="7889840" cy="438916"/>
          </a:xfrm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en-US" sz="3600" b="1" dirty="0" smtClean="0"/>
              <a:t> What is </a:t>
            </a:r>
            <a:r>
              <a:rPr lang="en-US" sz="3600" b="1" dirty="0" smtClean="0"/>
              <a:t>the </a:t>
            </a:r>
            <a:r>
              <a:rPr lang="en-US" altLang="ko-KR" sz="3600" b="1" dirty="0" smtClean="0"/>
              <a:t>Open</a:t>
            </a:r>
            <a:r>
              <a:rPr lang="ko-KR" altLang="en-US" sz="3600" b="1" dirty="0" smtClean="0"/>
              <a:t> </a:t>
            </a:r>
            <a:r>
              <a:rPr lang="en-US" sz="3600" b="1" dirty="0" smtClean="0"/>
              <a:t>Standards </a:t>
            </a:r>
            <a:r>
              <a:rPr lang="en-US" sz="3600" b="1" dirty="0" smtClean="0"/>
              <a:t>? </a:t>
            </a:r>
          </a:p>
        </p:txBody>
      </p:sp>
      <p:sp>
        <p:nvSpPr>
          <p:cNvPr id="89112" name="Rectangle 24"/>
          <p:cNvSpPr>
            <a:spLocks noChangeArrowheads="1"/>
          </p:cNvSpPr>
          <p:nvPr/>
        </p:nvSpPr>
        <p:spPr bwMode="auto">
          <a:xfrm>
            <a:off x="6012160" y="6211669"/>
            <a:ext cx="3131841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출처</a:t>
            </a:r>
            <a:r>
              <a:rPr lang="en-US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: Merriam-Webster</a:t>
            </a:r>
            <a:endParaRPr lang="en-US" sz="1400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9113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548565" y="1809171"/>
            <a:ext cx="8232775" cy="11874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ko-KR" altLang="en-US" sz="2400" b="1" dirty="0" smtClean="0">
                <a:latin typeface="+mn-ea"/>
              </a:rPr>
              <a:t>표준</a:t>
            </a:r>
            <a:r>
              <a:rPr lang="en-US" altLang="ko-KR" sz="2400" b="1" dirty="0" smtClean="0">
                <a:latin typeface="+mn-ea"/>
              </a:rPr>
              <a:t>, </a:t>
            </a:r>
            <a:r>
              <a:rPr lang="ko-KR" altLang="en-US" sz="2400" b="1" dirty="0" smtClean="0">
                <a:latin typeface="+mn-ea"/>
              </a:rPr>
              <a:t>기준</a:t>
            </a:r>
            <a:r>
              <a:rPr lang="en-US" altLang="ko-KR" sz="2400" b="1" dirty="0" smtClean="0">
                <a:latin typeface="+mn-ea"/>
              </a:rPr>
              <a:t>, </a:t>
            </a:r>
            <a:r>
              <a:rPr lang="ko-KR" altLang="en-US" sz="2400" b="1" dirty="0" smtClean="0">
                <a:latin typeface="+mn-ea"/>
              </a:rPr>
              <a:t>규범</a:t>
            </a:r>
            <a:r>
              <a:rPr lang="en-US" altLang="ko-KR" sz="2400" b="1" dirty="0" smtClean="0">
                <a:latin typeface="+mn-ea"/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  <a:latin typeface="+mn-ea"/>
              </a:rPr>
              <a:t>수준</a:t>
            </a:r>
            <a:endParaRPr lang="en-US" altLang="ko-KR" sz="2400" b="1" dirty="0" smtClean="0">
              <a:solidFill>
                <a:srgbClr val="FF0000"/>
              </a:solidFill>
              <a:latin typeface="+mn-ea"/>
            </a:endParaRPr>
          </a:p>
          <a:p>
            <a:pPr eaLnBrk="1" hangingPunct="1"/>
            <a:r>
              <a:rPr lang="en-US" altLang="ko-KR" sz="2400" b="1" dirty="0" smtClean="0">
                <a:latin typeface="+mn-ea"/>
              </a:rPr>
              <a:t>Norm or Requirement, The 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Standard</a:t>
            </a:r>
            <a:r>
              <a:rPr lang="en-US" altLang="ko-KR" sz="2400" b="1" dirty="0" smtClean="0">
                <a:latin typeface="+mn-ea"/>
              </a:rPr>
              <a:t> of living, below the </a:t>
            </a:r>
            <a:r>
              <a:rPr lang="en-US" altLang="ko-KR" sz="2400" b="1" dirty="0" smtClean="0">
                <a:solidFill>
                  <a:srgbClr val="FF0000"/>
                </a:solidFill>
                <a:latin typeface="+mn-ea"/>
              </a:rPr>
              <a:t>Standard.</a:t>
            </a:r>
            <a:r>
              <a:rPr lang="en-US" altLang="ko-KR" sz="2400" b="1" dirty="0" smtClean="0">
                <a:latin typeface="+mn-ea"/>
              </a:rPr>
              <a:t>. </a:t>
            </a:r>
            <a:endParaRPr lang="en-US" altLang="ko-KR" sz="2400" b="1" dirty="0" smtClean="0">
              <a:latin typeface="+mn-ea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534719" y="3904015"/>
            <a:ext cx="8388350" cy="2333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sz="2000" b="1" dirty="0" smtClean="0">
                <a:solidFill>
                  <a:prstClr val="black"/>
                </a:solidFill>
                <a:ea typeface="굴림" charset="-127"/>
              </a:rPr>
              <a:t>a standard that is </a:t>
            </a:r>
            <a:r>
              <a:rPr lang="en-US" altLang="ko-KR" sz="2000" b="1" dirty="0" smtClean="0">
                <a:solidFill>
                  <a:srgbClr val="FF0000"/>
                </a:solidFill>
                <a:ea typeface="굴림" charset="-127"/>
              </a:rPr>
              <a:t>publicly available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sz="2000" b="1" dirty="0" smtClean="0">
                <a:solidFill>
                  <a:prstClr val="black"/>
                </a:solidFill>
                <a:ea typeface="굴림" charset="-127"/>
              </a:rPr>
              <a:t>specifications can be implemented on a </a:t>
            </a:r>
            <a:r>
              <a:rPr lang="en-US" altLang="ko-KR" sz="2000" b="1" dirty="0" smtClean="0">
                <a:solidFill>
                  <a:srgbClr val="FF0000"/>
                </a:solidFill>
                <a:ea typeface="굴림" charset="-127"/>
              </a:rPr>
              <a:t>royalty-free </a:t>
            </a:r>
            <a:r>
              <a:rPr lang="en-US" altLang="ko-KR" sz="2000" b="1" dirty="0" smtClean="0">
                <a:solidFill>
                  <a:prstClr val="black"/>
                </a:solidFill>
                <a:ea typeface="굴림" charset="-127"/>
              </a:rPr>
              <a:t>basis.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sz="2000" b="1" dirty="0" smtClean="0">
                <a:solidFill>
                  <a:prstClr val="black"/>
                </a:solidFill>
                <a:ea typeface="굴림" charset="-127"/>
              </a:rPr>
              <a:t> an "open standard" is only open if it can be </a:t>
            </a:r>
            <a:r>
              <a:rPr lang="en-US" altLang="ko-KR" sz="2000" b="1" dirty="0" smtClean="0">
                <a:solidFill>
                  <a:srgbClr val="FF0000"/>
                </a:solidFill>
                <a:ea typeface="굴림" charset="-127"/>
              </a:rPr>
              <a:t>freely adopted, implemented and extended</a:t>
            </a:r>
            <a:endParaRPr lang="en-US" altLang="ko-KR" sz="2000" b="1" dirty="0">
              <a:solidFill>
                <a:srgbClr val="FF0000"/>
              </a:solidFill>
              <a:ea typeface="굴림" charset="-127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ko-KR" sz="2000" b="1" dirty="0">
                <a:solidFill>
                  <a:prstClr val="black"/>
                </a:solidFill>
                <a:ea typeface="굴림" charset="-127"/>
              </a:rPr>
              <a:t>Open standards which specify formats are sometimes referred to as </a:t>
            </a:r>
            <a:r>
              <a:rPr lang="en-US" altLang="ko-KR" sz="2000" b="1" dirty="0">
                <a:solidFill>
                  <a:srgbClr val="FF0000"/>
                </a:solidFill>
                <a:ea typeface="굴림" charset="-127"/>
              </a:rPr>
              <a:t>open formats </a:t>
            </a:r>
            <a:endParaRPr lang="en-US" altLang="ko-KR" sz="2000" b="1" dirty="0" smtClean="0">
              <a:solidFill>
                <a:srgbClr val="FF0000"/>
              </a:solidFill>
              <a:ea typeface="굴림" charset="-127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n-US" altLang="ko-KR" sz="2000" b="1" dirty="0" smtClean="0">
              <a:solidFill>
                <a:prstClr val="black"/>
              </a:solidFill>
              <a:ea typeface="굴림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5734" y="1176579"/>
            <a:ext cx="388869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prstClr val="black"/>
                </a:solidFill>
              </a:rPr>
              <a:t>Standard </a:t>
            </a:r>
            <a:r>
              <a:rPr lang="ko-KR" altLang="en-US" sz="2800" b="1" dirty="0" smtClean="0">
                <a:solidFill>
                  <a:prstClr val="black"/>
                </a:solidFill>
              </a:rPr>
              <a:t>사전적 </a:t>
            </a:r>
            <a:r>
              <a:rPr lang="ko-KR" altLang="en-US" sz="2800" b="1" dirty="0" smtClean="0">
                <a:solidFill>
                  <a:prstClr val="black"/>
                </a:solidFill>
              </a:rPr>
              <a:t>의미 </a:t>
            </a:r>
            <a:endParaRPr lang="ko-KR" altLang="en-US" sz="28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1208" y="3226097"/>
            <a:ext cx="3659463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solidFill>
                  <a:prstClr val="black"/>
                </a:solidFill>
              </a:rPr>
              <a:t>Open Standard </a:t>
            </a:r>
            <a:r>
              <a:rPr lang="ko-KR" altLang="en-US" sz="2800" b="1" dirty="0" smtClean="0">
                <a:solidFill>
                  <a:prstClr val="black"/>
                </a:solidFill>
              </a:rPr>
              <a:t>란 </a:t>
            </a:r>
            <a:r>
              <a:rPr lang="en-US" altLang="ko-KR" sz="2800" b="1" dirty="0" smtClean="0">
                <a:solidFill>
                  <a:prstClr val="black"/>
                </a:solidFill>
              </a:rPr>
              <a:t>?</a:t>
            </a:r>
            <a:r>
              <a:rPr lang="ko-KR" altLang="en-US" sz="2800" b="1" dirty="0" smtClean="0">
                <a:solidFill>
                  <a:prstClr val="black"/>
                </a:solidFill>
              </a:rPr>
              <a:t> </a:t>
            </a:r>
            <a:endParaRPr lang="ko-KR" altLang="en-US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08069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2128FA-E9A4-4A54-A639-3E2231472693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타원 4"/>
          <p:cNvSpPr/>
          <p:nvPr/>
        </p:nvSpPr>
        <p:spPr bwMode="auto">
          <a:xfrm>
            <a:off x="2916238" y="1196975"/>
            <a:ext cx="2808287" cy="1727200"/>
          </a:xfrm>
          <a:prstGeom prst="ellipse">
            <a:avLst/>
          </a:prstGeom>
          <a:solidFill>
            <a:schemeClr val="tx2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Open OP</a:t>
            </a:r>
            <a:endParaRPr lang="ko-KR" altLang="en-US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6" name="타원 5"/>
          <p:cNvSpPr/>
          <p:nvPr/>
        </p:nvSpPr>
        <p:spPr bwMode="auto">
          <a:xfrm>
            <a:off x="5435600" y="3933825"/>
            <a:ext cx="2808288" cy="1727200"/>
          </a:xfrm>
          <a:prstGeom prst="ellipse">
            <a:avLst/>
          </a:prstGeom>
          <a:solidFill>
            <a:schemeClr val="tx2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7" name="타원 6"/>
          <p:cNvSpPr/>
          <p:nvPr/>
        </p:nvSpPr>
        <p:spPr bwMode="auto">
          <a:xfrm>
            <a:off x="1116013" y="3933825"/>
            <a:ext cx="2808287" cy="1727200"/>
          </a:xfrm>
          <a:prstGeom prst="ellipse">
            <a:avLst/>
          </a:prstGeom>
          <a:solidFill>
            <a:schemeClr val="tx2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8" name="모서리가 둥근 직사각형 7"/>
          <p:cNvSpPr/>
          <p:nvPr/>
        </p:nvSpPr>
        <p:spPr bwMode="auto">
          <a:xfrm>
            <a:off x="3924300" y="3429000"/>
            <a:ext cx="1223963" cy="576263"/>
          </a:xfrm>
          <a:prstGeom prst="roundRect">
            <a:avLst/>
          </a:prstGeom>
          <a:solidFill>
            <a:schemeClr val="tx2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b="1" dirty="0" err="1">
                <a:solidFill>
                  <a:srgbClr val="FFFF00"/>
                </a:solidFill>
                <a:latin typeface="Arial" pitchFamily="34" charset="0"/>
                <a:cs typeface="Times New Roman" pitchFamily="18" charset="0"/>
              </a:rPr>
              <a:t>VMWare</a:t>
            </a:r>
            <a:endParaRPr lang="ko-KR" altLang="en-US" b="1" dirty="0">
              <a:solidFill>
                <a:srgbClr val="FFFF00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9" name="모서리가 둥근 직사각형 8"/>
          <p:cNvSpPr/>
          <p:nvPr/>
        </p:nvSpPr>
        <p:spPr bwMode="auto">
          <a:xfrm>
            <a:off x="3563938" y="1412875"/>
            <a:ext cx="1584325" cy="360363"/>
          </a:xfrm>
          <a:prstGeom prst="roundRect">
            <a:avLst/>
          </a:prstGeom>
          <a:solidFill>
            <a:srgbClr val="FFC000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Open Stack</a:t>
            </a:r>
            <a:endParaRPr lang="ko-KR" altLang="en-US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0" name="모서리가 둥근 직사각형 9"/>
          <p:cNvSpPr/>
          <p:nvPr/>
        </p:nvSpPr>
        <p:spPr bwMode="auto">
          <a:xfrm>
            <a:off x="3563938" y="1916113"/>
            <a:ext cx="1584325" cy="360362"/>
          </a:xfrm>
          <a:prstGeom prst="roundRect">
            <a:avLst/>
          </a:prstGeom>
          <a:solidFill>
            <a:srgbClr val="00B050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Cloud Stack</a:t>
            </a:r>
            <a:endParaRPr lang="ko-KR" altLang="en-US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3563938" y="2420938"/>
            <a:ext cx="1584325" cy="360362"/>
          </a:xfrm>
          <a:prstGeom prst="roundRect">
            <a:avLst/>
          </a:prstGeom>
          <a:solidFill>
            <a:srgbClr val="00B050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Eucalyptus</a:t>
            </a:r>
            <a:endParaRPr lang="ko-KR" altLang="en-US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1692275" y="4652963"/>
            <a:ext cx="1584325" cy="360362"/>
          </a:xfrm>
          <a:prstGeom prst="roundRect">
            <a:avLst/>
          </a:prstGeom>
          <a:solidFill>
            <a:srgbClr val="FFC000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Cloud Foundry</a:t>
            </a:r>
            <a:endParaRPr lang="ko-KR" altLang="en-US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3" name="모서리가 둥근 직사각형 12"/>
          <p:cNvSpPr/>
          <p:nvPr/>
        </p:nvSpPr>
        <p:spPr bwMode="auto">
          <a:xfrm>
            <a:off x="1692275" y="4221163"/>
            <a:ext cx="1584325" cy="360362"/>
          </a:xfrm>
          <a:prstGeom prst="roundRect">
            <a:avLst/>
          </a:prstGeom>
          <a:solidFill>
            <a:srgbClr val="FFC000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Spring FW</a:t>
            </a:r>
            <a:endParaRPr lang="ko-KR" altLang="en-US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4" name="모서리가 둥근 직사각형 13"/>
          <p:cNvSpPr/>
          <p:nvPr/>
        </p:nvSpPr>
        <p:spPr bwMode="auto">
          <a:xfrm>
            <a:off x="1692275" y="5084763"/>
            <a:ext cx="1584325" cy="360362"/>
          </a:xfrm>
          <a:prstGeom prst="roundRect">
            <a:avLst/>
          </a:prstGeom>
          <a:solidFill>
            <a:srgbClr val="FFC000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4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Zimbra</a:t>
            </a:r>
            <a:endParaRPr lang="ko-KR" altLang="en-US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5" name="모서리가 둥근 직사각형 14"/>
          <p:cNvSpPr/>
          <p:nvPr/>
        </p:nvSpPr>
        <p:spPr bwMode="auto">
          <a:xfrm>
            <a:off x="6011863" y="4076700"/>
            <a:ext cx="1584325" cy="865188"/>
          </a:xfrm>
          <a:prstGeom prst="roundRect">
            <a:avLst/>
          </a:prstGeom>
          <a:solidFill>
            <a:srgbClr val="FFC000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DynamicOps</a:t>
            </a:r>
            <a:r>
              <a:rPr lang="ko-KR" altLang="en-US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사</a:t>
            </a:r>
            <a:endParaRPr lang="en-US" altLang="ko-KR" sz="12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altLang="ko-KR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“</a:t>
            </a:r>
            <a:r>
              <a:rPr lang="en-US" altLang="ko-KR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vCloud</a:t>
            </a:r>
            <a:r>
              <a:rPr lang="en-US" altLang="ko-KR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Automation Center”</a:t>
            </a:r>
          </a:p>
        </p:txBody>
      </p:sp>
      <p:sp>
        <p:nvSpPr>
          <p:cNvPr id="16" name="모서리가 둥근 직사각형 15"/>
          <p:cNvSpPr/>
          <p:nvPr/>
        </p:nvSpPr>
        <p:spPr bwMode="auto">
          <a:xfrm>
            <a:off x="6011863" y="5013325"/>
            <a:ext cx="1584325" cy="503238"/>
          </a:xfrm>
          <a:prstGeom prst="roundRect">
            <a:avLst/>
          </a:prstGeom>
          <a:solidFill>
            <a:srgbClr val="FFC000"/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Management,</a:t>
            </a:r>
          </a:p>
          <a:p>
            <a:pPr algn="ctr">
              <a:defRPr/>
            </a:pPr>
            <a:r>
              <a:rPr lang="en-US" altLang="ko-KR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Provisioning,</a:t>
            </a:r>
          </a:p>
          <a:p>
            <a:pPr algn="ctr">
              <a:defRPr/>
            </a:pPr>
            <a:r>
              <a:rPr lang="en-US" altLang="ko-KR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Orchestration</a:t>
            </a:r>
            <a:endParaRPr lang="ko-KR" altLang="en-US" sz="12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1913" y="1484313"/>
            <a:ext cx="1511300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600" b="1">
                <a:solidFill>
                  <a:prstClr val="black"/>
                </a:solidFill>
              </a:rPr>
              <a:t>전략변화</a:t>
            </a:r>
            <a:r>
              <a:rPr lang="en-US" altLang="ko-KR" sz="1600" b="1" dirty="0">
                <a:solidFill>
                  <a:prstClr val="black"/>
                </a:solidFill>
              </a:rPr>
              <a:t>“Three Ugly</a:t>
            </a:r>
          </a:p>
          <a:p>
            <a:pPr>
              <a:defRPr/>
            </a:pPr>
            <a:r>
              <a:rPr lang="en-US" altLang="ko-KR" sz="1600" b="1" dirty="0">
                <a:solidFill>
                  <a:prstClr val="black"/>
                </a:solidFill>
              </a:rPr>
              <a:t>Sisters” -&gt;  </a:t>
            </a:r>
            <a:r>
              <a:rPr lang="ko-KR" altLang="en-US" sz="1600" b="1" dirty="0">
                <a:solidFill>
                  <a:prstClr val="black"/>
                </a:solidFill>
              </a:rPr>
              <a:t>신데렐라</a:t>
            </a:r>
            <a:r>
              <a:rPr lang="en-US" altLang="ko-KR" sz="1600" b="1" dirty="0">
                <a:solidFill>
                  <a:prstClr val="black"/>
                </a:solidFill>
              </a:rPr>
              <a:t> </a:t>
            </a:r>
            <a:endParaRPr lang="ko-KR" altLang="en-US" sz="1600" b="1" dirty="0">
              <a:solidFill>
                <a:prstClr val="black"/>
              </a:solidFill>
            </a:endParaRPr>
          </a:p>
        </p:txBody>
      </p:sp>
      <p:sp>
        <p:nvSpPr>
          <p:cNvPr id="18" name="구름 모양 설명선 17"/>
          <p:cNvSpPr/>
          <p:nvPr/>
        </p:nvSpPr>
        <p:spPr bwMode="auto">
          <a:xfrm rot="21422691">
            <a:off x="1354138" y="3122613"/>
            <a:ext cx="2120900" cy="922337"/>
          </a:xfrm>
          <a:prstGeom prst="cloudCallout">
            <a:avLst/>
          </a:prstGeom>
          <a:solidFill>
            <a:schemeClr val="bg1">
              <a:lumMod val="85000"/>
            </a:schemeClr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1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9" name="구름 모양 설명선 18"/>
          <p:cNvSpPr/>
          <p:nvPr/>
        </p:nvSpPr>
        <p:spPr bwMode="auto">
          <a:xfrm rot="16200000">
            <a:off x="269876" y="4059237"/>
            <a:ext cx="1079500" cy="1260475"/>
          </a:xfrm>
          <a:prstGeom prst="cloudCallou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1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0" name="구름 모양 설명선 19"/>
          <p:cNvSpPr/>
          <p:nvPr/>
        </p:nvSpPr>
        <p:spPr bwMode="auto">
          <a:xfrm rot="10800000">
            <a:off x="1331913" y="5589588"/>
            <a:ext cx="1944687" cy="881062"/>
          </a:xfrm>
          <a:prstGeom prst="cloudCallou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0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1" name="왼쪽/오른쪽 화살표 20"/>
          <p:cNvSpPr/>
          <p:nvPr/>
        </p:nvSpPr>
        <p:spPr bwMode="auto">
          <a:xfrm rot="5400000">
            <a:off x="4248150" y="3105150"/>
            <a:ext cx="431800" cy="215900"/>
          </a:xfrm>
          <a:prstGeom prst="leftRightArrow">
            <a:avLst/>
          </a:prstGeom>
          <a:solidFill>
            <a:schemeClr val="tx1">
              <a:lumMod val="85000"/>
              <a:lumOff val="15000"/>
            </a:schemeClr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" name="왼쪽/오른쪽 화살표 21"/>
          <p:cNvSpPr/>
          <p:nvPr/>
        </p:nvSpPr>
        <p:spPr bwMode="auto">
          <a:xfrm rot="8513455">
            <a:off x="3440113" y="3898900"/>
            <a:ext cx="431800" cy="215900"/>
          </a:xfrm>
          <a:prstGeom prst="leftRightArrow">
            <a:avLst/>
          </a:prstGeom>
          <a:solidFill>
            <a:schemeClr val="tx1">
              <a:lumMod val="85000"/>
              <a:lumOff val="15000"/>
            </a:schemeClr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3" name="왼쪽/오른쪽 화살표 22"/>
          <p:cNvSpPr/>
          <p:nvPr/>
        </p:nvSpPr>
        <p:spPr bwMode="auto">
          <a:xfrm rot="2177512">
            <a:off x="5126038" y="4040188"/>
            <a:ext cx="431800" cy="215900"/>
          </a:xfrm>
          <a:prstGeom prst="leftRightArrow">
            <a:avLst/>
          </a:prstGeom>
          <a:solidFill>
            <a:schemeClr val="tx1">
              <a:lumMod val="85000"/>
              <a:lumOff val="15000"/>
            </a:schemeClr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6084888" y="1341438"/>
            <a:ext cx="1727200" cy="431800"/>
          </a:xfrm>
          <a:prstGeom prst="roundRec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Nicira</a:t>
            </a:r>
            <a:r>
              <a:rPr lang="ko-KR" altLang="en-US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의</a:t>
            </a:r>
            <a:r>
              <a:rPr lang="en-US" altLang="ko-KR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US" altLang="ko-KR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Quantuum</a:t>
            </a:r>
            <a:r>
              <a:rPr lang="en-US" altLang="ko-KR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ko-KR" altLang="en-US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지원 </a:t>
            </a:r>
          </a:p>
        </p:txBody>
      </p:sp>
      <p:sp>
        <p:nvSpPr>
          <p:cNvPr id="25" name="모서리가 둥근 직사각형 24"/>
          <p:cNvSpPr/>
          <p:nvPr/>
        </p:nvSpPr>
        <p:spPr bwMode="auto">
          <a:xfrm>
            <a:off x="6084888" y="1916113"/>
            <a:ext cx="1727200" cy="288925"/>
          </a:xfrm>
          <a:prstGeom prst="roundRec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Citrix</a:t>
            </a:r>
            <a:r>
              <a:rPr lang="ko-KR" altLang="en-US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가  인수</a:t>
            </a:r>
          </a:p>
        </p:txBody>
      </p:sp>
      <p:sp>
        <p:nvSpPr>
          <p:cNvPr id="26" name="모서리가 둥근 직사각형 25"/>
          <p:cNvSpPr/>
          <p:nvPr/>
        </p:nvSpPr>
        <p:spPr bwMode="auto">
          <a:xfrm>
            <a:off x="6084888" y="2349500"/>
            <a:ext cx="1727200" cy="574675"/>
          </a:xfrm>
          <a:prstGeom prst="roundRec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ko-KR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UC</a:t>
            </a:r>
            <a:r>
              <a:rPr lang="ko-KR" altLang="en-US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산타바바라</a:t>
            </a:r>
            <a:endParaRPr lang="en-US" altLang="ko-KR" sz="12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ko-KR" altLang="en-US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유칼립투스시스템즈사</a:t>
            </a:r>
            <a:r>
              <a:rPr lang="ko-KR" altLang="en-US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 </a:t>
            </a:r>
            <a:r>
              <a:rPr lang="ko-KR" altLang="en-US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설맂</a:t>
            </a:r>
            <a:endParaRPr lang="ko-KR" altLang="en-US" sz="12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7544" y="332656"/>
            <a:ext cx="8676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800" b="1" dirty="0" smtClean="0">
                <a:solidFill>
                  <a:srgbClr val="002060"/>
                </a:solidFill>
              </a:rPr>
              <a:t>[</a:t>
            </a:r>
            <a:r>
              <a:rPr lang="ko-KR" altLang="en-US" sz="2800" b="1" dirty="0" smtClean="0">
                <a:solidFill>
                  <a:srgbClr val="002060"/>
                </a:solidFill>
              </a:rPr>
              <a:t>참고</a:t>
            </a:r>
            <a:r>
              <a:rPr lang="en-US" altLang="ko-KR" sz="2800" b="1" dirty="0" smtClean="0">
                <a:solidFill>
                  <a:srgbClr val="002060"/>
                </a:solidFill>
              </a:rPr>
              <a:t>] Global Open</a:t>
            </a:r>
            <a:r>
              <a:rPr lang="ko-KR" altLang="en-US" sz="2800" b="1" dirty="0" smtClean="0">
                <a:solidFill>
                  <a:srgbClr val="002060"/>
                </a:solidFill>
              </a:rPr>
              <a:t> </a:t>
            </a:r>
            <a:r>
              <a:rPr lang="en-US" altLang="ko-KR" sz="2800" b="1" dirty="0" smtClean="0">
                <a:solidFill>
                  <a:srgbClr val="002060"/>
                </a:solidFill>
              </a:rPr>
              <a:t>Community </a:t>
            </a:r>
            <a:r>
              <a:rPr lang="ko-KR" altLang="en-US" sz="2800" b="1" dirty="0" smtClean="0">
                <a:solidFill>
                  <a:srgbClr val="002060"/>
                </a:solidFill>
              </a:rPr>
              <a:t>협력사례</a:t>
            </a:r>
            <a:r>
              <a:rPr lang="en-US" altLang="ko-KR" sz="2800" b="1" dirty="0" smtClean="0">
                <a:solidFill>
                  <a:srgbClr val="002060"/>
                </a:solidFill>
              </a:rPr>
              <a:t> </a:t>
            </a:r>
            <a:endParaRPr lang="ko-KR" altLang="en-US" sz="2800" b="1" dirty="0">
              <a:solidFill>
                <a:srgbClr val="002060"/>
              </a:solidFill>
            </a:endParaRPr>
          </a:p>
        </p:txBody>
      </p:sp>
      <p:sp>
        <p:nvSpPr>
          <p:cNvPr id="26650" name="직사각형 27"/>
          <p:cNvSpPr>
            <a:spLocks noChangeArrowheads="1"/>
          </p:cNvSpPr>
          <p:nvPr/>
        </p:nvSpPr>
        <p:spPr bwMode="auto">
          <a:xfrm>
            <a:off x="1258888" y="5708650"/>
            <a:ext cx="208915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10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오픈소스</a:t>
            </a:r>
            <a:r>
              <a:rPr lang="en-US" altLang="ko-KR" sz="110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ko-KR" altLang="en-US" sz="110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협업솔루션</a:t>
            </a:r>
            <a:endParaRPr lang="en-US" altLang="ko-KR" sz="110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  <a:p>
            <a:pPr algn="ctr"/>
            <a:r>
              <a:rPr lang="ko-KR" altLang="en-US" sz="110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이메일</a:t>
            </a:r>
            <a:r>
              <a:rPr lang="en-US" altLang="ko-KR" sz="110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,</a:t>
            </a:r>
            <a:r>
              <a:rPr lang="ko-KR" altLang="en-US" sz="110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일정관리</a:t>
            </a:r>
            <a:r>
              <a:rPr lang="en-US" altLang="ko-KR" sz="110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,</a:t>
            </a:r>
            <a:r>
              <a:rPr lang="ko-KR" altLang="en-US" sz="110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파일공유</a:t>
            </a:r>
            <a:endParaRPr lang="en-US" altLang="ko-KR" sz="110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  <a:p>
            <a:pPr algn="ctr"/>
            <a:r>
              <a:rPr lang="ko-KR" altLang="en-US" sz="110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한글과컴퓨터 협력계약</a:t>
            </a:r>
          </a:p>
        </p:txBody>
      </p:sp>
      <p:sp>
        <p:nvSpPr>
          <p:cNvPr id="26651" name="직사각형 28"/>
          <p:cNvSpPr>
            <a:spLocks noChangeArrowheads="1"/>
          </p:cNvSpPr>
          <p:nvPr/>
        </p:nvSpPr>
        <p:spPr bwMode="auto">
          <a:xfrm>
            <a:off x="179388" y="4316413"/>
            <a:ext cx="122396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자바</a:t>
            </a:r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스프링</a:t>
            </a:r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,</a:t>
            </a:r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파이선</a:t>
            </a:r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,PHP,</a:t>
            </a:r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루비 지원하는 플랫폼</a:t>
            </a:r>
          </a:p>
        </p:txBody>
      </p:sp>
      <p:sp>
        <p:nvSpPr>
          <p:cNvPr id="26652" name="TextBox 29"/>
          <p:cNvSpPr txBox="1">
            <a:spLocks noChangeArrowheads="1"/>
          </p:cNvSpPr>
          <p:nvPr/>
        </p:nvSpPr>
        <p:spPr bwMode="auto">
          <a:xfrm>
            <a:off x="3635375" y="4005263"/>
            <a:ext cx="10271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400">
                <a:solidFill>
                  <a:prstClr val="black"/>
                </a:solidFill>
              </a:rPr>
              <a:t>인수 또는 </a:t>
            </a:r>
            <a:endParaRPr lang="en-US" altLang="ko-KR" sz="1400">
              <a:solidFill>
                <a:prstClr val="black"/>
              </a:solidFill>
            </a:endParaRPr>
          </a:p>
          <a:p>
            <a:r>
              <a:rPr lang="ko-KR" altLang="en-US" sz="1400">
                <a:solidFill>
                  <a:prstClr val="black"/>
                </a:solidFill>
              </a:rPr>
              <a:t>지원</a:t>
            </a:r>
            <a:r>
              <a:rPr lang="en-US" altLang="ko-KR" sz="1400">
                <a:solidFill>
                  <a:prstClr val="black"/>
                </a:solidFill>
              </a:rPr>
              <a:t> </a:t>
            </a:r>
            <a:r>
              <a:rPr lang="ko-KR" altLang="en-US" sz="1400">
                <a:solidFill>
                  <a:prstClr val="black"/>
                </a:solidFill>
              </a:rPr>
              <a:t>병행</a:t>
            </a:r>
          </a:p>
        </p:txBody>
      </p:sp>
      <p:sp>
        <p:nvSpPr>
          <p:cNvPr id="26653" name="TextBox 30"/>
          <p:cNvSpPr txBox="1">
            <a:spLocks noChangeArrowheads="1"/>
          </p:cNvSpPr>
          <p:nvPr/>
        </p:nvSpPr>
        <p:spPr bwMode="auto">
          <a:xfrm>
            <a:off x="4572000" y="3068638"/>
            <a:ext cx="2089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>
                <a:solidFill>
                  <a:prstClr val="black"/>
                </a:solidFill>
              </a:rPr>
              <a:t>지원</a:t>
            </a:r>
            <a:r>
              <a:rPr lang="en-US" altLang="ko-KR" sz="1400">
                <a:solidFill>
                  <a:prstClr val="black"/>
                </a:solidFill>
              </a:rPr>
              <a:t>(Committer </a:t>
            </a:r>
            <a:r>
              <a:rPr lang="ko-KR" altLang="en-US" sz="1400">
                <a:solidFill>
                  <a:prstClr val="black"/>
                </a:solidFill>
              </a:rPr>
              <a:t>양성</a:t>
            </a:r>
            <a:r>
              <a:rPr lang="en-US" altLang="ko-KR" sz="1400">
                <a:solidFill>
                  <a:prstClr val="black"/>
                </a:solidFill>
              </a:rPr>
              <a:t>)</a:t>
            </a:r>
            <a:endParaRPr lang="ko-KR" altLang="en-US" sz="1400">
              <a:solidFill>
                <a:prstClr val="black"/>
              </a:solidFill>
            </a:endParaRPr>
          </a:p>
        </p:txBody>
      </p:sp>
      <p:sp>
        <p:nvSpPr>
          <p:cNvPr id="26654" name="TextBox 31"/>
          <p:cNvSpPr txBox="1">
            <a:spLocks noChangeArrowheads="1"/>
          </p:cNvSpPr>
          <p:nvPr/>
        </p:nvSpPr>
        <p:spPr bwMode="auto">
          <a:xfrm>
            <a:off x="5219700" y="3768725"/>
            <a:ext cx="14398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>
                <a:solidFill>
                  <a:prstClr val="black"/>
                </a:solidFill>
              </a:rPr>
              <a:t>인수 및 합병</a:t>
            </a:r>
          </a:p>
        </p:txBody>
      </p:sp>
      <p:sp>
        <p:nvSpPr>
          <p:cNvPr id="26655" name="직사각형 32"/>
          <p:cNvSpPr>
            <a:spLocks noChangeArrowheads="1"/>
          </p:cNvSpPr>
          <p:nvPr/>
        </p:nvSpPr>
        <p:spPr bwMode="auto">
          <a:xfrm>
            <a:off x="1547813" y="3284538"/>
            <a:ext cx="187166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3</a:t>
            </a:r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백만 개발자</a:t>
            </a:r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전세계 </a:t>
            </a:r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50% </a:t>
            </a:r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개발사 채택</a:t>
            </a:r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, 2009</a:t>
            </a:r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년 </a:t>
            </a:r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“Spring</a:t>
            </a:r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Source </a:t>
            </a:r>
            <a:r>
              <a:rPr lang="ko-KR" altLang="en-US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인수</a:t>
            </a:r>
            <a:r>
              <a:rPr lang="en-US" altLang="ko-KR" sz="110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”</a:t>
            </a:r>
            <a:endParaRPr lang="ko-KR" altLang="en-US" sz="110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4" name="왼쪽/오른쪽 화살표 33"/>
          <p:cNvSpPr/>
          <p:nvPr/>
        </p:nvSpPr>
        <p:spPr bwMode="auto">
          <a:xfrm>
            <a:off x="5292725" y="1484313"/>
            <a:ext cx="719138" cy="215900"/>
          </a:xfrm>
          <a:prstGeom prst="leftRightArrow">
            <a:avLst/>
          </a:prstGeom>
          <a:solidFill>
            <a:schemeClr val="tx1">
              <a:lumMod val="85000"/>
              <a:lumOff val="15000"/>
            </a:schemeClr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5" name="왼쪽/오른쪽 화살표 34"/>
          <p:cNvSpPr/>
          <p:nvPr/>
        </p:nvSpPr>
        <p:spPr bwMode="auto">
          <a:xfrm>
            <a:off x="5292725" y="1989138"/>
            <a:ext cx="719138" cy="215900"/>
          </a:xfrm>
          <a:prstGeom prst="leftRightArrow">
            <a:avLst/>
          </a:prstGeom>
          <a:solidFill>
            <a:schemeClr val="tx1">
              <a:lumMod val="85000"/>
              <a:lumOff val="15000"/>
            </a:schemeClr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36" name="왼쪽/오른쪽 화살표 35"/>
          <p:cNvSpPr/>
          <p:nvPr/>
        </p:nvSpPr>
        <p:spPr bwMode="auto">
          <a:xfrm>
            <a:off x="5292725" y="2492375"/>
            <a:ext cx="719138" cy="215900"/>
          </a:xfrm>
          <a:prstGeom prst="leftRightArrow">
            <a:avLst/>
          </a:prstGeom>
          <a:solidFill>
            <a:schemeClr val="tx1">
              <a:lumMod val="85000"/>
              <a:lumOff val="15000"/>
            </a:schemeClr>
          </a:soli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6659" name="TextBox 36"/>
          <p:cNvSpPr txBox="1">
            <a:spLocks noChangeArrowheads="1"/>
          </p:cNvSpPr>
          <p:nvPr/>
        </p:nvSpPr>
        <p:spPr bwMode="auto">
          <a:xfrm>
            <a:off x="2987675" y="1700213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>
                <a:solidFill>
                  <a:prstClr val="black"/>
                </a:solidFill>
              </a:rPr>
              <a:t>Open </a:t>
            </a:r>
            <a:r>
              <a:rPr lang="ko-KR" altLang="en-US" sz="1200">
                <a:solidFill>
                  <a:prstClr val="black"/>
                </a:solidFill>
              </a:rPr>
              <a:t>소스  그룹</a:t>
            </a:r>
          </a:p>
        </p:txBody>
      </p:sp>
      <p:sp>
        <p:nvSpPr>
          <p:cNvPr id="26660" name="직사각형 36"/>
          <p:cNvSpPr>
            <a:spLocks noChangeArrowheads="1"/>
          </p:cNvSpPr>
          <p:nvPr/>
        </p:nvSpPr>
        <p:spPr bwMode="auto">
          <a:xfrm>
            <a:off x="3203575" y="5805488"/>
            <a:ext cx="4572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>
                <a:solidFill>
                  <a:prstClr val="black"/>
                </a:solidFill>
              </a:rPr>
              <a:t>오픈소스 기반 협업 솔루션인 </a:t>
            </a:r>
            <a:r>
              <a:rPr lang="en-US" altLang="ko-KR" sz="1200">
                <a:solidFill>
                  <a:prstClr val="black"/>
                </a:solidFill>
              </a:rPr>
              <a:t>`</a:t>
            </a:r>
            <a:r>
              <a:rPr lang="ko-KR" altLang="en-US" sz="1200">
                <a:solidFill>
                  <a:prstClr val="black"/>
                </a:solidFill>
              </a:rPr>
              <a:t>짐브라 콜라보레이션 서버</a:t>
            </a:r>
            <a:r>
              <a:rPr lang="en-US" altLang="ko-KR" sz="1200">
                <a:solidFill>
                  <a:prstClr val="black"/>
                </a:solidFill>
              </a:rPr>
              <a:t>(Zimbra Collaboration Server)'</a:t>
            </a:r>
            <a:r>
              <a:rPr lang="ko-KR" altLang="en-US" sz="1200">
                <a:solidFill>
                  <a:prstClr val="black"/>
                </a:solidFill>
              </a:rPr>
              <a:t>를 기반으로 개발한 문서</a:t>
            </a:r>
            <a:r>
              <a:rPr lang="en-US" altLang="ko-KR" sz="1200">
                <a:solidFill>
                  <a:prstClr val="black"/>
                </a:solidFill>
              </a:rPr>
              <a:t>, </a:t>
            </a:r>
            <a:r>
              <a:rPr lang="ko-KR" altLang="en-US" sz="1200">
                <a:solidFill>
                  <a:prstClr val="black"/>
                </a:solidFill>
              </a:rPr>
              <a:t>메일 그룹웨어 솔루션인 </a:t>
            </a:r>
            <a:r>
              <a:rPr lang="en-US" altLang="ko-KR" sz="1200">
                <a:solidFill>
                  <a:prstClr val="black"/>
                </a:solidFill>
              </a:rPr>
              <a:t>`</a:t>
            </a:r>
            <a:r>
              <a:rPr lang="ko-KR" altLang="en-US" sz="1200">
                <a:solidFill>
                  <a:prstClr val="black"/>
                </a:solidFill>
              </a:rPr>
              <a:t>씽크프리 협업 솔루션</a:t>
            </a:r>
            <a:r>
              <a:rPr lang="en-US" altLang="ko-KR" sz="1200">
                <a:solidFill>
                  <a:prstClr val="black"/>
                </a:solidFill>
              </a:rPr>
              <a:t>'</a:t>
            </a:r>
            <a:r>
              <a:rPr lang="ko-KR" altLang="en-US" sz="1200">
                <a:solidFill>
                  <a:prstClr val="black"/>
                </a:solidFill>
              </a:rPr>
              <a:t>을 국내외에 유통</a:t>
            </a:r>
            <a:r>
              <a:rPr lang="en-US" altLang="ko-KR" sz="1200">
                <a:solidFill>
                  <a:prstClr val="black"/>
                </a:solidFill>
              </a:rPr>
              <a:t>, </a:t>
            </a:r>
            <a:r>
              <a:rPr lang="ko-KR" altLang="en-US" sz="1200">
                <a:solidFill>
                  <a:prstClr val="black"/>
                </a:solidFill>
              </a:rPr>
              <a:t>공급계획</a:t>
            </a:r>
            <a:r>
              <a:rPr lang="en-US" altLang="ko-KR" sz="1200">
                <a:solidFill>
                  <a:prstClr val="black"/>
                </a:solidFill>
              </a:rPr>
              <a:t>(2013.1</a:t>
            </a:r>
            <a:r>
              <a:rPr lang="ko-KR" altLang="en-US" sz="1200">
                <a:solidFill>
                  <a:prstClr val="black"/>
                </a:solidFill>
              </a:rPr>
              <a:t>월</a:t>
            </a:r>
            <a:r>
              <a:rPr lang="en-US" altLang="ko-KR" sz="1200">
                <a:solidFill>
                  <a:prstClr val="black"/>
                </a:solidFill>
              </a:rPr>
              <a:t>)</a:t>
            </a:r>
            <a:endParaRPr lang="ko-KR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628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4650" y="134076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ko-KR" altLang="en-US" sz="2800" b="1" dirty="0" smtClean="0"/>
              <a:t> 국가 </a:t>
            </a:r>
            <a:r>
              <a:rPr lang="en-US" altLang="ko-KR" sz="2800" b="1" dirty="0" smtClean="0"/>
              <a:t>R&amp;D </a:t>
            </a:r>
            <a:r>
              <a:rPr lang="ko-KR" altLang="en-US" sz="2800" b="1" dirty="0" smtClean="0"/>
              <a:t>와</a:t>
            </a: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 공공프로젝트의 수행방향은 지금까지와는 달라야 한다</a:t>
            </a:r>
            <a:r>
              <a:rPr lang="en-US" altLang="ko-KR" sz="2800" b="1" dirty="0" smtClean="0"/>
              <a:t>..</a:t>
            </a:r>
            <a:endParaRPr lang="ko-KR" altLang="en-US" sz="28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5872187"/>
            <a:ext cx="2133600" cy="365125"/>
          </a:xfrm>
        </p:spPr>
        <p:txBody>
          <a:bodyPr/>
          <a:lstStyle/>
          <a:p>
            <a:pPr>
              <a:defRPr/>
            </a:pPr>
            <a:fld id="{AFF6B140-B3B9-4C3E-A133-EBC92C946C59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611560" y="4365104"/>
            <a:ext cx="4741862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000" b="1" dirty="0">
                <a:latin typeface="+mn-ea"/>
                <a:ea typeface="+mn-ea"/>
              </a:rPr>
              <a:t>&lt;  </a:t>
            </a:r>
            <a:r>
              <a:rPr lang="ko-KR" altLang="en-US" sz="1000" b="1" dirty="0">
                <a:latin typeface="+mn-ea"/>
                <a:ea typeface="+mn-ea"/>
              </a:rPr>
              <a:t>해결사항  </a:t>
            </a:r>
            <a:r>
              <a:rPr lang="en-US" altLang="ko-KR" sz="1000" b="1" dirty="0">
                <a:latin typeface="+mn-ea"/>
                <a:ea typeface="+mn-ea"/>
              </a:rPr>
              <a:t>&gt; </a:t>
            </a:r>
          </a:p>
          <a:p>
            <a:pPr>
              <a:defRPr/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buFontTx/>
              <a:buChar char="-"/>
              <a:defRPr/>
            </a:pPr>
            <a:r>
              <a:rPr lang="en-US" altLang="ko-KR" sz="1000" b="1" dirty="0">
                <a:latin typeface="+mn-ea"/>
                <a:ea typeface="+mn-ea"/>
              </a:rPr>
              <a:t> HW </a:t>
            </a:r>
            <a:r>
              <a:rPr lang="ko-KR" altLang="en-US" sz="1000" b="1" dirty="0">
                <a:latin typeface="+mn-ea"/>
                <a:ea typeface="+mn-ea"/>
              </a:rPr>
              <a:t>중심적 제도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제품중심적 </a:t>
            </a:r>
            <a:r>
              <a:rPr lang="en-US" altLang="ko-KR" sz="1000" b="1" dirty="0">
                <a:latin typeface="+mn-ea"/>
                <a:ea typeface="+mn-ea"/>
              </a:rPr>
              <a:t>R&amp;D(</a:t>
            </a:r>
            <a:r>
              <a:rPr lang="ko-KR" altLang="en-US" sz="1000" b="1" dirty="0" err="1">
                <a:latin typeface="+mn-ea"/>
                <a:ea typeface="+mn-ea"/>
              </a:rPr>
              <a:t>스펙</a:t>
            </a:r>
            <a:r>
              <a:rPr lang="en-US" altLang="ko-KR" sz="1000" b="1" dirty="0">
                <a:latin typeface="+mn-ea"/>
                <a:ea typeface="+mn-ea"/>
              </a:rPr>
              <a:t>-&gt;</a:t>
            </a:r>
            <a:r>
              <a:rPr lang="ko-KR" altLang="en-US" sz="1000" b="1" dirty="0">
                <a:latin typeface="+mn-ea"/>
                <a:ea typeface="+mn-ea"/>
              </a:rPr>
              <a:t>생산</a:t>
            </a:r>
            <a:r>
              <a:rPr lang="en-US" altLang="ko-KR" sz="1000" b="1" dirty="0">
                <a:latin typeface="+mn-ea"/>
                <a:ea typeface="+mn-ea"/>
              </a:rPr>
              <a:t>)</a:t>
            </a:r>
          </a:p>
          <a:p>
            <a:pPr>
              <a:buFontTx/>
              <a:buChar char="-"/>
              <a:defRPr/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ko-KR" altLang="en-US" sz="1000" b="1" dirty="0">
                <a:latin typeface="+mn-ea"/>
                <a:ea typeface="+mn-ea"/>
              </a:rPr>
              <a:t>최저가격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나이등급제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경력기간개념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buFontTx/>
              <a:buChar char="-"/>
              <a:defRPr/>
            </a:pPr>
            <a:r>
              <a:rPr lang="en-US" altLang="ko-KR" sz="1000" b="1" dirty="0">
                <a:latin typeface="+mn-ea"/>
                <a:ea typeface="+mn-ea"/>
              </a:rPr>
              <a:t> SW</a:t>
            </a:r>
            <a:r>
              <a:rPr lang="ko-KR" altLang="en-US" sz="1000" b="1" dirty="0">
                <a:latin typeface="+mn-ea"/>
                <a:ea typeface="+mn-ea"/>
              </a:rPr>
              <a:t>개발에  개인별 생산성 무시</a:t>
            </a:r>
            <a:r>
              <a:rPr lang="en-US" altLang="ko-KR" sz="1000" b="1" dirty="0">
                <a:latin typeface="+mn-ea"/>
                <a:ea typeface="+mn-ea"/>
              </a:rPr>
              <a:t>(man</a:t>
            </a: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hour/month </a:t>
            </a:r>
            <a:r>
              <a:rPr lang="ko-KR" altLang="en-US" sz="1000" b="1" dirty="0">
                <a:latin typeface="+mn-ea"/>
                <a:ea typeface="+mn-ea"/>
              </a:rPr>
              <a:t>개념</a:t>
            </a:r>
            <a:r>
              <a:rPr lang="en-US" altLang="ko-KR" sz="1000" b="1" dirty="0">
                <a:latin typeface="+mn-ea"/>
                <a:ea typeface="+mn-ea"/>
              </a:rPr>
              <a:t>)</a:t>
            </a:r>
          </a:p>
          <a:p>
            <a:pPr>
              <a:buFontTx/>
              <a:buChar char="-"/>
              <a:defRPr/>
            </a:pPr>
            <a:r>
              <a:rPr lang="en-US" altLang="ko-KR" sz="1000" b="1" dirty="0">
                <a:latin typeface="+mn-ea"/>
                <a:ea typeface="+mn-ea"/>
              </a:rPr>
              <a:t> SW</a:t>
            </a:r>
            <a:r>
              <a:rPr lang="ko-KR" altLang="en-US" sz="1000" b="1" dirty="0">
                <a:latin typeface="+mn-ea"/>
                <a:ea typeface="+mn-ea"/>
              </a:rPr>
              <a:t>의 마켓수용 단계별 세분화 지원 미비</a:t>
            </a:r>
            <a:r>
              <a:rPr lang="en-US" altLang="ko-KR" sz="1000" b="1" dirty="0">
                <a:latin typeface="+mn-ea"/>
                <a:ea typeface="+mn-ea"/>
              </a:rPr>
              <a:t>(R&amp;D SW, PKG SW, SI, SM, </a:t>
            </a:r>
            <a:r>
              <a:rPr lang="ko-KR" altLang="en-US" sz="1000" b="1" dirty="0">
                <a:latin typeface="+mn-ea"/>
                <a:ea typeface="+mn-ea"/>
              </a:rPr>
              <a:t>서비스</a:t>
            </a:r>
            <a:r>
              <a:rPr lang="en-US" altLang="ko-KR" sz="1000" b="1" dirty="0">
                <a:latin typeface="+mn-ea"/>
                <a:ea typeface="+mn-ea"/>
              </a:rPr>
              <a:t>)</a:t>
            </a:r>
          </a:p>
          <a:p>
            <a:pPr>
              <a:buFontTx/>
              <a:buChar char="-"/>
              <a:defRPr/>
            </a:pPr>
            <a:r>
              <a:rPr lang="en-US" altLang="ko-KR" sz="1000" b="1" dirty="0">
                <a:latin typeface="+mn-ea"/>
                <a:ea typeface="+mn-ea"/>
              </a:rPr>
              <a:t> IT</a:t>
            </a:r>
            <a:r>
              <a:rPr lang="ko-KR" altLang="en-US" sz="1000" b="1" dirty="0">
                <a:latin typeface="+mn-ea"/>
                <a:ea typeface="+mn-ea"/>
              </a:rPr>
              <a:t>분야에서 </a:t>
            </a:r>
            <a:r>
              <a:rPr lang="en-US" altLang="ko-KR" sz="1000" b="1" dirty="0">
                <a:latin typeface="+mn-ea"/>
                <a:ea typeface="+mn-ea"/>
              </a:rPr>
              <a:t>SW</a:t>
            </a:r>
            <a:r>
              <a:rPr lang="ko-KR" altLang="en-US" sz="1000" b="1" dirty="0">
                <a:latin typeface="+mn-ea"/>
                <a:ea typeface="+mn-ea"/>
              </a:rPr>
              <a:t> 기여도 </a:t>
            </a:r>
            <a:r>
              <a:rPr lang="ko-KR" altLang="en-US" sz="1000" b="1" dirty="0" err="1">
                <a:latin typeface="+mn-ea"/>
                <a:ea typeface="+mn-ea"/>
              </a:rPr>
              <a:t>저평가</a:t>
            </a:r>
            <a:r>
              <a:rPr lang="ko-KR" altLang="en-US" sz="1000" b="1" dirty="0">
                <a:latin typeface="+mn-ea"/>
                <a:ea typeface="+mn-ea"/>
              </a:rPr>
              <a:t> 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buFontTx/>
              <a:buChar char="-"/>
              <a:defRPr/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ko-KR" altLang="en-US" sz="1000" b="1" dirty="0">
                <a:latin typeface="+mn-ea"/>
                <a:ea typeface="+mn-ea"/>
              </a:rPr>
              <a:t>정부의 정보화는  </a:t>
            </a:r>
            <a:r>
              <a:rPr lang="en-US" altLang="ko-KR" sz="1000" b="1" dirty="0">
                <a:latin typeface="+mn-ea"/>
                <a:ea typeface="+mn-ea"/>
              </a:rPr>
              <a:t>App</a:t>
            </a:r>
            <a:r>
              <a:rPr lang="ko-KR" altLang="en-US" sz="1000" b="1" dirty="0">
                <a:latin typeface="+mn-ea"/>
                <a:ea typeface="+mn-ea"/>
              </a:rPr>
              <a:t>구축에 중점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주요</a:t>
            </a:r>
            <a:r>
              <a:rPr lang="en-US" altLang="ko-KR" sz="1000" b="1" dirty="0">
                <a:latin typeface="+mn-ea"/>
                <a:ea typeface="+mn-ea"/>
              </a:rPr>
              <a:t>SW</a:t>
            </a:r>
            <a:r>
              <a:rPr lang="ko-KR" altLang="en-US" sz="1000" b="1" dirty="0">
                <a:latin typeface="+mn-ea"/>
                <a:ea typeface="+mn-ea"/>
              </a:rPr>
              <a:t>의 대외의존성 확대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buFontTx/>
              <a:buChar char="-"/>
              <a:defRPr/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ko-KR" altLang="en-US" sz="1000" b="1" dirty="0" err="1">
                <a:latin typeface="+mn-ea"/>
                <a:ea typeface="+mn-ea"/>
              </a:rPr>
              <a:t>정보화사업의</a:t>
            </a:r>
            <a:r>
              <a:rPr lang="ko-KR" altLang="en-US" sz="1000" b="1" dirty="0">
                <a:latin typeface="+mn-ea"/>
                <a:ea typeface="+mn-ea"/>
              </a:rPr>
              <a:t> 대부분은 </a:t>
            </a:r>
            <a:r>
              <a:rPr lang="en-US" altLang="ko-KR" sz="1000" b="1" dirty="0">
                <a:latin typeface="+mn-ea"/>
                <a:ea typeface="+mn-ea"/>
              </a:rPr>
              <a:t>SI</a:t>
            </a:r>
            <a:r>
              <a:rPr lang="ko-KR" altLang="en-US" sz="1000" b="1" dirty="0">
                <a:latin typeface="+mn-ea"/>
                <a:ea typeface="+mn-ea"/>
              </a:rPr>
              <a:t> 의존적 일괄발주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책임전가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buFontTx/>
              <a:buChar char="-"/>
              <a:defRPr/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ko-KR" altLang="en-US" sz="1000" b="1" dirty="0">
                <a:latin typeface="+mn-ea"/>
                <a:ea typeface="+mn-ea"/>
              </a:rPr>
              <a:t>정부의 </a:t>
            </a:r>
            <a:r>
              <a:rPr lang="en-US" altLang="ko-KR" sz="1000" b="1" dirty="0">
                <a:latin typeface="+mn-ea"/>
                <a:ea typeface="+mn-ea"/>
              </a:rPr>
              <a:t>R&amp;D</a:t>
            </a:r>
            <a:r>
              <a:rPr lang="ko-KR" altLang="en-US" sz="1000" b="1" dirty="0">
                <a:latin typeface="+mn-ea"/>
                <a:ea typeface="+mn-ea"/>
              </a:rPr>
              <a:t> 투자는 기반 보다는 제품 위주로</a:t>
            </a:r>
            <a:r>
              <a:rPr lang="en-US" altLang="ko-KR" sz="1000" b="1" dirty="0">
                <a:latin typeface="+mn-ea"/>
                <a:ea typeface="+mn-ea"/>
              </a:rPr>
              <a:t>..</a:t>
            </a:r>
            <a:r>
              <a:rPr lang="ko-KR" altLang="en-US" sz="1000" b="1" dirty="0">
                <a:latin typeface="+mn-ea"/>
                <a:ea typeface="+mn-ea"/>
              </a:rPr>
              <a:t> 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buFontTx/>
              <a:buChar char="-"/>
              <a:defRPr/>
            </a:pPr>
            <a:endParaRPr lang="ko-KR" altLang="en-US" sz="1000" b="1" dirty="0">
              <a:latin typeface="+mn-ea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11560" y="548680"/>
            <a:ext cx="20697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ko-KR" altLang="en-US" sz="3200" b="1" dirty="0" smtClean="0">
                <a:latin typeface="+mn-ea"/>
                <a:ea typeface="+mn-ea"/>
              </a:rPr>
              <a:t> 방향성 </a:t>
            </a:r>
            <a:endParaRPr lang="ko-KR" altLang="en-US" sz="3200" dirty="0">
              <a:latin typeface="+mn-ea"/>
              <a:ea typeface="+mn-ea"/>
            </a:endParaRPr>
          </a:p>
        </p:txBody>
      </p:sp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1259632" y="3429000"/>
            <a:ext cx="28082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b="1" dirty="0">
                <a:latin typeface="+mn-ea"/>
                <a:ea typeface="+mn-ea"/>
              </a:rPr>
              <a:t>공공프로젝트의 </a:t>
            </a:r>
            <a:r>
              <a:rPr lang="en-US" altLang="ko-KR" b="1" dirty="0">
                <a:latin typeface="+mn-ea"/>
                <a:ea typeface="+mn-ea"/>
              </a:rPr>
              <a:t>90%</a:t>
            </a:r>
            <a:r>
              <a:rPr lang="ko-KR" altLang="en-US" b="1" dirty="0">
                <a:latin typeface="+mn-ea"/>
                <a:ea typeface="+mn-ea"/>
              </a:rPr>
              <a:t>가  </a:t>
            </a:r>
            <a:r>
              <a:rPr lang="ko-KR" altLang="en-US" b="1" dirty="0" smtClean="0">
                <a:latin typeface="+mn-ea"/>
                <a:ea typeface="+mn-ea"/>
              </a:rPr>
              <a:t>패키지</a:t>
            </a:r>
            <a:r>
              <a:rPr lang="en-US" altLang="ko-KR" b="1" dirty="0" smtClean="0">
                <a:latin typeface="+mn-ea"/>
                <a:ea typeface="+mn-ea"/>
              </a:rPr>
              <a:t>HW, SW</a:t>
            </a:r>
            <a:r>
              <a:rPr lang="ko-KR" altLang="en-US" b="1" dirty="0" smtClean="0">
                <a:latin typeface="+mn-ea"/>
              </a:rPr>
              <a:t>가 점유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>
                <a:latin typeface="+mn-ea"/>
                <a:ea typeface="+mn-ea"/>
              </a:rPr>
              <a:t>나머지 </a:t>
            </a:r>
            <a:r>
              <a:rPr lang="en-US" altLang="ko-KR" b="1" dirty="0">
                <a:latin typeface="+mn-ea"/>
                <a:ea typeface="+mn-ea"/>
              </a:rPr>
              <a:t>10%</a:t>
            </a:r>
            <a:r>
              <a:rPr lang="ko-KR" altLang="en-US" b="1" dirty="0">
                <a:latin typeface="+mn-ea"/>
                <a:ea typeface="+mn-ea"/>
              </a:rPr>
              <a:t>로</a:t>
            </a:r>
            <a:r>
              <a:rPr lang="en-US" altLang="ko-KR" b="1" dirty="0">
                <a:latin typeface="+mn-ea"/>
                <a:ea typeface="+mn-ea"/>
              </a:rPr>
              <a:t> </a:t>
            </a:r>
            <a:r>
              <a:rPr lang="ko-KR" altLang="en-US" b="1" dirty="0">
                <a:latin typeface="+mn-ea"/>
                <a:ea typeface="+mn-ea"/>
              </a:rPr>
              <a:t>경쟁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650" y="2800375"/>
            <a:ext cx="3344185" cy="52322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800" b="1" dirty="0">
                <a:latin typeface="+mn-ea"/>
                <a:ea typeface="+mn-ea"/>
              </a:rPr>
              <a:t>10% </a:t>
            </a:r>
            <a:r>
              <a:rPr lang="ko-KR" altLang="en-US" sz="2800" b="1" dirty="0">
                <a:latin typeface="+mn-ea"/>
                <a:ea typeface="+mn-ea"/>
              </a:rPr>
              <a:t>를</a:t>
            </a:r>
            <a:r>
              <a:rPr lang="en-US" altLang="ko-KR" sz="2800" b="1" dirty="0">
                <a:latin typeface="+mn-ea"/>
                <a:ea typeface="+mn-ea"/>
              </a:rPr>
              <a:t> </a:t>
            </a:r>
            <a:r>
              <a:rPr lang="ko-KR" altLang="en-US" sz="2800" b="1" dirty="0" smtClean="0">
                <a:latin typeface="+mn-ea"/>
                <a:ea typeface="+mn-ea"/>
              </a:rPr>
              <a:t>위한 정책</a:t>
            </a:r>
            <a:r>
              <a:rPr lang="en-US" altLang="ko-KR" sz="2800" b="1" dirty="0" smtClean="0">
                <a:latin typeface="+mn-ea"/>
                <a:ea typeface="+mn-ea"/>
              </a:rPr>
              <a:t> </a:t>
            </a:r>
            <a:r>
              <a:rPr lang="ko-KR" altLang="en-US" sz="2800" b="1" dirty="0" smtClean="0">
                <a:latin typeface="+mn-ea"/>
                <a:ea typeface="+mn-ea"/>
              </a:rPr>
              <a:t> </a:t>
            </a:r>
            <a:endParaRPr lang="ko-KR" altLang="en-US" sz="2800" b="1" dirty="0"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625" y="2800375"/>
            <a:ext cx="3217547" cy="52322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800" b="1" dirty="0">
                <a:latin typeface="+mn-ea"/>
                <a:ea typeface="+mn-ea"/>
              </a:rPr>
              <a:t>90% </a:t>
            </a:r>
            <a:r>
              <a:rPr lang="ko-KR" altLang="en-US" sz="2800" b="1" dirty="0">
                <a:latin typeface="+mn-ea"/>
                <a:ea typeface="+mn-ea"/>
              </a:rPr>
              <a:t>를</a:t>
            </a:r>
            <a:r>
              <a:rPr lang="en-US" altLang="ko-KR" sz="2800" b="1" dirty="0">
                <a:latin typeface="+mn-ea"/>
                <a:ea typeface="+mn-ea"/>
              </a:rPr>
              <a:t> </a:t>
            </a:r>
            <a:r>
              <a:rPr lang="ko-KR" altLang="en-US" sz="2800" b="1" dirty="0" smtClean="0">
                <a:latin typeface="+mn-ea"/>
                <a:ea typeface="+mn-ea"/>
              </a:rPr>
              <a:t>위한 정책 </a:t>
            </a:r>
            <a:endParaRPr lang="ko-KR" altLang="en-US" sz="2800" b="1" dirty="0"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2080" y="3592537"/>
            <a:ext cx="3836307" cy="220060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b="1" dirty="0">
                <a:latin typeface="+mn-ea"/>
                <a:ea typeface="+mn-ea"/>
              </a:rPr>
              <a:t>기존의</a:t>
            </a:r>
            <a:r>
              <a:rPr lang="en-US" altLang="ko-KR" b="1" dirty="0">
                <a:latin typeface="+mn-ea"/>
                <a:ea typeface="+mn-ea"/>
              </a:rPr>
              <a:t> Track</a:t>
            </a:r>
            <a:r>
              <a:rPr lang="ko-KR" altLang="en-US" b="1" dirty="0">
                <a:latin typeface="+mn-ea"/>
                <a:ea typeface="+mn-ea"/>
              </a:rPr>
              <a:t>과 </a:t>
            </a:r>
            <a:r>
              <a:rPr lang="ko-KR" altLang="en-US" b="1" dirty="0" smtClean="0">
                <a:latin typeface="+mn-ea"/>
                <a:ea typeface="+mn-ea"/>
              </a:rPr>
              <a:t>차별화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서비스화</a:t>
            </a:r>
            <a:endParaRPr lang="en-US" altLang="ko-KR" b="1" dirty="0">
              <a:latin typeface="+mn-ea"/>
              <a:ea typeface="+mn-ea"/>
            </a:endParaRPr>
          </a:p>
          <a:p>
            <a:pPr>
              <a:defRPr/>
            </a:pPr>
            <a:endParaRPr lang="en-US" altLang="ko-KR" b="1" dirty="0">
              <a:latin typeface="+mn-ea"/>
              <a:ea typeface="+mn-ea"/>
            </a:endParaRPr>
          </a:p>
          <a:p>
            <a:pPr>
              <a:buFontTx/>
              <a:buChar char="-"/>
              <a:defRPr/>
            </a:pPr>
            <a:r>
              <a:rPr lang="ko-KR" altLang="en-US" b="1" dirty="0">
                <a:latin typeface="+mn-ea"/>
                <a:ea typeface="+mn-ea"/>
              </a:rPr>
              <a:t> </a:t>
            </a:r>
            <a:r>
              <a:rPr lang="ko-KR" altLang="en-US" b="1" dirty="0" smtClean="0">
                <a:latin typeface="+mn-ea"/>
              </a:rPr>
              <a:t>정보화 추진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  <a:r>
              <a:rPr lang="ko-KR" altLang="en-US" b="1" dirty="0">
                <a:latin typeface="+mn-ea"/>
                <a:ea typeface="+mn-ea"/>
              </a:rPr>
              <a:t>원칙 </a:t>
            </a:r>
            <a:r>
              <a:rPr lang="ko-KR" altLang="en-US" b="1" dirty="0" smtClean="0">
                <a:latin typeface="+mn-ea"/>
              </a:rPr>
              <a:t>설정</a:t>
            </a:r>
            <a:endParaRPr lang="en-US" altLang="ko-KR" b="1" dirty="0"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100" b="1" dirty="0">
                <a:latin typeface="+mn-ea"/>
                <a:ea typeface="+mn-ea"/>
              </a:rPr>
              <a:t>      * </a:t>
            </a:r>
            <a:r>
              <a:rPr lang="ko-KR" altLang="en-US" sz="1100" b="1" dirty="0">
                <a:latin typeface="+mn-ea"/>
                <a:ea typeface="+mn-ea"/>
              </a:rPr>
              <a:t>미국 </a:t>
            </a:r>
            <a:r>
              <a:rPr lang="en-US" altLang="ko-KR" sz="1100" b="1" dirty="0">
                <a:latin typeface="+mn-ea"/>
                <a:ea typeface="+mn-ea"/>
              </a:rPr>
              <a:t>Cloud </a:t>
            </a:r>
            <a:r>
              <a:rPr lang="en-US" altLang="ko-KR" sz="1100" b="1" dirty="0" smtClean="0">
                <a:latin typeface="+mn-ea"/>
                <a:ea typeface="+mn-ea"/>
              </a:rPr>
              <a:t>First, </a:t>
            </a:r>
            <a:r>
              <a:rPr lang="en-US" altLang="ko-KR" sz="1100" b="1" dirty="0" err="1" smtClean="0">
                <a:latin typeface="+mn-ea"/>
              </a:rPr>
              <a:t>FedRAMP</a:t>
            </a:r>
            <a:r>
              <a:rPr lang="en-US" altLang="ko-KR" sz="1100" b="1" dirty="0" smtClean="0">
                <a:latin typeface="+mn-ea"/>
              </a:rPr>
              <a:t> </a:t>
            </a:r>
            <a:r>
              <a:rPr lang="ko-KR" altLang="en-US" sz="1100" b="1" dirty="0" smtClean="0">
                <a:latin typeface="+mn-ea"/>
              </a:rPr>
              <a:t>사례</a:t>
            </a:r>
            <a:endParaRPr lang="en-US" altLang="ko-KR" sz="1100" b="1" dirty="0">
              <a:latin typeface="+mn-ea"/>
              <a:ea typeface="+mn-ea"/>
            </a:endParaRPr>
          </a:p>
          <a:p>
            <a:pPr>
              <a:buFontTx/>
              <a:buChar char="-"/>
              <a:defRPr/>
            </a:pPr>
            <a:r>
              <a:rPr lang="en-US" altLang="ko-KR" b="1" dirty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</a:rPr>
              <a:t>R&amp;D </a:t>
            </a:r>
            <a:r>
              <a:rPr lang="ko-KR" altLang="en-US" b="1" dirty="0" smtClean="0">
                <a:latin typeface="+mn-ea"/>
              </a:rPr>
              <a:t>절차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법</a:t>
            </a:r>
            <a:r>
              <a:rPr lang="en-US" altLang="ko-KR" b="1" dirty="0">
                <a:latin typeface="+mn-ea"/>
                <a:ea typeface="+mn-ea"/>
              </a:rPr>
              <a:t>,</a:t>
            </a:r>
            <a:r>
              <a:rPr lang="ko-KR" altLang="en-US" b="1" dirty="0">
                <a:latin typeface="+mn-ea"/>
                <a:ea typeface="+mn-ea"/>
              </a:rPr>
              <a:t>제도</a:t>
            </a:r>
            <a:r>
              <a:rPr lang="en-US" altLang="ko-KR" b="1" dirty="0" smtClean="0">
                <a:latin typeface="+mn-ea"/>
                <a:ea typeface="+mn-ea"/>
              </a:rPr>
              <a:t>,</a:t>
            </a:r>
            <a:r>
              <a:rPr lang="ko-KR" altLang="en-US" b="1" dirty="0" smtClean="0">
                <a:latin typeface="+mn-ea"/>
                <a:ea typeface="+mn-ea"/>
              </a:rPr>
              <a:t>표준화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  <a:endParaRPr lang="en-US" altLang="ko-KR" b="1" dirty="0"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- </a:t>
            </a:r>
            <a:r>
              <a:rPr lang="ko-KR" altLang="en-US" b="1" dirty="0">
                <a:latin typeface="+mn-ea"/>
                <a:ea typeface="+mn-ea"/>
              </a:rPr>
              <a:t>일정수준의 잉여 </a:t>
            </a:r>
            <a:r>
              <a:rPr lang="ko-KR" altLang="en-US" b="1" dirty="0" smtClean="0">
                <a:latin typeface="+mn-ea"/>
                <a:ea typeface="+mn-ea"/>
              </a:rPr>
              <a:t>허용</a:t>
            </a:r>
            <a:r>
              <a:rPr lang="en-US" altLang="ko-KR" b="1" dirty="0" smtClean="0">
                <a:latin typeface="+mn-ea"/>
                <a:ea typeface="+mn-ea"/>
              </a:rPr>
              <a:t>(</a:t>
            </a:r>
            <a:r>
              <a:rPr lang="ko-KR" altLang="en-US" b="1" dirty="0" smtClean="0">
                <a:latin typeface="+mn-ea"/>
                <a:ea typeface="+mn-ea"/>
              </a:rPr>
              <a:t>금액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시간</a:t>
            </a:r>
            <a:r>
              <a:rPr lang="en-US" altLang="ko-KR" b="1" dirty="0" smtClean="0">
                <a:latin typeface="+mn-ea"/>
                <a:ea typeface="+mn-ea"/>
              </a:rPr>
              <a:t>)</a:t>
            </a:r>
            <a:endParaRPr lang="en-US" altLang="ko-KR" b="1" dirty="0">
              <a:latin typeface="+mn-ea"/>
              <a:ea typeface="+mn-ea"/>
            </a:endParaRPr>
          </a:p>
          <a:p>
            <a:pPr>
              <a:buFontTx/>
              <a:buChar char="-"/>
              <a:defRPr/>
            </a:pPr>
            <a:r>
              <a:rPr lang="ko-KR" altLang="en-US" b="1" dirty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OSS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en-US" altLang="ko-KR" b="1" dirty="0" smtClean="0">
                <a:latin typeface="+mn-ea"/>
                <a:ea typeface="+mn-ea"/>
              </a:rPr>
              <a:t>Open </a:t>
            </a:r>
            <a:r>
              <a:rPr lang="en-US" altLang="ko-KR" b="1" dirty="0" smtClean="0">
                <a:latin typeface="+mn-ea"/>
              </a:rPr>
              <a:t>Platform </a:t>
            </a:r>
            <a:endParaRPr lang="en-US" altLang="ko-KR" b="1" dirty="0"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- </a:t>
            </a:r>
            <a:r>
              <a:rPr lang="en-US" altLang="ko-KR" b="1" dirty="0" smtClean="0">
                <a:latin typeface="+mn-ea"/>
                <a:ea typeface="+mn-ea"/>
              </a:rPr>
              <a:t>Flag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Ship Project </a:t>
            </a:r>
            <a:endParaRPr lang="ko-KR" altLang="en-US" b="1" dirty="0">
              <a:latin typeface="+mn-ea"/>
              <a:ea typeface="+mn-ea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63B8F0-0966-4466-AA65-C06CCC7FA8AE}" type="slidenum">
              <a:rPr lang="en-US" altLang="ko-KR" smtClean="0"/>
              <a:pPr>
                <a:defRPr/>
              </a:pPr>
              <a:t>10</a:t>
            </a:fld>
            <a:endParaRPr lang="en-US" altLang="ko-KR" dirty="0"/>
          </a:p>
        </p:txBody>
      </p:sp>
      <p:graphicFrame>
        <p:nvGraphicFramePr>
          <p:cNvPr id="3" name="다이어그램 2"/>
          <p:cNvGraphicFramePr/>
          <p:nvPr/>
        </p:nvGraphicFramePr>
        <p:xfrm>
          <a:off x="1475656" y="19486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오른쪽 화살표 5"/>
          <p:cNvSpPr/>
          <p:nvPr/>
        </p:nvSpPr>
        <p:spPr bwMode="auto">
          <a:xfrm>
            <a:off x="1476375" y="5797550"/>
            <a:ext cx="6191250" cy="287338"/>
          </a:xfrm>
          <a:prstGeom prst="rightArrow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7" name="오른쪽 화살표 6"/>
          <p:cNvSpPr/>
          <p:nvPr/>
        </p:nvSpPr>
        <p:spPr bwMode="auto">
          <a:xfrm rot="16200000">
            <a:off x="-648493" y="3817144"/>
            <a:ext cx="4176712" cy="215900"/>
          </a:xfrm>
          <a:prstGeom prst="rightArrow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shade val="85882"/>
                  <a:invGamma/>
                  <a:alpha val="44000"/>
                </a:srgb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ko-KR" altLang="en-US" sz="140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6948488" y="6013450"/>
            <a:ext cx="863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/>
              <a:t>시간 </a:t>
            </a:r>
          </a:p>
        </p:txBody>
      </p:sp>
      <p:sp>
        <p:nvSpPr>
          <p:cNvPr id="15367" name="TextBox 8"/>
          <p:cNvSpPr txBox="1">
            <a:spLocks noChangeArrowheads="1"/>
          </p:cNvSpPr>
          <p:nvPr/>
        </p:nvSpPr>
        <p:spPr bwMode="auto">
          <a:xfrm>
            <a:off x="755650" y="1836738"/>
            <a:ext cx="7286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/>
              <a:t>마켓</a:t>
            </a:r>
            <a:r>
              <a:rPr lang="en-US" altLang="ko-KR"/>
              <a:t> </a:t>
            </a:r>
          </a:p>
          <a:p>
            <a:r>
              <a:rPr lang="ko-KR" altLang="en-US"/>
              <a:t>볼륨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188" y="620713"/>
            <a:ext cx="820737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altLang="ko-KR" sz="3600" b="1" dirty="0">
                <a:latin typeface="+mn-ea"/>
                <a:ea typeface="+mn-ea"/>
              </a:rPr>
              <a:t> Two</a:t>
            </a:r>
            <a:r>
              <a:rPr lang="ko-KR" altLang="en-US" sz="3600" b="1" dirty="0">
                <a:latin typeface="+mn-ea"/>
                <a:ea typeface="+mn-ea"/>
              </a:rPr>
              <a:t> </a:t>
            </a:r>
            <a:r>
              <a:rPr lang="en-US" altLang="ko-KR" sz="3600" b="1" dirty="0">
                <a:latin typeface="+mn-ea"/>
                <a:ea typeface="+mn-ea"/>
              </a:rPr>
              <a:t>Track : </a:t>
            </a:r>
            <a:r>
              <a:rPr lang="ko-KR" altLang="en-US" sz="3600" b="1" dirty="0">
                <a:latin typeface="+mn-ea"/>
                <a:ea typeface="+mn-ea"/>
              </a:rPr>
              <a:t>현재 시장과 미래 시장 </a:t>
            </a:r>
          </a:p>
        </p:txBody>
      </p:sp>
    </p:spTree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EE3C77-4BDA-4899-8E4A-7164E4D89AD6}" type="slidenum">
              <a:rPr lang="en-US" altLang="ko-KR" smtClean="0"/>
              <a:pPr>
                <a:defRPr/>
              </a:pPr>
              <a:t>11</a:t>
            </a:fld>
            <a:endParaRPr lang="en-US" altLang="ko-KR" dirty="0"/>
          </a:p>
        </p:txBody>
      </p:sp>
      <p:grpSp>
        <p:nvGrpSpPr>
          <p:cNvPr id="16" name="그룹 15"/>
          <p:cNvGrpSpPr>
            <a:grpSpLocks/>
          </p:cNvGrpSpPr>
          <p:nvPr/>
        </p:nvGrpSpPr>
        <p:grpSpPr bwMode="auto">
          <a:xfrm>
            <a:off x="1116013" y="1412875"/>
            <a:ext cx="7127875" cy="4968875"/>
            <a:chOff x="4427984" y="2636912"/>
            <a:chExt cx="3960440" cy="3600400"/>
          </a:xfrm>
        </p:grpSpPr>
        <p:sp>
          <p:nvSpPr>
            <p:cNvPr id="3" name="모서리가 둥근 직사각형 2"/>
            <p:cNvSpPr/>
            <p:nvPr/>
          </p:nvSpPr>
          <p:spPr bwMode="auto">
            <a:xfrm>
              <a:off x="4427984" y="2636912"/>
              <a:ext cx="3888111" cy="1512628"/>
            </a:xfrm>
            <a:prstGeom prst="round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shade val="85882"/>
                    <a:invGamma/>
                    <a:alpha val="44000"/>
                  </a:srgbClr>
                </a:gs>
              </a:gsLst>
              <a:lin ang="5400000" scaled="1"/>
            </a:gradFill>
            <a:ln w="25400" algn="ctr">
              <a:noFill/>
              <a:round/>
              <a:headEnd/>
              <a:tailEnd/>
            </a:ln>
            <a:effectLst>
              <a:outerShdw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4" name="타원 3"/>
            <p:cNvSpPr/>
            <p:nvPr/>
          </p:nvSpPr>
          <p:spPr bwMode="auto">
            <a:xfrm>
              <a:off x="4643206" y="2925635"/>
              <a:ext cx="1440400" cy="1078970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000" b="1" spc="-300" dirty="0" smtClean="0">
                  <a:latin typeface="+mj-ea"/>
                  <a:ea typeface="+mj-ea"/>
                  <a:cs typeface="Times New Roman" pitchFamily="18" charset="0"/>
                </a:rPr>
                <a:t>소스 분석</a:t>
              </a:r>
              <a:r>
                <a:rPr lang="en-US" altLang="ko-KR" sz="2000" b="1" spc="-300" dirty="0">
                  <a:latin typeface="+mj-ea"/>
                  <a:ea typeface="+mj-ea"/>
                  <a:cs typeface="Times New Roman" pitchFamily="18" charset="0"/>
                </a:rPr>
                <a:t>, </a:t>
              </a:r>
              <a:r>
                <a:rPr lang="ko-KR" altLang="en-US" sz="2000" b="1" spc="-300" dirty="0">
                  <a:latin typeface="+mj-ea"/>
                  <a:ea typeface="+mj-ea"/>
                  <a:cs typeface="Times New Roman" pitchFamily="18" charset="0"/>
                </a:rPr>
                <a:t>설계</a:t>
              </a:r>
              <a:endParaRPr lang="en-US" altLang="ko-KR" sz="2000" b="1" spc="-300" dirty="0">
                <a:latin typeface="+mj-ea"/>
                <a:ea typeface="+mj-ea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ko-KR" altLang="en-US" sz="2000" b="1" spc="-300" dirty="0" smtClean="0">
                  <a:latin typeface="+mj-ea"/>
                  <a:ea typeface="+mj-ea"/>
                  <a:cs typeface="Times New Roman" pitchFamily="18" charset="0"/>
                </a:rPr>
                <a:t>통합</a:t>
              </a:r>
              <a:r>
                <a:rPr lang="en-US" altLang="ko-KR" sz="2000" b="1" spc="-300" dirty="0" smtClean="0">
                  <a:latin typeface="+mj-ea"/>
                  <a:ea typeface="+mj-ea"/>
                  <a:cs typeface="Times New Roman" pitchFamily="18" charset="0"/>
                </a:rPr>
                <a:t>, </a:t>
              </a:r>
              <a:r>
                <a:rPr lang="ko-KR" altLang="en-US" sz="2000" b="1" spc="-300" dirty="0" smtClean="0">
                  <a:latin typeface="+mj-ea"/>
                  <a:ea typeface="+mj-ea"/>
                  <a:cs typeface="Times New Roman" pitchFamily="18" charset="0"/>
                </a:rPr>
                <a:t>시험</a:t>
              </a:r>
              <a:r>
                <a:rPr lang="en-US" altLang="ko-KR" sz="2000" b="1" spc="-300" dirty="0" smtClean="0">
                  <a:latin typeface="+mj-ea"/>
                  <a:ea typeface="+mj-ea"/>
                  <a:cs typeface="Times New Roman" pitchFamily="18" charset="0"/>
                </a:rPr>
                <a:t>, </a:t>
              </a:r>
              <a:r>
                <a:rPr lang="ko-KR" altLang="en-US" sz="2000" b="1" spc="-300" dirty="0" smtClean="0">
                  <a:latin typeface="+mj-ea"/>
                  <a:ea typeface="+mj-ea"/>
                  <a:cs typeface="Times New Roman" pitchFamily="18" charset="0"/>
                </a:rPr>
                <a:t>기준 </a:t>
              </a:r>
              <a:r>
                <a:rPr lang="ko-KR" altLang="en-US" sz="2000" b="1" spc="-300" dirty="0" smtClean="0">
                  <a:latin typeface="+mj-ea"/>
                  <a:ea typeface="+mj-ea"/>
                  <a:cs typeface="Times New Roman" pitchFamily="18" charset="0"/>
                </a:rPr>
                <a:t>전문 </a:t>
              </a:r>
              <a:r>
                <a:rPr lang="ko-KR" altLang="en-US" sz="2000" b="1" spc="-300" dirty="0">
                  <a:latin typeface="+mj-ea"/>
                  <a:ea typeface="+mj-ea"/>
                  <a:cs typeface="Times New Roman" pitchFamily="18" charset="0"/>
                </a:rPr>
                <a:t>그룹</a:t>
              </a:r>
            </a:p>
          </p:txBody>
        </p:sp>
        <p:sp>
          <p:nvSpPr>
            <p:cNvPr id="5" name="타원 4"/>
            <p:cNvSpPr/>
            <p:nvPr/>
          </p:nvSpPr>
          <p:spPr bwMode="auto">
            <a:xfrm>
              <a:off x="6804248" y="2925635"/>
              <a:ext cx="1304563" cy="1007652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000" b="1" spc="-300" dirty="0">
                  <a:latin typeface="+mj-ea"/>
                  <a:ea typeface="+mj-ea"/>
                  <a:cs typeface="Times New Roman" pitchFamily="18" charset="0"/>
                </a:rPr>
                <a:t>프로젝트        코디네이터</a:t>
              </a:r>
            </a:p>
          </p:txBody>
        </p:sp>
        <p:sp>
          <p:nvSpPr>
            <p:cNvPr id="6" name="십자형 5"/>
            <p:cNvSpPr/>
            <p:nvPr/>
          </p:nvSpPr>
          <p:spPr bwMode="auto">
            <a:xfrm>
              <a:off x="6228264" y="3212056"/>
              <a:ext cx="432208" cy="433659"/>
            </a:xfrm>
            <a:prstGeom prst="plus">
              <a:avLst/>
            </a:prstGeom>
            <a:solidFill>
              <a:srgbClr val="FFC000"/>
            </a:solidFill>
            <a:ln w="25400" algn="ctr">
              <a:noFill/>
              <a:round/>
              <a:headEnd/>
              <a:tailEnd/>
            </a:ln>
            <a:effectLst>
              <a:outerShdw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7" name="모서리가 둥근 직사각형 6"/>
            <p:cNvSpPr/>
            <p:nvPr/>
          </p:nvSpPr>
          <p:spPr bwMode="auto">
            <a:xfrm>
              <a:off x="4427984" y="4509580"/>
              <a:ext cx="3960440" cy="1727732"/>
            </a:xfrm>
            <a:prstGeom prst="round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shade val="85882"/>
                    <a:invGamma/>
                    <a:alpha val="44000"/>
                  </a:srgbClr>
                </a:gs>
              </a:gsLst>
              <a:lin ang="5400000" scaled="1"/>
            </a:gradFill>
            <a:ln w="25400" algn="ctr">
              <a:noFill/>
              <a:round/>
              <a:headEnd/>
              <a:tailEnd/>
            </a:ln>
            <a:effectLst>
              <a:outerShdw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 sz="2000" b="1" dirty="0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 bwMode="auto">
            <a:xfrm>
              <a:off x="4643206" y="4653366"/>
              <a:ext cx="1872609" cy="1440160"/>
            </a:xfrm>
            <a:prstGeom prst="roundRect">
              <a:avLst/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000" b="1" spc="-300" dirty="0">
                  <a:latin typeface="+mj-ea"/>
                  <a:ea typeface="+mj-ea"/>
                  <a:cs typeface="Times New Roman" pitchFamily="18" charset="0"/>
                </a:rPr>
                <a:t>개방형</a:t>
              </a:r>
              <a:r>
                <a:rPr lang="en-US" altLang="ko-KR" sz="2000" b="1" spc="-300" dirty="0">
                  <a:latin typeface="+mj-ea"/>
                  <a:ea typeface="+mj-ea"/>
                  <a:cs typeface="Times New Roman" pitchFamily="18" charset="0"/>
                </a:rPr>
                <a:t>SW</a:t>
              </a:r>
              <a:r>
                <a:rPr lang="ko-KR" altLang="en-US" sz="2000" b="1" spc="-300" dirty="0">
                  <a:latin typeface="+mj-ea"/>
                  <a:ea typeface="+mj-ea"/>
                  <a:cs typeface="Times New Roman" pitchFamily="18" charset="0"/>
                </a:rPr>
                <a:t> 프로젝트</a:t>
              </a:r>
              <a:endParaRPr lang="en-US" altLang="ko-KR" sz="2000" b="1" spc="-300" dirty="0">
                <a:latin typeface="+mj-ea"/>
                <a:ea typeface="+mj-ea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en-US" altLang="ko-KR" sz="2000" b="1" spc="-300" dirty="0" smtClean="0">
                  <a:latin typeface="+mj-ea"/>
                  <a:ea typeface="+mj-ea"/>
                  <a:cs typeface="Times New Roman" pitchFamily="18" charset="0"/>
                </a:rPr>
                <a:t>(</a:t>
              </a:r>
              <a:r>
                <a:rPr lang="ko-KR" altLang="en-US" sz="2000" b="1" spc="-300" dirty="0">
                  <a:latin typeface="+mj-ea"/>
                  <a:ea typeface="+mj-ea"/>
                  <a:cs typeface="Times New Roman" pitchFamily="18" charset="0"/>
                </a:rPr>
                <a:t>얼마나 세상을 놀라게 </a:t>
              </a:r>
              <a:r>
                <a:rPr lang="ko-KR" altLang="en-US" sz="2000" b="1" spc="-300" dirty="0" smtClean="0">
                  <a:latin typeface="+mj-ea"/>
                  <a:ea typeface="+mj-ea"/>
                  <a:cs typeface="Times New Roman" pitchFamily="18" charset="0"/>
                </a:rPr>
                <a:t>했는가 </a:t>
              </a:r>
              <a:r>
                <a:rPr lang="en-US" altLang="ko-KR" sz="2000" b="1" spc="-300" dirty="0">
                  <a:latin typeface="+mj-ea"/>
                  <a:ea typeface="+mj-ea"/>
                  <a:cs typeface="Times New Roman" pitchFamily="18" charset="0"/>
                </a:rPr>
                <a:t>?) </a:t>
              </a:r>
              <a:endParaRPr lang="ko-KR" altLang="en-US" sz="2000" b="1" spc="-300" dirty="0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9" name="이등변 삼각형 8"/>
            <p:cNvSpPr/>
            <p:nvPr/>
          </p:nvSpPr>
          <p:spPr bwMode="auto">
            <a:xfrm>
              <a:off x="6732801" y="4940938"/>
              <a:ext cx="503655" cy="576294"/>
            </a:xfrm>
            <a:prstGeom prst="triangle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10" name="다이아몬드 9"/>
            <p:cNvSpPr/>
            <p:nvPr/>
          </p:nvSpPr>
          <p:spPr bwMode="auto">
            <a:xfrm>
              <a:off x="7812440" y="4869620"/>
              <a:ext cx="503655" cy="575144"/>
            </a:xfrm>
            <a:prstGeom prst="diamond">
              <a:avLst/>
            </a:prstGeom>
            <a:solidFill>
              <a:srgbClr val="00CC99"/>
            </a:solidFill>
            <a:ln w="25400" algn="ctr">
              <a:noFill/>
              <a:round/>
              <a:headEnd/>
              <a:tailEnd/>
            </a:ln>
            <a:effectLst>
              <a:outerShdw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11" name="평행 사변형 10"/>
            <p:cNvSpPr/>
            <p:nvPr/>
          </p:nvSpPr>
          <p:spPr bwMode="auto">
            <a:xfrm>
              <a:off x="6875694" y="5662168"/>
              <a:ext cx="504537" cy="431358"/>
            </a:xfrm>
            <a:prstGeom prst="parallelogram">
              <a:avLst/>
            </a:prstGeom>
            <a:solidFill>
              <a:srgbClr val="FF99FF"/>
            </a:solidFill>
            <a:ln w="25400" algn="ctr">
              <a:noFill/>
              <a:round/>
              <a:headEnd/>
              <a:tailEnd/>
            </a:ln>
            <a:effectLst>
              <a:outerShdw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12" name="육각형 11"/>
            <p:cNvSpPr/>
            <p:nvPr/>
          </p:nvSpPr>
          <p:spPr bwMode="auto">
            <a:xfrm>
              <a:off x="7596336" y="5588550"/>
              <a:ext cx="504537" cy="504977"/>
            </a:xfrm>
            <a:prstGeom prst="hexagon">
              <a:avLst/>
            </a:prstGeom>
            <a:solidFill>
              <a:schemeClr val="accent1">
                <a:lumMod val="75000"/>
              </a:schemeClr>
            </a:solidFill>
            <a:ln w="25400" algn="ctr">
              <a:noFill/>
              <a:round/>
              <a:headEnd/>
              <a:tailEnd/>
            </a:ln>
            <a:effectLst>
              <a:outerShdw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13" name="순서도: 수동 연산 12"/>
            <p:cNvSpPr/>
            <p:nvPr/>
          </p:nvSpPr>
          <p:spPr bwMode="auto">
            <a:xfrm>
              <a:off x="7307903" y="4940938"/>
              <a:ext cx="433091" cy="503826"/>
            </a:xfrm>
            <a:prstGeom prst="flowChartManualOperation">
              <a:avLst/>
            </a:prstGeom>
            <a:solidFill>
              <a:srgbClr val="9900FF"/>
            </a:solidFill>
            <a:ln w="25400" algn="ctr">
              <a:noFill/>
              <a:round/>
              <a:headEnd/>
              <a:tailEnd/>
            </a:ln>
            <a:effectLst>
              <a:outerShdw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14" name="줄무늬가 있는 오른쪽 화살표 13"/>
            <p:cNvSpPr/>
            <p:nvPr/>
          </p:nvSpPr>
          <p:spPr bwMode="auto">
            <a:xfrm rot="16891178">
              <a:off x="5488447" y="4078952"/>
              <a:ext cx="584346" cy="575984"/>
            </a:xfrm>
            <a:prstGeom prst="stripedRightArrow">
              <a:avLst/>
            </a:prstGeom>
            <a:solidFill>
              <a:srgbClr val="FFC000"/>
            </a:solidFill>
            <a:ln w="25400" algn="ctr">
              <a:noFill/>
              <a:round/>
              <a:headEnd/>
              <a:tailEnd/>
            </a:ln>
            <a:effectLst>
              <a:outerShdw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latin typeface="+mj-ea"/>
                <a:ea typeface="+mj-ea"/>
                <a:cs typeface="Times New Roman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81415" y="4580898"/>
              <a:ext cx="1839090" cy="2898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ko-KR" altLang="en-US" sz="2000" b="1" dirty="0">
                  <a:latin typeface="+mj-ea"/>
                  <a:ea typeface="+mj-ea"/>
                </a:rPr>
                <a:t>   </a:t>
              </a:r>
              <a:r>
                <a:rPr lang="ko-KR" altLang="en-US" sz="2000" b="1" dirty="0" err="1">
                  <a:latin typeface="+mj-ea"/>
                  <a:ea typeface="+mj-ea"/>
                </a:rPr>
                <a:t>목적별</a:t>
              </a:r>
              <a:r>
                <a:rPr lang="en-US" altLang="ko-KR" sz="2000" b="1" dirty="0">
                  <a:latin typeface="+mj-ea"/>
                  <a:ea typeface="+mj-ea"/>
                </a:rPr>
                <a:t>/</a:t>
              </a:r>
              <a:r>
                <a:rPr lang="ko-KR" altLang="en-US" sz="2000" b="1" dirty="0">
                  <a:latin typeface="+mj-ea"/>
                  <a:ea typeface="+mj-ea"/>
                </a:rPr>
                <a:t>분야별 </a:t>
              </a:r>
              <a:r>
                <a:rPr lang="en-US" altLang="ko-KR" sz="2000" b="1" dirty="0">
                  <a:latin typeface="+mj-ea"/>
                  <a:ea typeface="+mj-ea"/>
                </a:rPr>
                <a:t> </a:t>
              </a:r>
              <a:r>
                <a:rPr lang="ko-KR" altLang="en-US" sz="2000" b="1" dirty="0">
                  <a:latin typeface="+mj-ea"/>
                  <a:ea typeface="+mj-ea"/>
                </a:rPr>
                <a:t>프로젝트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827584" y="548680"/>
            <a:ext cx="668163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ko-KR" altLang="en-US" sz="2800" b="1" dirty="0">
                <a:latin typeface="+mj-ea"/>
                <a:ea typeface="+mj-ea"/>
              </a:rPr>
              <a:t> </a:t>
            </a:r>
            <a:r>
              <a:rPr lang="en-US" altLang="ko-KR" sz="2800" b="1" dirty="0" smtClean="0">
                <a:latin typeface="+mj-ea"/>
                <a:ea typeface="+mj-ea"/>
              </a:rPr>
              <a:t>New</a:t>
            </a:r>
            <a:r>
              <a:rPr lang="ko-KR" altLang="en-US" sz="2800" b="1" dirty="0" smtClean="0">
                <a:latin typeface="+mj-ea"/>
                <a:ea typeface="+mj-ea"/>
              </a:rPr>
              <a:t> </a:t>
            </a:r>
            <a:r>
              <a:rPr lang="en-US" altLang="ko-KR" sz="2800" b="1" dirty="0" smtClean="0">
                <a:latin typeface="+mj-ea"/>
                <a:ea typeface="+mj-ea"/>
              </a:rPr>
              <a:t>R&amp;D + </a:t>
            </a:r>
            <a:r>
              <a:rPr lang="ko-KR" altLang="en-US" sz="2800" b="1" dirty="0" smtClean="0">
                <a:latin typeface="+mj-ea"/>
                <a:ea typeface="+mj-ea"/>
              </a:rPr>
              <a:t>표준화</a:t>
            </a:r>
            <a:r>
              <a:rPr lang="en-US" altLang="ko-KR" sz="2800" b="1" dirty="0" smtClean="0">
                <a:latin typeface="+mj-ea"/>
                <a:ea typeface="+mj-ea"/>
              </a:rPr>
              <a:t>, </a:t>
            </a:r>
            <a:r>
              <a:rPr lang="ko-KR" altLang="en-US" sz="2800" b="1" dirty="0" smtClean="0">
                <a:latin typeface="+mj-ea"/>
                <a:ea typeface="+mj-ea"/>
              </a:rPr>
              <a:t>공공 프로젝트  </a:t>
            </a:r>
            <a:endParaRPr lang="ko-KR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34ED6-D94F-4DEF-AFD4-C6A459446846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90711" y="476250"/>
            <a:ext cx="69056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altLang="ko-KR" sz="3200" b="1" dirty="0">
                <a:latin typeface="+mn-ea"/>
                <a:ea typeface="+mn-ea"/>
              </a:rPr>
              <a:t> Global Community </a:t>
            </a:r>
            <a:r>
              <a:rPr lang="ko-KR" altLang="en-US" sz="3200" b="1" dirty="0">
                <a:latin typeface="+mn-ea"/>
                <a:ea typeface="+mn-ea"/>
              </a:rPr>
              <a:t>와</a:t>
            </a:r>
            <a:r>
              <a:rPr lang="en-US" altLang="ko-KR" sz="3200" b="1" dirty="0">
                <a:latin typeface="+mn-ea"/>
                <a:ea typeface="+mn-ea"/>
              </a:rPr>
              <a:t> </a:t>
            </a:r>
            <a:r>
              <a:rPr lang="ko-KR" altLang="en-US" sz="3200" b="1" dirty="0" smtClean="0">
                <a:latin typeface="+mn-ea"/>
                <a:ea typeface="+mn-ea"/>
              </a:rPr>
              <a:t>협력   </a:t>
            </a:r>
            <a:endParaRPr lang="ko-KR" altLang="en-US" sz="3200" b="1" dirty="0">
              <a:latin typeface="+mn-ea"/>
              <a:ea typeface="+mn-ea"/>
            </a:endParaRPr>
          </a:p>
        </p:txBody>
      </p:sp>
      <p:graphicFrame>
        <p:nvGraphicFramePr>
          <p:cNvPr id="6" name="다이어그램 5"/>
          <p:cNvGraphicFramePr/>
          <p:nvPr/>
        </p:nvGraphicFramePr>
        <p:xfrm>
          <a:off x="1043608" y="1340768"/>
          <a:ext cx="684076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오각형 6"/>
          <p:cNvSpPr/>
          <p:nvPr/>
        </p:nvSpPr>
        <p:spPr>
          <a:xfrm>
            <a:off x="2484438" y="5157788"/>
            <a:ext cx="1655762" cy="1008062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OSS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커뮤니티    활동</a:t>
            </a:r>
            <a:endParaRPr lang="ko-KR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" name="오각형 7"/>
          <p:cNvSpPr/>
          <p:nvPr/>
        </p:nvSpPr>
        <p:spPr>
          <a:xfrm>
            <a:off x="4572000" y="5084763"/>
            <a:ext cx="1655763" cy="1008062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600" b="1" dirty="0">
                <a:solidFill>
                  <a:schemeClr val="tx1"/>
                </a:solidFill>
                <a:latin typeface="+mj-ea"/>
                <a:ea typeface="+mj-ea"/>
              </a:rPr>
              <a:t>소스공개 및</a:t>
            </a:r>
            <a:endParaRPr lang="en-US" altLang="ko-KR" sz="16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표준화 </a:t>
            </a:r>
            <a:endParaRPr lang="ko-KR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오각형 8"/>
          <p:cNvSpPr/>
          <p:nvPr/>
        </p:nvSpPr>
        <p:spPr>
          <a:xfrm>
            <a:off x="6732588" y="5084763"/>
            <a:ext cx="1655762" cy="1008062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글로벌      서비스 </a:t>
            </a:r>
            <a:endParaRPr lang="ko-KR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8440" name="TextBox 9"/>
          <p:cNvSpPr txBox="1">
            <a:spLocks noChangeArrowheads="1"/>
          </p:cNvSpPr>
          <p:nvPr/>
        </p:nvSpPr>
        <p:spPr bwMode="auto">
          <a:xfrm>
            <a:off x="2070100" y="3068638"/>
            <a:ext cx="773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/>
              <a:t>1</a:t>
            </a:r>
            <a:r>
              <a:rPr lang="ko-KR" altLang="en-US"/>
              <a:t>단계</a:t>
            </a:r>
          </a:p>
        </p:txBody>
      </p:sp>
      <p:sp>
        <p:nvSpPr>
          <p:cNvPr id="18441" name="TextBox 10"/>
          <p:cNvSpPr txBox="1">
            <a:spLocks noChangeArrowheads="1"/>
          </p:cNvSpPr>
          <p:nvPr/>
        </p:nvSpPr>
        <p:spPr bwMode="auto">
          <a:xfrm>
            <a:off x="3367088" y="2051050"/>
            <a:ext cx="773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/>
              <a:t>2</a:t>
            </a:r>
            <a:r>
              <a:rPr lang="ko-KR" altLang="en-US"/>
              <a:t>단계</a:t>
            </a:r>
          </a:p>
        </p:txBody>
      </p:sp>
      <p:sp>
        <p:nvSpPr>
          <p:cNvPr id="18442" name="TextBox 11"/>
          <p:cNvSpPr txBox="1">
            <a:spLocks noChangeArrowheads="1"/>
          </p:cNvSpPr>
          <p:nvPr/>
        </p:nvSpPr>
        <p:spPr bwMode="auto">
          <a:xfrm>
            <a:off x="4878388" y="1557338"/>
            <a:ext cx="7731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/>
              <a:t>3</a:t>
            </a:r>
            <a:r>
              <a:rPr lang="ko-KR" altLang="en-US"/>
              <a:t>단계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313" y="2565400"/>
            <a:ext cx="12954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2800" b="1" dirty="0">
                <a:latin typeface="+mj-ea"/>
                <a:ea typeface="+mj-ea"/>
              </a:rPr>
              <a:t>글로벌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750" y="5013325"/>
            <a:ext cx="1262063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800" b="1" dirty="0">
                <a:latin typeface="+mj-ea"/>
                <a:ea typeface="+mj-ea"/>
              </a:rPr>
              <a:t>한국의</a:t>
            </a:r>
            <a:endParaRPr lang="en-US" altLang="ko-KR" sz="2800" b="1" dirty="0">
              <a:latin typeface="+mj-ea"/>
              <a:ea typeface="+mj-ea"/>
            </a:endParaRPr>
          </a:p>
          <a:p>
            <a:pPr>
              <a:defRPr/>
            </a:pPr>
            <a:r>
              <a:rPr lang="ko-KR" altLang="en-US" sz="2800" b="1" dirty="0">
                <a:latin typeface="+mj-ea"/>
                <a:ea typeface="+mj-ea"/>
              </a:rPr>
              <a:t>대응</a:t>
            </a:r>
            <a:endParaRPr lang="en-US" altLang="ko-KR" sz="2800" b="1" dirty="0">
              <a:latin typeface="+mj-ea"/>
              <a:ea typeface="+mj-ea"/>
            </a:endParaRPr>
          </a:p>
          <a:p>
            <a:pPr>
              <a:defRPr/>
            </a:pPr>
            <a:endParaRPr lang="ko-KR" altLang="en-US" sz="2800" b="1" dirty="0">
              <a:latin typeface="+mj-ea"/>
              <a:ea typeface="+mj-ea"/>
            </a:endParaRPr>
          </a:p>
        </p:txBody>
      </p:sp>
      <p:sp>
        <p:nvSpPr>
          <p:cNvPr id="16" name="위쪽/아래쪽 화살표 15"/>
          <p:cNvSpPr/>
          <p:nvPr/>
        </p:nvSpPr>
        <p:spPr>
          <a:xfrm>
            <a:off x="2916238" y="4508500"/>
            <a:ext cx="287337" cy="57626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9" name="왼쪽/오른쪽 화살표 18"/>
          <p:cNvSpPr/>
          <p:nvPr/>
        </p:nvSpPr>
        <p:spPr>
          <a:xfrm rot="6567112">
            <a:off x="3334544" y="4448969"/>
            <a:ext cx="1139825" cy="24923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왼쪽/오른쪽 화살표 19"/>
          <p:cNvSpPr/>
          <p:nvPr/>
        </p:nvSpPr>
        <p:spPr>
          <a:xfrm rot="4369428">
            <a:off x="4204494" y="4402931"/>
            <a:ext cx="1149350" cy="2238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왼쪽/오른쪽 화살표 20"/>
          <p:cNvSpPr/>
          <p:nvPr/>
        </p:nvSpPr>
        <p:spPr>
          <a:xfrm rot="5935292">
            <a:off x="4864894" y="4225131"/>
            <a:ext cx="1501775" cy="22701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왼쪽/오른쪽 화살표 21"/>
          <p:cNvSpPr/>
          <p:nvPr/>
        </p:nvSpPr>
        <p:spPr>
          <a:xfrm rot="14429200">
            <a:off x="5759450" y="4154488"/>
            <a:ext cx="1660525" cy="27305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/>
          <p:cNvSpPr/>
          <p:nvPr/>
        </p:nvSpPr>
        <p:spPr bwMode="auto">
          <a:xfrm>
            <a:off x="683568" y="1700808"/>
            <a:ext cx="7776864" cy="2592288"/>
          </a:xfrm>
          <a:prstGeom prst="roundRect">
            <a:avLst/>
          </a:prstGeom>
          <a:solidFill>
            <a:srgbClr val="FFFF99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35697" y="188913"/>
            <a:ext cx="5400600" cy="681037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E3D33-0228-4EB0-9F79-7BB92C97167F}" type="slidenum">
              <a:rPr lang="ko-KR" altLang="en-US" smtClean="0"/>
              <a:pPr/>
              <a:t>13</a:t>
            </a:fld>
            <a:endParaRPr lang="en-US" altLang="ko-KR"/>
          </a:p>
        </p:txBody>
      </p:sp>
      <p:sp>
        <p:nvSpPr>
          <p:cNvPr id="6" name="직사각형 5"/>
          <p:cNvSpPr/>
          <p:nvPr/>
        </p:nvSpPr>
        <p:spPr>
          <a:xfrm>
            <a:off x="944999" y="2204864"/>
            <a:ext cx="25673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공통기준</a:t>
            </a: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v"/>
            </a:pPr>
            <a:endPara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4625" indent="-174625">
              <a:buNone/>
            </a:pP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- Interoperability,</a:t>
            </a:r>
          </a:p>
          <a:p>
            <a:pPr marL="174625" indent="-174625">
              <a:buNone/>
            </a:pP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- Portability,  </a:t>
            </a:r>
          </a:p>
          <a:p>
            <a:pPr>
              <a:buNone/>
            </a:pP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Security &amp; SLA</a:t>
            </a:r>
            <a:endPara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683985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3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표준화  </a:t>
            </a:r>
            <a:r>
              <a:rPr lang="en-US" altLang="ko-KR" sz="32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2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수준관리 중심의 </a:t>
            </a:r>
            <a:r>
              <a:rPr lang="en-US" altLang="ko-KR" sz="2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Open </a:t>
            </a:r>
            <a:r>
              <a:rPr lang="en-US" altLang="ko-KR" sz="2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Standards</a:t>
            </a:r>
            <a:r>
              <a:rPr lang="ko-KR" altLang="en-US" sz="2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lang="ko-KR" altLang="en-US" sz="2400" b="1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809562" y="1700808"/>
            <a:ext cx="43194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위험관리 </a:t>
            </a:r>
            <a:r>
              <a:rPr lang="ko-KR" altLang="en-US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수준</a:t>
            </a: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관리</a:t>
            </a:r>
            <a:endPara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63538" indent="-363538">
              <a:buNone/>
            </a:pP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- Assessment, Risk Management, Compliance</a:t>
            </a:r>
          </a:p>
          <a:p>
            <a:pPr>
              <a:buNone/>
            </a:pPr>
            <a:endPara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Open</a:t>
            </a:r>
            <a:r>
              <a:rPr lang="ko-KR" altLang="en-US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Platform Multi-purpose</a:t>
            </a:r>
            <a:endPara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0850" indent="-450850">
              <a:buNone/>
            </a:pP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Platform, </a:t>
            </a: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Framework </a:t>
            </a:r>
            <a:endParaRPr lang="en-US" altLang="ko-KR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0850" indent="-450850">
              <a:buNone/>
            </a:pPr>
            <a:r>
              <a:rPr lang="en-US" altLang="ko-KR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en-US" altLang="ko-KR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en-US" altLang="ko-KR" sz="1600" b="1" dirty="0" err="1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IoT</a:t>
            </a:r>
            <a:r>
              <a:rPr lang="en-US" altLang="ko-KR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, ITS, GIS, </a:t>
            </a:r>
            <a:r>
              <a:rPr lang="ko-KR" altLang="en-US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데이터</a:t>
            </a:r>
            <a:r>
              <a:rPr lang="en-US" altLang="ko-KR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전자정부</a:t>
            </a:r>
            <a:r>
              <a:rPr lang="en-US" altLang="ko-KR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, Health IT </a:t>
            </a:r>
            <a:r>
              <a:rPr lang="ko-KR" altLang="en-US" sz="1600" b="1" dirty="0" smtClean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등 분야별 최적화  </a:t>
            </a:r>
            <a:endParaRPr lang="en-US" altLang="ko-KR" sz="1600" b="1" dirty="0" smtClean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오른쪽 화살표 10"/>
          <p:cNvSpPr/>
          <p:nvPr/>
        </p:nvSpPr>
        <p:spPr bwMode="auto">
          <a:xfrm>
            <a:off x="3347864" y="2492896"/>
            <a:ext cx="270792" cy="100811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600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1683" name="Picture 3" descr="C:\Users\KSA\AppData\Local\Microsoft\Windows\Temporary Internet Files\Content.IE5\BC01Q790\MC90030094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437112"/>
            <a:ext cx="1008112" cy="1039233"/>
          </a:xfrm>
          <a:prstGeom prst="rect">
            <a:avLst/>
          </a:prstGeom>
          <a:noFill/>
        </p:spPr>
      </p:pic>
      <p:pic>
        <p:nvPicPr>
          <p:cNvPr id="15" name="Picture 8" descr="http://www.enterpriseirregulars.com/wordpress/wp-content/uploads/2010/07/OpenStackLogo.jpg?37e08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463114"/>
            <a:ext cx="822949" cy="576064"/>
          </a:xfrm>
          <a:prstGeom prst="rect">
            <a:avLst/>
          </a:prstGeom>
          <a:noFill/>
        </p:spPr>
      </p:pic>
      <p:pic>
        <p:nvPicPr>
          <p:cNvPr id="16" name="Picture 17" descr="ANd9GcTR6BPPDl40lYXe37aZN1BMfnnt1dRW7rn3xoI7qB1XuxB5fdMbdoH6NW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22740" y="4535122"/>
            <a:ext cx="853651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8" descr="ANd9GcSArYxx01pRUnZ11cB0rjrSIghtY5y7GNj3lxcGfqPavibxCyzZhyQyu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66756" y="4823154"/>
            <a:ext cx="596084" cy="522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4" descr="ANd9GcTkUYUqCYp77SGz0ZP0OFrE02Q4oP0SIhLYiuUJ2pJNiEMQHZZ8LI-uIcID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34708" y="4967170"/>
            <a:ext cx="675159" cy="47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4" descr="C:\Users\KSA\AppData\Local\Microsoft\Windows\Temporary Internet Files\Content.IE5\7Q69MXER\MC900202496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48064" y="4509120"/>
            <a:ext cx="936104" cy="838139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411760" y="536877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   개방형커뮤니티          법제도              공공적용 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5616" y="536877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R&amp;D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3314" name="Picture 2" descr="C:\Users\KSA\AppData\Local\Microsoft\Windows\Temporary Internet Files\Content.IE5\SR4VA3XB\MP900202068[1]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48264" y="4581128"/>
            <a:ext cx="1180728" cy="78715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590872" y="404664"/>
            <a:ext cx="8229600" cy="1080120"/>
          </a:xfrm>
        </p:spPr>
        <p:txBody>
          <a:bodyPr>
            <a:noAutofit/>
          </a:bodyPr>
          <a:lstStyle/>
          <a:p>
            <a:r>
              <a:rPr lang="en-US" altLang="ko-KR" sz="4000" b="1" dirty="0" smtClean="0">
                <a:solidFill>
                  <a:schemeClr val="tx2"/>
                </a:solidFill>
              </a:rPr>
              <a:t>OCMP- </a:t>
            </a:r>
            <a:r>
              <a:rPr lang="en-US" altLang="ko-KR" sz="2800" b="1" dirty="0" smtClean="0">
                <a:solidFill>
                  <a:schemeClr val="tx2"/>
                </a:solidFill>
              </a:rPr>
              <a:t>Open Cloud Multi-Purpose </a:t>
            </a:r>
            <a:endParaRPr lang="ko-KR" altLang="en-US" sz="2800" b="1" dirty="0" smtClean="0">
              <a:solidFill>
                <a:schemeClr val="tx2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8778BB-49E1-4C01-80C6-841E6C258A9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344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2" name="그룹 55"/>
          <p:cNvGrpSpPr>
            <a:grpSpLocks/>
          </p:cNvGrpSpPr>
          <p:nvPr/>
        </p:nvGrpSpPr>
        <p:grpSpPr bwMode="auto">
          <a:xfrm>
            <a:off x="558312" y="2014967"/>
            <a:ext cx="3581640" cy="3314271"/>
            <a:chOff x="632520" y="1988840"/>
            <a:chExt cx="3876702" cy="3456384"/>
          </a:xfrm>
          <a:solidFill>
            <a:srgbClr val="00B0F0"/>
          </a:solidFill>
        </p:grpSpPr>
        <p:sp>
          <p:nvSpPr>
            <p:cNvPr id="14387" name="Oval 41"/>
            <p:cNvSpPr>
              <a:spLocks noChangeArrowheads="1"/>
            </p:cNvSpPr>
            <p:nvPr/>
          </p:nvSpPr>
          <p:spPr bwMode="auto">
            <a:xfrm>
              <a:off x="880293" y="2261975"/>
              <a:ext cx="3239228" cy="2956247"/>
            </a:xfrm>
            <a:prstGeom prst="ellipse">
              <a:avLst/>
            </a:prstGeom>
            <a:grpFill/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388" name="Line 42"/>
            <p:cNvSpPr>
              <a:spLocks noChangeShapeType="1"/>
            </p:cNvSpPr>
            <p:nvPr/>
          </p:nvSpPr>
          <p:spPr bwMode="auto">
            <a:xfrm>
              <a:off x="4146230" y="2124233"/>
              <a:ext cx="0" cy="3320991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389" name="Oval 44"/>
            <p:cNvSpPr>
              <a:spLocks noChangeArrowheads="1"/>
            </p:cNvSpPr>
            <p:nvPr/>
          </p:nvSpPr>
          <p:spPr bwMode="auto">
            <a:xfrm>
              <a:off x="2066220" y="1988840"/>
              <a:ext cx="847257" cy="679404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sy="50000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fontAlgn="t" latinLnBrk="0" hangingPunct="0">
                <a:lnSpc>
                  <a:spcPct val="90000"/>
                </a:lnSpc>
                <a:spcBef>
                  <a:spcPct val="50000"/>
                </a:spcBef>
              </a:pPr>
              <a:endParaRPr lang="ko-KR" altLang="ko-KR" sz="1000" b="1">
                <a:solidFill>
                  <a:prstClr val="black"/>
                </a:solidFill>
                <a:latin typeface="Times New Roman" pitchFamily="18" charset="0"/>
                <a:ea typeface="굴림체" pitchFamily="49" charset="-127"/>
              </a:endParaRPr>
            </a:p>
          </p:txBody>
        </p:sp>
        <p:sp>
          <p:nvSpPr>
            <p:cNvPr id="14390" name="Oval 45"/>
            <p:cNvSpPr>
              <a:spLocks noChangeArrowheads="1"/>
            </p:cNvSpPr>
            <p:nvPr/>
          </p:nvSpPr>
          <p:spPr bwMode="auto">
            <a:xfrm>
              <a:off x="1086242" y="2523128"/>
              <a:ext cx="864233" cy="68929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sy="50000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fontAlgn="t" latinLnBrk="0" hangingPunct="0">
                <a:lnSpc>
                  <a:spcPct val="90000"/>
                </a:lnSpc>
                <a:spcBef>
                  <a:spcPct val="50000"/>
                </a:spcBef>
              </a:pPr>
              <a:endParaRPr lang="ko-KR" altLang="ko-KR" sz="1000" b="1">
                <a:solidFill>
                  <a:prstClr val="black"/>
                </a:solidFill>
                <a:latin typeface="Times New Roman" pitchFamily="18" charset="0"/>
                <a:ea typeface="굴림체" pitchFamily="49" charset="-127"/>
              </a:endParaRPr>
            </a:p>
          </p:txBody>
        </p:sp>
        <p:sp>
          <p:nvSpPr>
            <p:cNvPr id="14391" name="Oval 46"/>
            <p:cNvSpPr>
              <a:spLocks noChangeArrowheads="1"/>
            </p:cNvSpPr>
            <p:nvPr/>
          </p:nvSpPr>
          <p:spPr bwMode="auto">
            <a:xfrm>
              <a:off x="632520" y="3390522"/>
              <a:ext cx="864233" cy="69259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sy="50000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fontAlgn="t" latinLnBrk="0" hangingPunct="0">
                <a:lnSpc>
                  <a:spcPct val="90000"/>
                </a:lnSpc>
                <a:spcBef>
                  <a:spcPct val="50000"/>
                </a:spcBef>
              </a:pPr>
              <a:endParaRPr lang="ko-KR" altLang="ko-KR" sz="1000" b="1">
                <a:solidFill>
                  <a:prstClr val="black"/>
                </a:solidFill>
                <a:latin typeface="Times New Roman" pitchFamily="18" charset="0"/>
                <a:ea typeface="굴림체" pitchFamily="49" charset="-127"/>
              </a:endParaRPr>
            </a:p>
          </p:txBody>
        </p:sp>
        <p:sp>
          <p:nvSpPr>
            <p:cNvPr id="14392" name="Oval 47"/>
            <p:cNvSpPr>
              <a:spLocks noChangeArrowheads="1"/>
            </p:cNvSpPr>
            <p:nvPr/>
          </p:nvSpPr>
          <p:spPr bwMode="auto">
            <a:xfrm>
              <a:off x="3030766" y="2523128"/>
              <a:ext cx="861146" cy="68929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sy="50000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fontAlgn="t" latinLnBrk="0" hangingPunct="0">
                <a:lnSpc>
                  <a:spcPct val="90000"/>
                </a:lnSpc>
                <a:spcBef>
                  <a:spcPct val="50000"/>
                </a:spcBef>
              </a:pPr>
              <a:endParaRPr lang="ko-KR" altLang="ko-KR" sz="1000" b="1">
                <a:solidFill>
                  <a:prstClr val="black"/>
                </a:solidFill>
                <a:latin typeface="Times New Roman" pitchFamily="18" charset="0"/>
                <a:ea typeface="굴림체" pitchFamily="49" charset="-127"/>
              </a:endParaRPr>
            </a:p>
          </p:txBody>
        </p:sp>
        <p:sp>
          <p:nvSpPr>
            <p:cNvPr id="14393" name="Oval 49"/>
            <p:cNvSpPr>
              <a:spLocks noChangeArrowheads="1"/>
            </p:cNvSpPr>
            <p:nvPr/>
          </p:nvSpPr>
          <p:spPr bwMode="auto">
            <a:xfrm>
              <a:off x="1086242" y="4228234"/>
              <a:ext cx="864233" cy="69259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sy="50000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fontAlgn="t" latinLnBrk="0" hangingPunct="0">
                <a:lnSpc>
                  <a:spcPct val="90000"/>
                </a:lnSpc>
                <a:spcBef>
                  <a:spcPct val="50000"/>
                </a:spcBef>
              </a:pPr>
              <a:endParaRPr lang="ko-KR" altLang="ko-KR" sz="1000" b="1">
                <a:solidFill>
                  <a:prstClr val="black"/>
                </a:solidFill>
                <a:latin typeface="Times New Roman" pitchFamily="18" charset="0"/>
                <a:ea typeface="굴림체" pitchFamily="49" charset="-127"/>
              </a:endParaRPr>
            </a:p>
          </p:txBody>
        </p:sp>
        <p:sp>
          <p:nvSpPr>
            <p:cNvPr id="14394" name="Oval 50"/>
            <p:cNvSpPr>
              <a:spLocks noChangeArrowheads="1"/>
            </p:cNvSpPr>
            <p:nvPr/>
          </p:nvSpPr>
          <p:spPr bwMode="auto">
            <a:xfrm>
              <a:off x="3030766" y="4228234"/>
              <a:ext cx="861146" cy="69259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sy="50000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fontAlgn="t" latinLnBrk="0" hangingPunct="0">
                <a:lnSpc>
                  <a:spcPct val="90000"/>
                </a:lnSpc>
                <a:spcBef>
                  <a:spcPct val="50000"/>
                </a:spcBef>
              </a:pPr>
              <a:endParaRPr lang="ko-KR" altLang="ko-KR" sz="1000" b="1">
                <a:solidFill>
                  <a:prstClr val="black"/>
                </a:solidFill>
                <a:latin typeface="Times New Roman" pitchFamily="18" charset="0"/>
                <a:ea typeface="굴림체" pitchFamily="49" charset="-127"/>
              </a:endParaRPr>
            </a:p>
          </p:txBody>
        </p:sp>
        <p:sp>
          <p:nvSpPr>
            <p:cNvPr id="14395" name="Oval 51"/>
            <p:cNvSpPr>
              <a:spLocks noChangeArrowheads="1"/>
            </p:cNvSpPr>
            <p:nvPr/>
          </p:nvSpPr>
          <p:spPr bwMode="auto">
            <a:xfrm>
              <a:off x="2047701" y="4724594"/>
              <a:ext cx="865777" cy="68929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sy="50000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fontAlgn="t" latinLnBrk="0" hangingPunct="0">
                <a:lnSpc>
                  <a:spcPct val="90000"/>
                </a:lnSpc>
                <a:spcBef>
                  <a:spcPct val="50000"/>
                </a:spcBef>
              </a:pPr>
              <a:endParaRPr lang="ko-KR" altLang="ko-KR" sz="1000" b="1">
                <a:solidFill>
                  <a:prstClr val="black"/>
                </a:solidFill>
                <a:latin typeface="Times New Roman" pitchFamily="18" charset="0"/>
                <a:ea typeface="굴림체" pitchFamily="49" charset="-127"/>
              </a:endParaRPr>
            </a:p>
          </p:txBody>
        </p:sp>
        <p:sp>
          <p:nvSpPr>
            <p:cNvPr id="14396" name="Line 52"/>
            <p:cNvSpPr>
              <a:spLocks noChangeShapeType="1"/>
            </p:cNvSpPr>
            <p:nvPr/>
          </p:nvSpPr>
          <p:spPr bwMode="auto">
            <a:xfrm>
              <a:off x="1943229" y="3052640"/>
              <a:ext cx="250380" cy="235971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397" name="Line 53"/>
            <p:cNvSpPr>
              <a:spLocks noChangeShapeType="1"/>
            </p:cNvSpPr>
            <p:nvPr/>
          </p:nvSpPr>
          <p:spPr bwMode="auto">
            <a:xfrm>
              <a:off x="2805273" y="4162861"/>
              <a:ext cx="250379" cy="234036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398" name="Line 54"/>
            <p:cNvSpPr>
              <a:spLocks noChangeShapeType="1"/>
            </p:cNvSpPr>
            <p:nvPr/>
          </p:nvSpPr>
          <p:spPr bwMode="auto">
            <a:xfrm rot="-4976125">
              <a:off x="2798684" y="3060560"/>
              <a:ext cx="266917" cy="220131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399" name="Line 55"/>
            <p:cNvSpPr>
              <a:spLocks noChangeShapeType="1"/>
            </p:cNvSpPr>
            <p:nvPr/>
          </p:nvSpPr>
          <p:spPr bwMode="auto">
            <a:xfrm rot="-4976125">
              <a:off x="1934833" y="4199666"/>
              <a:ext cx="268852" cy="218452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400" name="Line 56"/>
            <p:cNvSpPr>
              <a:spLocks noChangeShapeType="1"/>
            </p:cNvSpPr>
            <p:nvPr/>
          </p:nvSpPr>
          <p:spPr bwMode="auto">
            <a:xfrm>
              <a:off x="2482637" y="2762513"/>
              <a:ext cx="0" cy="348153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401" name="Line 57"/>
            <p:cNvSpPr>
              <a:spLocks noChangeShapeType="1"/>
            </p:cNvSpPr>
            <p:nvPr/>
          </p:nvSpPr>
          <p:spPr bwMode="auto">
            <a:xfrm>
              <a:off x="2482637" y="4309858"/>
              <a:ext cx="0" cy="348153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402" name="Line 58"/>
            <p:cNvSpPr>
              <a:spLocks noChangeShapeType="1"/>
            </p:cNvSpPr>
            <p:nvPr/>
          </p:nvSpPr>
          <p:spPr bwMode="auto">
            <a:xfrm rot="-5400000">
              <a:off x="1692851" y="3574342"/>
              <a:ext cx="0" cy="325997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4403" name="Line 59"/>
            <p:cNvSpPr>
              <a:spLocks noChangeShapeType="1"/>
            </p:cNvSpPr>
            <p:nvPr/>
          </p:nvSpPr>
          <p:spPr bwMode="auto">
            <a:xfrm rot="-5400000">
              <a:off x="3379129" y="3573503"/>
              <a:ext cx="0" cy="327677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grpSp>
          <p:nvGrpSpPr>
            <p:cNvPr id="3" name="Group 48"/>
            <p:cNvGrpSpPr>
              <a:grpSpLocks/>
            </p:cNvGrpSpPr>
            <p:nvPr/>
          </p:nvGrpSpPr>
          <p:grpSpPr bwMode="auto">
            <a:xfrm>
              <a:off x="1836882" y="3236120"/>
              <a:ext cx="1354182" cy="912327"/>
              <a:chOff x="1632" y="2256"/>
              <a:chExt cx="816" cy="480"/>
            </a:xfrm>
            <a:grpFill/>
          </p:grpSpPr>
          <p:pic>
            <p:nvPicPr>
              <p:cNvPr id="14423" name="Picture 49"/>
              <p:cNvPicPr>
                <a:picLocks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632" y="2256"/>
                <a:ext cx="816" cy="480"/>
              </a:xfrm>
              <a:prstGeom prst="rect">
                <a:avLst/>
              </a:prstGeom>
              <a:grpFill/>
              <a:ln w="12700">
                <a:noFill/>
                <a:miter lim="800000"/>
                <a:headEnd/>
                <a:tailEnd/>
              </a:ln>
            </p:spPr>
          </p:pic>
          <p:sp>
            <p:nvSpPr>
              <p:cNvPr id="55" name="Text Box 50"/>
              <p:cNvSpPr txBox="1">
                <a:spLocks noChangeArrowheads="1"/>
              </p:cNvSpPr>
              <p:nvPr/>
            </p:nvSpPr>
            <p:spPr bwMode="auto">
              <a:xfrm>
                <a:off x="1806" y="2401"/>
                <a:ext cx="523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ko-KR" b="1" dirty="0">
                    <a:solidFill>
                      <a:prstClr val="black"/>
                    </a:solidFill>
                    <a:cs typeface="+mj-cs"/>
                  </a:rPr>
                  <a:t>Cloud</a:t>
                </a:r>
                <a:endParaRPr lang="ko-KR" altLang="en-US" b="1" dirty="0">
                  <a:solidFill>
                    <a:prstClr val="black"/>
                  </a:solidFill>
                  <a:cs typeface="+mj-cs"/>
                </a:endParaRPr>
              </a:p>
            </p:txBody>
          </p:sp>
        </p:grpSp>
        <p:pic>
          <p:nvPicPr>
            <p:cNvPr id="14405" name="Picture 1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15535" y="4370445"/>
              <a:ext cx="507869" cy="42022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1711"/>
            <p:cNvGrpSpPr>
              <a:grpSpLocks/>
            </p:cNvGrpSpPr>
            <p:nvPr/>
          </p:nvGrpSpPr>
          <p:grpSpPr bwMode="auto">
            <a:xfrm>
              <a:off x="2240671" y="2121797"/>
              <a:ext cx="514224" cy="342345"/>
              <a:chOff x="2487" y="1039"/>
              <a:chExt cx="674" cy="432"/>
            </a:xfrm>
            <a:grpFill/>
          </p:grpSpPr>
          <p:grpSp>
            <p:nvGrpSpPr>
              <p:cNvPr id="6" name="Group 1712"/>
              <p:cNvGrpSpPr>
                <a:grpSpLocks/>
              </p:cNvGrpSpPr>
              <p:nvPr/>
            </p:nvGrpSpPr>
            <p:grpSpPr bwMode="auto">
              <a:xfrm>
                <a:off x="2487" y="1039"/>
                <a:ext cx="674" cy="432"/>
                <a:chOff x="2487" y="1039"/>
                <a:chExt cx="674" cy="432"/>
              </a:xfrm>
              <a:grpFill/>
            </p:grpSpPr>
            <p:sp>
              <p:nvSpPr>
                <p:cNvPr id="14421" name="Rectangle 1713"/>
                <p:cNvSpPr>
                  <a:spLocks noChangeArrowheads="1"/>
                </p:cNvSpPr>
                <p:nvPr/>
              </p:nvSpPr>
              <p:spPr bwMode="auto">
                <a:xfrm>
                  <a:off x="2487" y="1039"/>
                  <a:ext cx="673" cy="43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22" name="Rectangle 1714"/>
                <p:cNvSpPr>
                  <a:spLocks noChangeArrowheads="1"/>
                </p:cNvSpPr>
                <p:nvPr/>
              </p:nvSpPr>
              <p:spPr bwMode="auto">
                <a:xfrm>
                  <a:off x="2487" y="1039"/>
                  <a:ext cx="674" cy="432"/>
                </a:xfrm>
                <a:prstGeom prst="rect">
                  <a:avLst/>
                </a:prstGeom>
                <a:grp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7" name="Group 1715"/>
              <p:cNvGrpSpPr>
                <a:grpSpLocks/>
              </p:cNvGrpSpPr>
              <p:nvPr/>
            </p:nvGrpSpPr>
            <p:grpSpPr bwMode="auto">
              <a:xfrm>
                <a:off x="2513" y="1068"/>
                <a:ext cx="621" cy="346"/>
                <a:chOff x="2513" y="1068"/>
                <a:chExt cx="621" cy="346"/>
              </a:xfrm>
              <a:grpFill/>
            </p:grpSpPr>
            <p:sp>
              <p:nvSpPr>
                <p:cNvPr id="14419" name="Rectangle 1716"/>
                <p:cNvSpPr>
                  <a:spLocks noChangeArrowheads="1"/>
                </p:cNvSpPr>
                <p:nvPr/>
              </p:nvSpPr>
              <p:spPr bwMode="auto">
                <a:xfrm>
                  <a:off x="2513" y="1068"/>
                  <a:ext cx="620" cy="344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20" name="Rectangle 1717"/>
                <p:cNvSpPr>
                  <a:spLocks noChangeArrowheads="1"/>
                </p:cNvSpPr>
                <p:nvPr/>
              </p:nvSpPr>
              <p:spPr bwMode="auto">
                <a:xfrm>
                  <a:off x="2513" y="1068"/>
                  <a:ext cx="621" cy="346"/>
                </a:xfrm>
                <a:prstGeom prst="rect">
                  <a:avLst/>
                </a:prstGeom>
                <a:grp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o-KR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4416" name="Rectangle 1718"/>
              <p:cNvSpPr>
                <a:spLocks noChangeArrowheads="1"/>
              </p:cNvSpPr>
              <p:nvPr/>
            </p:nvSpPr>
            <p:spPr bwMode="auto">
              <a:xfrm>
                <a:off x="2528" y="1079"/>
                <a:ext cx="596" cy="319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17" name="Rectangle 1719"/>
              <p:cNvSpPr>
                <a:spLocks noChangeArrowheads="1"/>
              </p:cNvSpPr>
              <p:nvPr/>
            </p:nvSpPr>
            <p:spPr bwMode="auto">
              <a:xfrm>
                <a:off x="3073" y="1434"/>
                <a:ext cx="40" cy="19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18" name="Rectangle 1720"/>
              <p:cNvSpPr>
                <a:spLocks noChangeArrowheads="1"/>
              </p:cNvSpPr>
              <p:nvPr/>
            </p:nvSpPr>
            <p:spPr bwMode="auto">
              <a:xfrm>
                <a:off x="2544" y="1445"/>
                <a:ext cx="10" cy="11"/>
              </a:xfrm>
              <a:prstGeom prst="rect">
                <a:avLst/>
              </a:prstGeom>
              <a:grpFill/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solidFill>
                    <a:prstClr val="black"/>
                  </a:solidFill>
                </a:endParaRPr>
              </a:p>
            </p:txBody>
          </p:sp>
        </p:grpSp>
        <p:pic>
          <p:nvPicPr>
            <p:cNvPr id="39" name="그림 38" descr="sized_trainScheduleGPS_lq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1344008" y="2651068"/>
              <a:ext cx="378092" cy="480066"/>
            </a:xfrm>
            <a:prstGeom prst="roundRect">
              <a:avLst>
                <a:gd name="adj" fmla="val 8594"/>
              </a:avLst>
            </a:prstGeom>
            <a:grpFill/>
          </p:spPr>
        </p:pic>
        <p:graphicFrame>
          <p:nvGraphicFramePr>
            <p:cNvPr id="14408" name="Object 2"/>
            <p:cNvGraphicFramePr>
              <a:graphicFrameLocks noChangeAspect="1"/>
            </p:cNvGraphicFramePr>
            <p:nvPr/>
          </p:nvGraphicFramePr>
          <p:xfrm>
            <a:off x="728303" y="3502096"/>
            <a:ext cx="651949" cy="48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클립" r:id="rId6" imgW="3390900" imgH="2582863" progId="">
                    <p:embed/>
                  </p:oleObj>
                </mc:Choice>
                <mc:Fallback>
                  <p:oleObj name="클립" r:id="rId6" imgW="3390900" imgH="258286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8303" y="3502096"/>
                          <a:ext cx="651949" cy="483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4409" name="Picture 3" descr="C:\Program Files\Microsoft Office\MEDIA\CAGCAT10\j0216858.wm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01801" y="3489775"/>
              <a:ext cx="907421" cy="4767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4410" name="Picture 4" descr="C:\Program Files\Microsoft Office\MEDIA\CAGCAT10\j0233070.wm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030777" y="4360163"/>
              <a:ext cx="887095" cy="51183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4411" name="Picture 14" descr="전체 크기 이미지 보기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307362" y="2618534"/>
              <a:ext cx="342304" cy="54545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4412" name="Picture 16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233964" y="4831717"/>
              <a:ext cx="478060" cy="5220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14413" name="Oval 48"/>
            <p:cNvSpPr>
              <a:spLocks noChangeArrowheads="1"/>
            </p:cNvSpPr>
            <p:nvPr/>
          </p:nvSpPr>
          <p:spPr bwMode="auto">
            <a:xfrm>
              <a:off x="3560109" y="3390522"/>
              <a:ext cx="862690" cy="69259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sy="50000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fontAlgn="t" latinLnBrk="0" hangingPunct="0">
                <a:lnSpc>
                  <a:spcPct val="90000"/>
                </a:lnSpc>
                <a:spcBef>
                  <a:spcPct val="50000"/>
                </a:spcBef>
              </a:pPr>
              <a:endParaRPr lang="ko-KR" altLang="ko-KR" sz="1000" b="1">
                <a:solidFill>
                  <a:prstClr val="black"/>
                </a:solidFill>
                <a:latin typeface="Times New Roman" pitchFamily="18" charset="0"/>
                <a:ea typeface="굴림체" pitchFamily="49" charset="-127"/>
              </a:endParaRPr>
            </a:p>
          </p:txBody>
        </p:sp>
      </p:grpSp>
      <p:sp>
        <p:nvSpPr>
          <p:cNvPr id="14347" name="직사각형 57"/>
          <p:cNvSpPr>
            <a:spLocks noChangeArrowheads="1"/>
          </p:cNvSpPr>
          <p:nvPr/>
        </p:nvSpPr>
        <p:spPr bwMode="auto">
          <a:xfrm>
            <a:off x="1900605" y="1643064"/>
            <a:ext cx="833803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400" b="1">
                <a:solidFill>
                  <a:srgbClr val="000000"/>
                </a:solidFill>
              </a:rPr>
              <a:t>TV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48" name="직사각형 58"/>
          <p:cNvSpPr>
            <a:spLocks noChangeArrowheads="1"/>
          </p:cNvSpPr>
          <p:nvPr/>
        </p:nvSpPr>
        <p:spPr bwMode="auto">
          <a:xfrm>
            <a:off x="1925516" y="5380039"/>
            <a:ext cx="833804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빌딩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49" name="직사각형 59"/>
          <p:cNvSpPr>
            <a:spLocks noChangeArrowheads="1"/>
          </p:cNvSpPr>
          <p:nvPr/>
        </p:nvSpPr>
        <p:spPr bwMode="auto">
          <a:xfrm>
            <a:off x="971551" y="4883151"/>
            <a:ext cx="83380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항공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50" name="직사각형 60"/>
          <p:cNvSpPr>
            <a:spLocks noChangeArrowheads="1"/>
          </p:cNvSpPr>
          <p:nvPr/>
        </p:nvSpPr>
        <p:spPr bwMode="auto">
          <a:xfrm>
            <a:off x="3527181" y="4049714"/>
            <a:ext cx="832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자동차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51" name="직사각형 61"/>
          <p:cNvSpPr>
            <a:spLocks noChangeArrowheads="1"/>
          </p:cNvSpPr>
          <p:nvPr/>
        </p:nvSpPr>
        <p:spPr bwMode="auto">
          <a:xfrm>
            <a:off x="2856036" y="2163764"/>
            <a:ext cx="83380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가전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52" name="직사각형 62"/>
          <p:cNvSpPr>
            <a:spLocks noChangeArrowheads="1"/>
          </p:cNvSpPr>
          <p:nvPr/>
        </p:nvSpPr>
        <p:spPr bwMode="auto">
          <a:xfrm>
            <a:off x="994997" y="2192339"/>
            <a:ext cx="83380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모바일 폰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53" name="직사각형 63"/>
          <p:cNvSpPr>
            <a:spLocks noChangeArrowheads="1"/>
          </p:cNvSpPr>
          <p:nvPr/>
        </p:nvSpPr>
        <p:spPr bwMode="auto">
          <a:xfrm>
            <a:off x="2861897" y="4856164"/>
            <a:ext cx="83380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통신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54" name="직사각형 64"/>
          <p:cNvSpPr>
            <a:spLocks noChangeArrowheads="1"/>
          </p:cNvSpPr>
          <p:nvPr/>
        </p:nvSpPr>
        <p:spPr bwMode="auto">
          <a:xfrm>
            <a:off x="372208" y="4044950"/>
            <a:ext cx="83233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US" altLang="ko-KR" sz="1400" b="1">
                <a:solidFill>
                  <a:srgbClr val="000000"/>
                </a:solidFill>
              </a:rPr>
              <a:t>OA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55" name="Oval 41"/>
          <p:cNvSpPr>
            <a:spLocks noChangeArrowheads="1"/>
          </p:cNvSpPr>
          <p:nvPr/>
        </p:nvSpPr>
        <p:spPr bwMode="auto">
          <a:xfrm>
            <a:off x="5175848" y="2226667"/>
            <a:ext cx="3212576" cy="2930525"/>
          </a:xfrm>
          <a:prstGeom prst="ellipse">
            <a:avLst/>
          </a:prstGeom>
          <a:solidFill>
            <a:srgbClr val="00B0F0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356" name="Line 42"/>
          <p:cNvSpPr>
            <a:spLocks noChangeShapeType="1"/>
          </p:cNvSpPr>
          <p:nvPr/>
        </p:nvSpPr>
        <p:spPr bwMode="auto">
          <a:xfrm>
            <a:off x="8258908" y="2132014"/>
            <a:ext cx="0" cy="31972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357" name="Line 52"/>
          <p:cNvSpPr>
            <a:spLocks noChangeShapeType="1"/>
          </p:cNvSpPr>
          <p:nvPr/>
        </p:nvSpPr>
        <p:spPr bwMode="auto">
          <a:xfrm>
            <a:off x="6166339" y="3025776"/>
            <a:ext cx="238858" cy="2270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358" name="Line 53"/>
          <p:cNvSpPr>
            <a:spLocks noChangeShapeType="1"/>
          </p:cNvSpPr>
          <p:nvPr/>
        </p:nvSpPr>
        <p:spPr bwMode="auto">
          <a:xfrm>
            <a:off x="6985490" y="4094164"/>
            <a:ext cx="237392" cy="225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359" name="Line 54"/>
          <p:cNvSpPr>
            <a:spLocks noChangeShapeType="1"/>
          </p:cNvSpPr>
          <p:nvPr/>
        </p:nvSpPr>
        <p:spPr bwMode="auto">
          <a:xfrm rot="-4976125">
            <a:off x="6977796" y="3035301"/>
            <a:ext cx="257175" cy="2095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360" name="Line 55"/>
          <p:cNvSpPr>
            <a:spLocks noChangeShapeType="1"/>
          </p:cNvSpPr>
          <p:nvPr/>
        </p:nvSpPr>
        <p:spPr bwMode="auto">
          <a:xfrm rot="-4976125">
            <a:off x="6157119" y="4130615"/>
            <a:ext cx="258763" cy="20808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361" name="Line 56"/>
          <p:cNvSpPr>
            <a:spLocks noChangeShapeType="1"/>
          </p:cNvSpPr>
          <p:nvPr/>
        </p:nvSpPr>
        <p:spPr bwMode="auto">
          <a:xfrm>
            <a:off x="6679223" y="2746376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362" name="Line 57"/>
          <p:cNvSpPr>
            <a:spLocks noChangeShapeType="1"/>
          </p:cNvSpPr>
          <p:nvPr/>
        </p:nvSpPr>
        <p:spPr bwMode="auto">
          <a:xfrm>
            <a:off x="6679223" y="4235451"/>
            <a:ext cx="0" cy="334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363" name="Line 58"/>
          <p:cNvSpPr>
            <a:spLocks noChangeShapeType="1"/>
          </p:cNvSpPr>
          <p:nvPr/>
        </p:nvSpPr>
        <p:spPr bwMode="auto">
          <a:xfrm rot="-5400000">
            <a:off x="5929679" y="3529990"/>
            <a:ext cx="0" cy="30919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4364" name="Line 59"/>
          <p:cNvSpPr>
            <a:spLocks noChangeShapeType="1"/>
          </p:cNvSpPr>
          <p:nvPr/>
        </p:nvSpPr>
        <p:spPr bwMode="auto">
          <a:xfrm rot="-5400000">
            <a:off x="7530612" y="3529257"/>
            <a:ext cx="0" cy="3106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8" name="Group 48"/>
          <p:cNvGrpSpPr>
            <a:grpSpLocks/>
          </p:cNvGrpSpPr>
          <p:nvPr/>
        </p:nvGrpSpPr>
        <p:grpSpPr bwMode="auto">
          <a:xfrm>
            <a:off x="6066692" y="3201989"/>
            <a:ext cx="1285143" cy="877887"/>
            <a:chOff x="1632" y="2256"/>
            <a:chExt cx="816" cy="480"/>
          </a:xfrm>
        </p:grpSpPr>
        <p:pic>
          <p:nvPicPr>
            <p:cNvPr id="14385" name="Picture 49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32" y="2256"/>
              <a:ext cx="816" cy="48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14" name="Text Box 50"/>
            <p:cNvSpPr txBox="1">
              <a:spLocks noChangeArrowheads="1"/>
            </p:cNvSpPr>
            <p:nvPr/>
          </p:nvSpPr>
          <p:spPr bwMode="auto">
            <a:xfrm>
              <a:off x="1808" y="2401"/>
              <a:ext cx="523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b="1" dirty="0">
                  <a:solidFill>
                    <a:prstClr val="black"/>
                  </a:solidFill>
                  <a:cs typeface="+mj-cs"/>
                </a:rPr>
                <a:t>Cloud</a:t>
              </a:r>
              <a:endParaRPr lang="ko-KR" altLang="en-US" b="1" dirty="0">
                <a:solidFill>
                  <a:prstClr val="black"/>
                </a:solidFill>
                <a:cs typeface="+mj-cs"/>
              </a:endParaRPr>
            </a:p>
          </p:txBody>
        </p:sp>
      </p:grpSp>
      <p:pic>
        <p:nvPicPr>
          <p:cNvPr id="115" name="그림 114" descr="sized_HowSFVotes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6286759" y="2014967"/>
            <a:ext cx="786944" cy="615339"/>
          </a:xfrm>
          <a:prstGeom prst="roundRect">
            <a:avLst>
              <a:gd name="adj" fmla="val 8594"/>
            </a:avLst>
          </a:prstGeom>
          <a:noFill/>
        </p:spPr>
      </p:pic>
      <p:pic>
        <p:nvPicPr>
          <p:cNvPr id="14367" name="Picture 12" descr="http://cfs8.tistory.com/image/16/tistory/2008/08/13/17/56/48a2a1b58926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16313" y="2525714"/>
            <a:ext cx="811823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그림 116" descr="sized_cleanscores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7771687" y="3356992"/>
            <a:ext cx="764332" cy="686120"/>
          </a:xfrm>
          <a:prstGeom prst="roundRect">
            <a:avLst>
              <a:gd name="adj" fmla="val 8594"/>
            </a:avLst>
          </a:prstGeom>
          <a:noFill/>
        </p:spPr>
      </p:pic>
      <p:pic>
        <p:nvPicPr>
          <p:cNvPr id="14369" name="그림 30" descr="그림1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16312" y="4203701"/>
            <a:ext cx="767862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그림 118" descr="sized_stamen_sfcrime_lq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6286759" y="4718279"/>
            <a:ext cx="863972" cy="642209"/>
          </a:xfrm>
          <a:prstGeom prst="roundRect">
            <a:avLst>
              <a:gd name="adj" fmla="val 8594"/>
            </a:avLst>
          </a:prstGeom>
          <a:noFill/>
        </p:spPr>
      </p:pic>
      <p:grpSp>
        <p:nvGrpSpPr>
          <p:cNvPr id="9" name="그룹 119"/>
          <p:cNvGrpSpPr>
            <a:grpSpLocks/>
          </p:cNvGrpSpPr>
          <p:nvPr/>
        </p:nvGrpSpPr>
        <p:grpSpPr bwMode="auto">
          <a:xfrm>
            <a:off x="5127381" y="4213226"/>
            <a:ext cx="866042" cy="644525"/>
            <a:chOff x="809596" y="5195297"/>
            <a:chExt cx="936900" cy="683710"/>
          </a:xfrm>
        </p:grpSpPr>
        <p:pic>
          <p:nvPicPr>
            <p:cNvPr id="14383" name="Picture 2" descr="https://y2mzuw.blu.livefilestore.com/y1mRllgRX4i0jgJmP5VvokinHZo9TcQnSyz2aK0_nlD9FBfFyw1pBN1JN63vIVSHOoSzrzelrCtFxnIVlXkzguHEgMx_M-rQ3JH5SbZGKdg0zQ4Jakb-HGw3VBLCUF1JkTPPswIaRWCLjlEgWoR_CoaIw/Best_Augmented-Reality_Apps_for_the_iPhone_Pics_1.jpg">
              <a:hlinkClick r:id="rId18"/>
            </p:cNvPr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272952" y="5195297"/>
              <a:ext cx="473544" cy="679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84" name="Picture 6" descr="전체 크기 이미지 보기">
              <a:hlinkClick r:id="rId20"/>
            </p:cNvPr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809596" y="5195297"/>
              <a:ext cx="496087" cy="683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3" name="그림 122" descr="sized_mommaps_lq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 bwMode="auto">
          <a:xfrm>
            <a:off x="4849934" y="3356993"/>
            <a:ext cx="850215" cy="673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73" name="Picture 8" descr="전체 크기 이미지 보기">
            <a:hlinkClick r:id="rId23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121520" y="2525714"/>
            <a:ext cx="882162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74" name="직사각형 124"/>
          <p:cNvSpPr>
            <a:spLocks noChangeArrowheads="1"/>
          </p:cNvSpPr>
          <p:nvPr/>
        </p:nvSpPr>
        <p:spPr bwMode="auto">
          <a:xfrm>
            <a:off x="6257192" y="1643064"/>
            <a:ext cx="833804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기상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75" name="직사각형 125"/>
          <p:cNvSpPr>
            <a:spLocks noChangeArrowheads="1"/>
          </p:cNvSpPr>
          <p:nvPr/>
        </p:nvSpPr>
        <p:spPr bwMode="auto">
          <a:xfrm>
            <a:off x="5140569" y="2192339"/>
            <a:ext cx="832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교통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76" name="직사각형 126"/>
          <p:cNvSpPr>
            <a:spLocks noChangeArrowheads="1"/>
          </p:cNvSpPr>
          <p:nvPr/>
        </p:nvSpPr>
        <p:spPr bwMode="auto">
          <a:xfrm>
            <a:off x="7406054" y="2192339"/>
            <a:ext cx="833804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교육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77" name="직사각형 127"/>
          <p:cNvSpPr>
            <a:spLocks noChangeArrowheads="1"/>
          </p:cNvSpPr>
          <p:nvPr/>
        </p:nvSpPr>
        <p:spPr bwMode="auto">
          <a:xfrm>
            <a:off x="6299690" y="5380039"/>
            <a:ext cx="83380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체육보건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78" name="직사각형 128"/>
          <p:cNvSpPr>
            <a:spLocks noChangeArrowheads="1"/>
          </p:cNvSpPr>
          <p:nvPr/>
        </p:nvSpPr>
        <p:spPr bwMode="auto">
          <a:xfrm>
            <a:off x="7388469" y="4895851"/>
            <a:ext cx="832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생활민원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79" name="직사각형 129"/>
          <p:cNvSpPr>
            <a:spLocks noChangeArrowheads="1"/>
          </p:cNvSpPr>
          <p:nvPr/>
        </p:nvSpPr>
        <p:spPr bwMode="auto">
          <a:xfrm>
            <a:off x="5140569" y="4895851"/>
            <a:ext cx="832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관광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80" name="직사각형 130"/>
          <p:cNvSpPr>
            <a:spLocks noChangeArrowheads="1"/>
          </p:cNvSpPr>
          <p:nvPr/>
        </p:nvSpPr>
        <p:spPr bwMode="auto">
          <a:xfrm>
            <a:off x="8216412" y="4049714"/>
            <a:ext cx="8323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구인구직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14381" name="직사각형 131"/>
          <p:cNvSpPr>
            <a:spLocks noChangeArrowheads="1"/>
          </p:cNvSpPr>
          <p:nvPr/>
        </p:nvSpPr>
        <p:spPr bwMode="auto">
          <a:xfrm>
            <a:off x="4396154" y="4049714"/>
            <a:ext cx="833804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ko-KR" altLang="en-US" sz="1400" b="1">
                <a:solidFill>
                  <a:srgbClr val="000000"/>
                </a:solidFill>
              </a:rPr>
              <a:t>여가</a:t>
            </a:r>
            <a:endParaRPr lang="ko-KR" altLang="en-US" b="1">
              <a:solidFill>
                <a:prstClr val="black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766639" y="6165304"/>
            <a:ext cx="1981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출처</a:t>
            </a:r>
            <a:r>
              <a:rPr lang="en-US" altLang="ko-KR" dirty="0" smtClean="0">
                <a:solidFill>
                  <a:prstClr val="black"/>
                </a:solidFill>
              </a:rPr>
              <a:t> : NIA, 2012 </a:t>
            </a:r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54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6840760" cy="1143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3600" b="1" dirty="0" smtClean="0">
                <a:solidFill>
                  <a:srgbClr val="002060"/>
                </a:solidFill>
                <a:latin typeface="+mn-lt"/>
              </a:rPr>
              <a:t> 마무리 </a:t>
            </a:r>
            <a:r>
              <a:rPr lang="en-US" altLang="ko-KR" sz="3600" b="1" dirty="0" smtClean="0">
                <a:solidFill>
                  <a:srgbClr val="002060"/>
                </a:solidFill>
                <a:latin typeface="+mn-lt"/>
              </a:rPr>
              <a:t> </a:t>
            </a:r>
            <a:endParaRPr lang="ko-KR" altLang="en-US" sz="36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988840"/>
            <a:ext cx="8064896" cy="378565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marL="444500" indent="-444500">
              <a:buFontTx/>
              <a:buChar char="-"/>
            </a:pPr>
            <a:endParaRPr lang="en-US" altLang="ko-KR" sz="2400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444500" indent="-444500">
              <a:buFontTx/>
              <a:buChar char="-"/>
            </a:pP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산업의 서비스화에 대비한 </a:t>
            </a:r>
            <a:r>
              <a:rPr lang="en-US" altLang="ko-KR" sz="2400" b="1" dirty="0" smtClean="0">
                <a:solidFill>
                  <a:srgbClr val="002060"/>
                </a:solidFill>
                <a:latin typeface="+mj-ea"/>
                <a:ea typeface="+mj-ea"/>
              </a:rPr>
              <a:t>Soft </a:t>
            </a: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역량 강화 </a:t>
            </a:r>
            <a:endParaRPr lang="en-US" altLang="ko-KR" sz="2400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444500" indent="-444500">
              <a:buFontTx/>
              <a:buChar char="-"/>
            </a:pPr>
            <a:endParaRPr lang="en-US" altLang="ko-KR" sz="24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444500" indent="-444500">
              <a:buFontTx/>
              <a:buChar char="-"/>
            </a:pP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표준에 대한 관점의 전환 </a:t>
            </a:r>
            <a:r>
              <a:rPr lang="en-US" altLang="ko-KR" sz="2400" b="1" dirty="0" smtClean="0">
                <a:solidFill>
                  <a:srgbClr val="002060"/>
                </a:solidFill>
                <a:latin typeface="+mj-ea"/>
                <a:ea typeface="+mj-ea"/>
              </a:rPr>
              <a:t>: </a:t>
            </a: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기준 </a:t>
            </a:r>
            <a:r>
              <a:rPr lang="en-US" altLang="ko-KR" sz="2400" b="1" dirty="0" smtClean="0">
                <a:solidFill>
                  <a:srgbClr val="002060"/>
                </a:solidFill>
                <a:latin typeface="+mj-ea"/>
                <a:ea typeface="+mj-ea"/>
                <a:sym typeface="Wingdings" panose="05000000000000000000" pitchFamily="2" charset="2"/>
              </a:rPr>
              <a:t> </a:t>
            </a: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  <a:sym typeface="Wingdings" panose="05000000000000000000" pitchFamily="2" charset="2"/>
              </a:rPr>
              <a:t>수준관리</a:t>
            </a:r>
            <a:endParaRPr lang="en-US" altLang="ko-KR" sz="2400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444500" indent="-444500">
              <a:buFontTx/>
              <a:buChar char="-"/>
            </a:pPr>
            <a:endParaRPr lang="en-US" altLang="ko-KR" sz="2400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444500" indent="-444500">
              <a:buFontTx/>
              <a:buChar char="-"/>
            </a:pPr>
            <a:r>
              <a:rPr lang="en-US" altLang="ko-KR" sz="2400" b="1" dirty="0" smtClean="0">
                <a:solidFill>
                  <a:srgbClr val="002060"/>
                </a:solidFill>
                <a:latin typeface="+mj-ea"/>
                <a:ea typeface="+mj-ea"/>
              </a:rPr>
              <a:t>Open Standards </a:t>
            </a: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통한 </a:t>
            </a:r>
            <a:r>
              <a:rPr lang="en-US" altLang="ko-KR" sz="2400" b="1" dirty="0" smtClean="0">
                <a:solidFill>
                  <a:srgbClr val="002060"/>
                </a:solidFill>
                <a:latin typeface="+mj-ea"/>
                <a:ea typeface="+mj-ea"/>
              </a:rPr>
              <a:t>Open</a:t>
            </a: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 </a:t>
            </a:r>
            <a:r>
              <a:rPr lang="en-US" altLang="ko-KR" sz="2400" b="1" dirty="0" smtClean="0">
                <a:solidFill>
                  <a:srgbClr val="002060"/>
                </a:solidFill>
                <a:latin typeface="+mj-ea"/>
                <a:ea typeface="+mj-ea"/>
              </a:rPr>
              <a:t>Innovation </a:t>
            </a:r>
            <a:endParaRPr lang="en-US" altLang="ko-KR" sz="2400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444500" indent="-444500"/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    </a:t>
            </a:r>
            <a:endParaRPr lang="en-US" altLang="ko-KR" sz="2400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444500" indent="-444500">
              <a:buFontTx/>
              <a:buChar char="-"/>
            </a:pP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기존의 전자정부표준프레임워크</a:t>
            </a:r>
            <a:r>
              <a:rPr lang="en-US" altLang="ko-KR" sz="2400" b="1" dirty="0" smtClean="0">
                <a:solidFill>
                  <a:srgbClr val="002060"/>
                </a:solidFill>
                <a:latin typeface="+mj-ea"/>
                <a:ea typeface="+mj-ea"/>
              </a:rPr>
              <a:t>, </a:t>
            </a:r>
            <a:r>
              <a:rPr lang="ko-KR" altLang="en-US" sz="2400" b="1" dirty="0" err="1" smtClean="0">
                <a:solidFill>
                  <a:srgbClr val="002060"/>
                </a:solidFill>
                <a:latin typeface="+mj-ea"/>
                <a:ea typeface="+mj-ea"/>
              </a:rPr>
              <a:t>빅데이터</a:t>
            </a: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 </a:t>
            </a:r>
            <a:r>
              <a:rPr lang="ko-KR" altLang="en-US" sz="2400" b="1" dirty="0" err="1" smtClean="0">
                <a:solidFill>
                  <a:srgbClr val="002060"/>
                </a:solidFill>
                <a:latin typeface="+mj-ea"/>
                <a:ea typeface="+mj-ea"/>
              </a:rPr>
              <a:t>분석시스템등</a:t>
            </a:r>
            <a:r>
              <a:rPr lang="ko-KR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 과의 수직적 결합</a:t>
            </a:r>
            <a:endParaRPr lang="en-US" altLang="ko-KR" sz="2400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endParaRPr lang="ko-KR" altLang="en-US" sz="24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4599</TotalTime>
  <Words>1153</Words>
  <Application>Microsoft Office PowerPoint</Application>
  <PresentationFormat>화면 슬라이드 쇼(4:3)</PresentationFormat>
  <Paragraphs>238</Paragraphs>
  <Slides>15</Slides>
  <Notes>1</Notes>
  <HiddenSlides>0</HiddenSlides>
  <MMClips>0</MMClips>
  <ScaleCrop>false</ScaleCrop>
  <HeadingPairs>
    <vt:vector size="6" baseType="variant">
      <vt:variant>
        <vt:lpstr>테마</vt:lpstr>
      </vt:variant>
      <vt:variant>
        <vt:i4>4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Office 테마</vt:lpstr>
      <vt:lpstr>1_Office 테마</vt:lpstr>
      <vt:lpstr>2_Office 테마</vt:lpstr>
      <vt:lpstr>3_Office 테마</vt:lpstr>
      <vt:lpstr>클립</vt:lpstr>
      <vt:lpstr>PowerPoint 프레젠테이션</vt:lpstr>
      <vt:lpstr> 한국 ICT 정책 Review</vt:lpstr>
      <vt:lpstr>PowerPoint 프레젠테이션</vt:lpstr>
      <vt:lpstr> What is the Next ? </vt:lpstr>
      <vt:lpstr> What is a Service ? </vt:lpstr>
      <vt:lpstr>PowerPoint 프레젠테이션</vt:lpstr>
      <vt:lpstr> What is the Open Standards ? </vt:lpstr>
      <vt:lpstr>PowerPoint 프레젠테이션</vt:lpstr>
      <vt:lpstr> 국가 R&amp;D 와  공공프로젝트의 수행방향은 지금까지와는 달라야 한다..</vt:lpstr>
      <vt:lpstr>PowerPoint 프레젠테이션</vt:lpstr>
      <vt:lpstr>PowerPoint 프레젠테이션</vt:lpstr>
      <vt:lpstr>PowerPoint 프레젠테이션</vt:lpstr>
      <vt:lpstr> </vt:lpstr>
      <vt:lpstr>OCMP- Open Cloud Multi-Purpose </vt:lpstr>
      <vt:lpstr> 마무리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주제 :   클라우드+SW 산업발전에 표준이 어떻게 기여할 것인가 ?</dc:title>
  <dc:creator>KSA</dc:creator>
  <cp:lastModifiedBy>user</cp:lastModifiedBy>
  <cp:revision>281</cp:revision>
  <dcterms:created xsi:type="dcterms:W3CDTF">2013-03-05T06:38:23Z</dcterms:created>
  <dcterms:modified xsi:type="dcterms:W3CDTF">2014-04-22T00:39:27Z</dcterms:modified>
</cp:coreProperties>
</file>