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7" r:id="rId1"/>
    <p:sldMasterId id="2147484366" r:id="rId2"/>
  </p:sldMasterIdLst>
  <p:notesMasterIdLst>
    <p:notesMasterId r:id="rId33"/>
  </p:notesMasterIdLst>
  <p:handoutMasterIdLst>
    <p:handoutMasterId r:id="rId34"/>
  </p:handoutMasterIdLst>
  <p:sldIdLst>
    <p:sldId id="404" r:id="rId3"/>
    <p:sldId id="405" r:id="rId4"/>
    <p:sldId id="442" r:id="rId5"/>
    <p:sldId id="406" r:id="rId6"/>
    <p:sldId id="408" r:id="rId7"/>
    <p:sldId id="494" r:id="rId8"/>
    <p:sldId id="508" r:id="rId9"/>
    <p:sldId id="502" r:id="rId10"/>
    <p:sldId id="503" r:id="rId11"/>
    <p:sldId id="504" r:id="rId12"/>
    <p:sldId id="505" r:id="rId13"/>
    <p:sldId id="506" r:id="rId14"/>
    <p:sldId id="507" r:id="rId15"/>
    <p:sldId id="448" r:id="rId16"/>
    <p:sldId id="449" r:id="rId17"/>
    <p:sldId id="450" r:id="rId18"/>
    <p:sldId id="451" r:id="rId19"/>
    <p:sldId id="452" r:id="rId20"/>
    <p:sldId id="468" r:id="rId21"/>
    <p:sldId id="469" r:id="rId22"/>
    <p:sldId id="470" r:id="rId23"/>
    <p:sldId id="499" r:id="rId24"/>
    <p:sldId id="500" r:id="rId25"/>
    <p:sldId id="471" r:id="rId26"/>
    <p:sldId id="472" r:id="rId27"/>
    <p:sldId id="501" r:id="rId28"/>
    <p:sldId id="473" r:id="rId29"/>
    <p:sldId id="509" r:id="rId30"/>
    <p:sldId id="492" r:id="rId31"/>
    <p:sldId id="467" r:id="rId32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al" initials="d" lastIdx="2" clrIdx="0">
    <p:extLst>
      <p:ext uri="{19B8F6BF-5375-455C-9EA6-DF929625EA0E}">
        <p15:presenceInfo xmlns:p15="http://schemas.microsoft.com/office/powerpoint/2012/main" userId="du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A8F"/>
    <a:srgbClr val="003300"/>
    <a:srgbClr val="FEF4E0"/>
    <a:srgbClr val="FECFBC"/>
    <a:srgbClr val="FFFEF5"/>
    <a:srgbClr val="003366"/>
    <a:srgbClr val="000066"/>
    <a:srgbClr val="CDF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06" autoAdjust="0"/>
    <p:restoredTop sz="94424" autoAdjust="0"/>
  </p:normalViewPr>
  <p:slideViewPr>
    <p:cSldViewPr>
      <p:cViewPr varScale="1">
        <p:scale>
          <a:sx n="70" d="100"/>
          <a:sy n="70" d="100"/>
        </p:scale>
        <p:origin x="74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E7407C60-F87E-4B4A-A92F-A5220787FAE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0436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6889CEB-EFD9-4FA5-A4D9-976A006C8951}" type="datetimeFigureOut">
              <a:rPr lang="ko-KR" altLang="en-US"/>
              <a:pPr>
                <a:defRPr/>
              </a:pPr>
              <a:t>2014-08-22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6C6B29D-B04A-4CE3-94BE-C2C6F36B18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8976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771800" y="2492896"/>
            <a:ext cx="5686400" cy="936104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779912" y="3429000"/>
            <a:ext cx="4672608" cy="288032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7F9E0-E614-4FC3-9052-3DB58D891EF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43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0DEAA-8416-44E9-984A-38901FB4D92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0" y="1124744"/>
            <a:ext cx="9144000" cy="0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4187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818C-E797-4840-829E-0D912997F3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944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20026-A39F-4C3A-A10F-532C053010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602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B6A21-6781-470D-BE30-9C076835C9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9882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1A993-006E-4125-8C74-4F469B1146F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0" y="1124744"/>
            <a:ext cx="9144000" cy="0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89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4E0ED-79C6-4C36-B31C-74E65CE9E5B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784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008313" cy="10304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404664"/>
            <a:ext cx="5111750" cy="57214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49567-D251-4DC2-AF1B-EA580FCA2A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612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B1D06-5028-4FD1-BE71-DF9CD0419AA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91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046D5-C374-4F8E-871C-31C52C5994D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47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80312" y="404664"/>
            <a:ext cx="1306488" cy="5976664"/>
          </a:xfrm>
        </p:spPr>
        <p:txBody>
          <a:bodyPr vert="eaVert"/>
          <a:lstStyle>
            <a:lvl1pPr>
              <a:defRPr sz="4000" b="1"/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404664"/>
            <a:ext cx="6851104" cy="5976664"/>
          </a:xfrm>
        </p:spPr>
        <p:txBody>
          <a:bodyPr vert="eaVert"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8BE93-B6F6-468A-B302-CDB92D4F2A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3688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제목, 내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000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987675" y="6583363"/>
            <a:ext cx="2847975" cy="276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fld id="{A416216F-01F2-4BF3-B47F-289F716B3A7E}" type="slidenum">
              <a:rPr lang="en-US" altLang="ko-KR" sz="1200" b="1" smtClean="0">
                <a:latin typeface="맑은 고딕" pitchFamily="50" charset="-127"/>
                <a:ea typeface="맑은 고딕" pitchFamily="50" charset="-127"/>
              </a:rPr>
              <a:pPr algn="ctr" eaLnBrk="1" hangingPunct="1">
                <a:defRPr/>
              </a:pPr>
              <a:t>‹#›</a:t>
            </a:fld>
            <a:endParaRPr lang="ko-KR" altLang="ko-KR" sz="1200" b="1" dirty="0" smtClean="0">
              <a:solidFill>
                <a:schemeClr val="accent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0" y="1111250"/>
            <a:ext cx="9144000" cy="0"/>
          </a:xfrm>
          <a:prstGeom prst="line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TextBox 10"/>
          <p:cNvSpPr txBox="1">
            <a:spLocks noChangeArrowheads="1"/>
          </p:cNvSpPr>
          <p:nvPr userDrawn="1"/>
        </p:nvSpPr>
        <p:spPr bwMode="auto">
          <a:xfrm>
            <a:off x="7339013" y="85725"/>
            <a:ext cx="1697037" cy="2460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000" dirty="0" smtClean="0">
                <a:solidFill>
                  <a:schemeClr val="bg1"/>
                </a:solidFill>
                <a:latin typeface="Tahoma" pitchFamily="34" charset="0"/>
                <a:ea typeface="가는각진제목체" pitchFamily="18" charset="-127"/>
              </a:rPr>
              <a:t>© 2013 </a:t>
            </a:r>
            <a:r>
              <a:rPr lang="en-US" altLang="ko-KR" sz="1000" dirty="0" err="1" smtClean="0">
                <a:solidFill>
                  <a:schemeClr val="bg1"/>
                </a:solidFill>
                <a:latin typeface="Tahoma" pitchFamily="34" charset="0"/>
                <a:ea typeface="가는각진제목체" pitchFamily="18" charset="-127"/>
              </a:rPr>
              <a:t>OSSKorea.co.,LTD</a:t>
            </a:r>
            <a:endParaRPr lang="en-US" altLang="ko-KR" sz="1000" dirty="0" smtClean="0">
              <a:solidFill>
                <a:schemeClr val="bg1"/>
              </a:solidFill>
              <a:latin typeface="Tahoma" pitchFamily="34" charset="0"/>
              <a:ea typeface="가는각진제목체" pitchFamily="18" charset="-127"/>
            </a:endParaRP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5986463" cy="561975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3357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818C-E797-4840-829E-0D912997F32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541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333375"/>
            <a:ext cx="8229600" cy="86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340768"/>
            <a:ext cx="822960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597650"/>
            <a:ext cx="2133600" cy="195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F71307-DB61-48B4-84DD-CBDE6EAA8AD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Line 8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2057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333375"/>
          </a:xfrm>
          <a:prstGeom prst="rect">
            <a:avLst/>
          </a:prstGeom>
          <a:solidFill>
            <a:srgbClr val="FFC000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1" name="그림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230" y="6643688"/>
            <a:ext cx="7302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Administrator\Google 드라이브\Ohnew\Logo\ohnew_log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t="50000" r="31287" b="32968"/>
          <a:stretch>
            <a:fillRect/>
          </a:stretch>
        </p:blipFill>
        <p:spPr bwMode="auto">
          <a:xfrm>
            <a:off x="179388" y="6634163"/>
            <a:ext cx="681037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40" r:id="rId2"/>
    <p:sldLayoutId id="2147484341" r:id="rId3"/>
    <p:sldLayoutId id="2147484342" r:id="rId4"/>
    <p:sldLayoutId id="2147484351" r:id="rId5"/>
    <p:sldLayoutId id="2147484343" r:id="rId6"/>
    <p:sldLayoutId id="2147484344" r:id="rId7"/>
    <p:sldLayoutId id="2147484345" r:id="rId8"/>
    <p:sldLayoutId id="2147484346" r:id="rId9"/>
    <p:sldLayoutId id="2147484347" r:id="rId10"/>
    <p:sldLayoutId id="2147484348" r:id="rId11"/>
    <p:sldLayoutId id="2147484370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 latinLnBrk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333375"/>
            <a:ext cx="8229600" cy="86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340768"/>
            <a:ext cx="822960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05200" y="6597650"/>
            <a:ext cx="2133600" cy="195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F71307-DB61-48B4-84DD-CBDE6EAA8AD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10" name="Line 8"/>
          <p:cNvSpPr>
            <a:spLocks noChangeShapeType="1"/>
          </p:cNvSpPr>
          <p:nvPr userDrawn="1"/>
        </p:nvSpPr>
        <p:spPr bwMode="auto">
          <a:xfrm>
            <a:off x="0" y="6597650"/>
            <a:ext cx="9144000" cy="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588" y="333375"/>
            <a:ext cx="9144000" cy="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9" name="그림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38" y="6629400"/>
            <a:ext cx="742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643688"/>
            <a:ext cx="7302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Administrator\Google 드라이브\Ohnew\Logo\ohnew_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t="50000" r="31287" b="32968"/>
          <a:stretch>
            <a:fillRect/>
          </a:stretch>
        </p:blipFill>
        <p:spPr bwMode="auto">
          <a:xfrm>
            <a:off x="179388" y="6634163"/>
            <a:ext cx="681037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51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</p:sldLayoutIdLst>
  <p:timing>
    <p:tnLst>
      <p:par>
        <p:cTn id="1" dur="indefinite" restart="never" nodeType="tmRoot"/>
      </p:par>
    </p:tnLst>
  </p:timing>
  <p:txStyles>
    <p:titleStyle>
      <a:lvl1pPr algn="l" rtl="0" fontAlgn="base" latinLnBrk="1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18" Type="http://schemas.openxmlformats.org/officeDocument/2006/relationships/image" Target="../media/image50.jpeg"/><Relationship Id="rId3" Type="http://schemas.openxmlformats.org/officeDocument/2006/relationships/image" Target="../media/image35.jpeg"/><Relationship Id="rId21" Type="http://schemas.openxmlformats.org/officeDocument/2006/relationships/image" Target="../media/image53.jpe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5" Type="http://schemas.openxmlformats.org/officeDocument/2006/relationships/image" Target="../media/image57.jpeg"/><Relationship Id="rId2" Type="http://schemas.openxmlformats.org/officeDocument/2006/relationships/image" Target="../media/image34.jpeg"/><Relationship Id="rId16" Type="http://schemas.openxmlformats.org/officeDocument/2006/relationships/image" Target="../media/image48.jpeg"/><Relationship Id="rId20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24" Type="http://schemas.openxmlformats.org/officeDocument/2006/relationships/image" Target="../media/image56.jpeg"/><Relationship Id="rId5" Type="http://schemas.openxmlformats.org/officeDocument/2006/relationships/image" Target="../media/image37.jpeg"/><Relationship Id="rId15" Type="http://schemas.openxmlformats.org/officeDocument/2006/relationships/image" Target="../media/image47.jpeg"/><Relationship Id="rId23" Type="http://schemas.openxmlformats.org/officeDocument/2006/relationships/image" Target="../media/image55.jpeg"/><Relationship Id="rId10" Type="http://schemas.openxmlformats.org/officeDocument/2006/relationships/image" Target="../media/image42.jpeg"/><Relationship Id="rId19" Type="http://schemas.openxmlformats.org/officeDocument/2006/relationships/image" Target="../media/image51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Relationship Id="rId22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8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00" y="3933825"/>
            <a:ext cx="20923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2348880"/>
            <a:ext cx="7922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err="1" smtClean="0">
                <a:latin typeface="맑은 고딕" pitchFamily="50" charset="-127"/>
                <a:ea typeface="맑은 고딕" pitchFamily="50" charset="-127"/>
              </a:rPr>
              <a:t>오픈소스</a:t>
            </a:r>
            <a:r>
              <a:rPr lang="ko-KR" altLang="en-US" sz="3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DBMS </a:t>
            </a:r>
            <a:r>
              <a:rPr lang="en-US" altLang="ko-KR" sz="3200" b="1" dirty="0" err="1" smtClean="0">
                <a:latin typeface="맑은 고딕" pitchFamily="50" charset="-127"/>
                <a:ea typeface="맑은 고딕" pitchFamily="50" charset="-127"/>
              </a:rPr>
              <a:t>MariaDB</a:t>
            </a:r>
            <a:r>
              <a:rPr lang="ko-KR" altLang="en-US" sz="3200" b="1">
                <a:latin typeface="맑은 고딕" pitchFamily="50" charset="-127"/>
                <a:ea typeface="맑은 고딕" pitchFamily="50" charset="-127"/>
              </a:rPr>
              <a:t>와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3200" b="1" dirty="0">
                <a:latin typeface="맑은 고딕" pitchFamily="50" charset="-127"/>
                <a:ea typeface="맑은 고딕" pitchFamily="50" charset="-127"/>
              </a:rPr>
              <a:t>HA </a:t>
            </a:r>
            <a:r>
              <a:rPr lang="en-US" altLang="ko-KR" sz="3200" b="1" dirty="0" smtClean="0">
                <a:latin typeface="맑은 고딕" pitchFamily="50" charset="-127"/>
                <a:ea typeface="맑은 고딕" pitchFamily="50" charset="-127"/>
              </a:rPr>
              <a:t>Solution</a:t>
            </a:r>
            <a:endParaRPr lang="ko-KR" altLang="en-US" sz="3200" b="1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744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>
                <a:latin typeface="맑은 고딕" pitchFamily="50" charset="-127"/>
                <a:ea typeface="맑은 고딕" pitchFamily="50" charset="-127"/>
              </a:rPr>
              <a:t>목차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726431" y="3959994"/>
            <a:ext cx="179387" cy="179388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683568" y="3961583"/>
            <a:ext cx="2817813" cy="150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ko-KR" sz="1200" dirty="0" smtClean="0"/>
              <a:t>Ⅱ</a:t>
            </a:r>
            <a:r>
              <a:rPr kumimoji="0" lang="en-US" altLang="ko-KR" sz="1200" b="1" dirty="0" smtClean="0"/>
              <a:t>. MHA</a:t>
            </a:r>
            <a:br>
              <a:rPr kumimoji="0" lang="en-US" altLang="ko-KR" sz="1200" b="1" dirty="0" smtClean="0"/>
            </a:b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dirty="0" smtClean="0"/>
              <a:t>   Ⅱ-1. MHA </a:t>
            </a:r>
            <a:r>
              <a:rPr kumimoji="0" lang="ko-KR" altLang="en-US" sz="1200" smtClean="0"/>
              <a:t>개요</a:t>
            </a:r>
            <a:endParaRPr kumimoji="0" lang="en-US" altLang="ko-KR" sz="1200" dirty="0" smtClean="0"/>
          </a:p>
          <a:p>
            <a:pPr marL="0" indent="0">
              <a:buNone/>
            </a:pP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Ⅱ-2</a:t>
            </a:r>
            <a:r>
              <a:rPr kumimoji="0" lang="en-US" altLang="ko-KR" sz="1200" dirty="0" smtClean="0"/>
              <a:t>. MHA Architecture</a:t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Ⅱ-3</a:t>
            </a:r>
            <a:r>
              <a:rPr kumimoji="0" lang="en-US" altLang="ko-KR" sz="1200" dirty="0" smtClean="0"/>
              <a:t>. MHA </a:t>
            </a:r>
            <a:r>
              <a:rPr kumimoji="0" lang="ko-KR" altLang="en-US" sz="1200" smtClean="0"/>
              <a:t>장애 처리 구조</a:t>
            </a:r>
            <a:r>
              <a:rPr kumimoji="0" lang="en-US" altLang="ko-KR" sz="1200" dirty="0"/>
              <a:t/>
            </a:r>
            <a:br>
              <a:rPr kumimoji="0" lang="en-US" altLang="ko-KR" sz="1200" dirty="0"/>
            </a:br>
            <a:r>
              <a:rPr kumimoji="0" lang="en-US" altLang="ko-KR" sz="1200" dirty="0"/>
              <a:t>   Ⅱ-4</a:t>
            </a:r>
            <a:r>
              <a:rPr kumimoji="0" lang="en-US" altLang="ko-KR" sz="1200" dirty="0" smtClean="0"/>
              <a:t>. MHA 0.56 New Feature</a:t>
            </a:r>
            <a:endParaRPr kumimoji="0" lang="ko-KR" altLang="en-US" sz="1200" dirty="0" smtClean="0"/>
          </a:p>
        </p:txBody>
      </p:sp>
      <p:sp>
        <p:nvSpPr>
          <p:cNvPr id="10" name="직사각형 9"/>
          <p:cNvSpPr/>
          <p:nvPr/>
        </p:nvSpPr>
        <p:spPr>
          <a:xfrm>
            <a:off x="5694983" y="2166506"/>
            <a:ext cx="179387" cy="180153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5652120" y="2161383"/>
            <a:ext cx="2817813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ko-KR" sz="1200" b="1" dirty="0"/>
              <a:t>Ⅲ. </a:t>
            </a:r>
            <a:r>
              <a:rPr kumimoji="0" lang="en-US" altLang="ko-KR" sz="1200" b="1" dirty="0" err="1" smtClean="0"/>
              <a:t>Galera</a:t>
            </a:r>
            <a:r>
              <a:rPr kumimoji="0" lang="en-US" altLang="ko-KR" sz="1200" b="1" dirty="0" smtClean="0"/>
              <a:t> Cluster</a:t>
            </a:r>
            <a:br>
              <a:rPr kumimoji="0" lang="en-US" altLang="ko-KR" sz="1200" b="1" dirty="0" smtClean="0"/>
            </a:b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Ⅲ-1</a:t>
            </a:r>
            <a:r>
              <a:rPr kumimoji="0" lang="en-US" altLang="ko-KR" sz="1200" dirty="0" smtClean="0"/>
              <a:t>. </a:t>
            </a:r>
            <a:r>
              <a:rPr kumimoji="0" lang="en-US" altLang="ko-KR" sz="1200" dirty="0" err="1" smtClean="0"/>
              <a:t>Galera</a:t>
            </a:r>
            <a:r>
              <a:rPr kumimoji="0" lang="en-US" altLang="ko-KR" sz="1200" dirty="0" smtClean="0"/>
              <a:t> Cluster </a:t>
            </a:r>
            <a:r>
              <a:rPr kumimoji="0" lang="ko-KR" altLang="en-US" sz="1200" smtClean="0"/>
              <a:t>개요</a:t>
            </a:r>
            <a:r>
              <a:rPr kumimoji="0" lang="en-US" altLang="ko-KR" sz="1200" dirty="0" smtClean="0"/>
              <a:t/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Ⅲ-2</a:t>
            </a:r>
            <a:r>
              <a:rPr kumimoji="0" lang="en-US" altLang="ko-KR" sz="1200" dirty="0" smtClean="0"/>
              <a:t>. </a:t>
            </a:r>
            <a:r>
              <a:rPr kumimoji="0" lang="en-US" altLang="ko-KR" sz="1200" dirty="0" err="1" smtClean="0"/>
              <a:t>Galera</a:t>
            </a:r>
            <a:r>
              <a:rPr kumimoji="0" lang="en-US" altLang="ko-KR" sz="1200" dirty="0" smtClean="0"/>
              <a:t> Cluster Architecture</a:t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Ⅲ-3</a:t>
            </a:r>
            <a:r>
              <a:rPr kumimoji="0" lang="en-US" altLang="ko-KR" sz="1200" dirty="0" smtClean="0"/>
              <a:t>. </a:t>
            </a:r>
            <a:r>
              <a:rPr kumimoji="0" lang="en-US" altLang="ko-KR" sz="1200" dirty="0" err="1" smtClean="0"/>
              <a:t>Galera</a:t>
            </a:r>
            <a:r>
              <a:rPr kumimoji="0" lang="en-US" altLang="ko-KR" sz="1200" dirty="0" smtClean="0"/>
              <a:t> Cluster Feature</a:t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Ⅲ-4</a:t>
            </a:r>
            <a:r>
              <a:rPr kumimoji="0" lang="en-US" altLang="ko-KR" sz="1200" dirty="0" smtClean="0"/>
              <a:t>. </a:t>
            </a:r>
            <a:r>
              <a:rPr kumimoji="0" lang="en-US" altLang="ko-KR" sz="1200" dirty="0" err="1" smtClean="0"/>
              <a:t>Galera</a:t>
            </a:r>
            <a:r>
              <a:rPr kumimoji="0" lang="en-US" altLang="ko-KR" sz="1200" dirty="0" smtClean="0"/>
              <a:t> </a:t>
            </a:r>
            <a:r>
              <a:rPr kumimoji="0" lang="en-US" altLang="ko-KR" sz="1200" dirty="0"/>
              <a:t>Cluster </a:t>
            </a:r>
            <a:r>
              <a:rPr kumimoji="0" lang="en-US" altLang="ko-KR" sz="1200" dirty="0" smtClean="0"/>
              <a:t>limitation</a:t>
            </a:r>
            <a:endParaRPr kumimoji="0" lang="ko-KR" altLang="en-US" sz="1200" dirty="0" smtClean="0"/>
          </a:p>
        </p:txBody>
      </p:sp>
      <p:sp>
        <p:nvSpPr>
          <p:cNvPr id="12" name="직사각형 11"/>
          <p:cNvSpPr/>
          <p:nvPr/>
        </p:nvSpPr>
        <p:spPr>
          <a:xfrm>
            <a:off x="5629771" y="3961583"/>
            <a:ext cx="179388" cy="179388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내용 개체 틀 2"/>
          <p:cNvSpPr txBox="1">
            <a:spLocks/>
          </p:cNvSpPr>
          <p:nvPr/>
        </p:nvSpPr>
        <p:spPr bwMode="auto">
          <a:xfrm>
            <a:off x="5436096" y="3961584"/>
            <a:ext cx="3455988" cy="1622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kumimoji="0" lang="en-US" altLang="ko-KR" sz="1200" b="1" dirty="0"/>
              <a:t>   </a:t>
            </a:r>
            <a:r>
              <a:rPr kumimoji="0" lang="en-US" altLang="ko-KR" sz="1200" b="1" dirty="0" smtClean="0"/>
              <a:t>Ⅳ. Tungsten Replicator</a:t>
            </a:r>
            <a:r>
              <a:rPr kumimoji="0" lang="en-US" altLang="ko-KR" sz="1200" b="1" dirty="0"/>
              <a:t/>
            </a:r>
            <a:br>
              <a:rPr kumimoji="0" lang="en-US" altLang="ko-KR" sz="1200" b="1" dirty="0"/>
            </a:br>
            <a:r>
              <a:rPr kumimoji="0" lang="en-US" altLang="ko-KR" sz="1200" b="1" dirty="0"/>
              <a:t/>
            </a:r>
            <a:br>
              <a:rPr kumimoji="0" lang="en-US" altLang="ko-KR" sz="1200" b="1" dirty="0"/>
            </a:br>
            <a:r>
              <a:rPr kumimoji="0" lang="en-US" altLang="ko-KR" sz="1200" b="1" dirty="0"/>
              <a:t>      </a:t>
            </a:r>
            <a:r>
              <a:rPr kumimoji="0" lang="en-US" altLang="ko-KR" sz="1200" dirty="0" smtClean="0"/>
              <a:t>Ⅳ-1</a:t>
            </a:r>
            <a:r>
              <a:rPr kumimoji="0" lang="en-US" altLang="ko-KR" sz="1200" dirty="0"/>
              <a:t>. </a:t>
            </a:r>
            <a:r>
              <a:rPr kumimoji="0" lang="en-US" altLang="ko-KR" sz="1200" dirty="0" smtClean="0"/>
              <a:t>Tungsten Replicator </a:t>
            </a:r>
            <a:r>
              <a:rPr kumimoji="0" lang="ko-KR" altLang="en-US" sz="1200" smtClean="0"/>
              <a:t>개요</a:t>
            </a:r>
            <a:endParaRPr kumimoji="0" lang="en-US" altLang="ko-KR" sz="1200" dirty="0"/>
          </a:p>
          <a:p>
            <a:pPr eaLnBrk="1" hangingPunct="1">
              <a:buNone/>
            </a:pPr>
            <a:r>
              <a:rPr kumimoji="0" lang="en-US" altLang="ko-KR" sz="1200" b="1" dirty="0"/>
              <a:t>      </a:t>
            </a:r>
            <a:r>
              <a:rPr kumimoji="0" lang="en-US" altLang="ko-KR" sz="1200" dirty="0"/>
              <a:t>Ⅳ-2</a:t>
            </a:r>
            <a:r>
              <a:rPr kumimoji="0" lang="en-US" altLang="ko-KR" sz="1200" dirty="0" smtClean="0"/>
              <a:t>. Tungsten Replicator Architecture</a:t>
            </a:r>
            <a:r>
              <a:rPr kumimoji="0" lang="en-US" altLang="ko-KR" sz="1200" dirty="0"/>
              <a:t/>
            </a:r>
            <a:br>
              <a:rPr kumimoji="0" lang="en-US" altLang="ko-KR" sz="1200" dirty="0"/>
            </a:br>
            <a:r>
              <a:rPr kumimoji="0" lang="en-US" altLang="ko-KR" sz="1200" dirty="0"/>
              <a:t>      Ⅳ-3</a:t>
            </a:r>
            <a:r>
              <a:rPr kumimoji="0" lang="en-US" altLang="ko-KR" sz="1200" dirty="0" smtClean="0"/>
              <a:t>. Tungsten Replicator </a:t>
            </a:r>
            <a:r>
              <a:rPr kumimoji="0" lang="ko-KR" altLang="en-US" sz="1200" smtClean="0"/>
              <a:t>적용 환경</a:t>
            </a:r>
            <a:r>
              <a:rPr kumimoji="0" lang="en-US" altLang="ko-KR" sz="1200" dirty="0"/>
              <a:t/>
            </a:r>
            <a:br>
              <a:rPr kumimoji="0" lang="en-US" altLang="ko-KR" sz="1200" dirty="0"/>
            </a:br>
            <a:r>
              <a:rPr kumimoji="0" lang="en-US" altLang="ko-KR" sz="1200" dirty="0"/>
              <a:t>      Ⅳ-4</a:t>
            </a:r>
            <a:r>
              <a:rPr kumimoji="0" lang="en-US" altLang="ko-KR" sz="1200" dirty="0" smtClean="0"/>
              <a:t>. Tungsten Replicator VS OGG</a:t>
            </a:r>
            <a:r>
              <a:rPr kumimoji="0" lang="en-US" altLang="ko-KR" sz="1200" dirty="0"/>
              <a:t/>
            </a:r>
            <a:br>
              <a:rPr kumimoji="0" lang="en-US" altLang="ko-KR" sz="1200" dirty="0"/>
            </a:br>
            <a:r>
              <a:rPr kumimoji="0" lang="en-US" altLang="ko-KR" sz="1200" dirty="0"/>
              <a:t>      Ⅳ-5. Oracle to MySQL </a:t>
            </a:r>
            <a:r>
              <a:rPr kumimoji="0" lang="en-US" altLang="ko-KR" sz="1200" dirty="0" smtClean="0"/>
              <a:t>Replication</a:t>
            </a:r>
            <a:endParaRPr kumimoji="0" lang="ko-KR" altLang="en-US" sz="1200" dirty="0"/>
          </a:p>
        </p:txBody>
      </p:sp>
      <p:sp>
        <p:nvSpPr>
          <p:cNvPr id="9" name="직사각형 8"/>
          <p:cNvSpPr/>
          <p:nvPr/>
        </p:nvSpPr>
        <p:spPr>
          <a:xfrm>
            <a:off x="769294" y="2159794"/>
            <a:ext cx="179387" cy="179388"/>
          </a:xfrm>
          <a:prstGeom prst="rect">
            <a:avLst/>
          </a:prstGeom>
          <a:solidFill>
            <a:srgbClr val="F7964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내용 개체 틀 2"/>
          <p:cNvSpPr txBox="1">
            <a:spLocks/>
          </p:cNvSpPr>
          <p:nvPr/>
        </p:nvSpPr>
        <p:spPr bwMode="auto">
          <a:xfrm>
            <a:off x="726431" y="2161383"/>
            <a:ext cx="2817813" cy="150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 latinLnBrk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altLang="ko-KR" sz="1200" dirty="0" smtClean="0"/>
              <a:t>Ⅰ</a:t>
            </a:r>
            <a:r>
              <a:rPr kumimoji="0" lang="en-US" altLang="ko-KR" sz="1200" b="1" dirty="0" smtClean="0"/>
              <a:t>. </a:t>
            </a:r>
            <a:r>
              <a:rPr kumimoji="0" lang="en-US" altLang="ko-KR" sz="1200" b="1" dirty="0" err="1" smtClean="0"/>
              <a:t>MariaDB</a:t>
            </a: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b="1" dirty="0" smtClean="0"/>
              <a:t/>
            </a:r>
            <a:br>
              <a:rPr kumimoji="0" lang="en-US" altLang="ko-KR" sz="1200" b="1" dirty="0" smtClean="0"/>
            </a:br>
            <a:r>
              <a:rPr kumimoji="0" lang="en-US" altLang="ko-KR" sz="1200" dirty="0" smtClean="0"/>
              <a:t>   Ⅰ-1. </a:t>
            </a:r>
            <a:r>
              <a:rPr kumimoji="0" lang="en-US" altLang="ko-KR" sz="1200" dirty="0" err="1" smtClean="0"/>
              <a:t>MariaDB</a:t>
            </a:r>
            <a:endParaRPr kumimoji="0" lang="en-US" altLang="ko-KR" sz="1200" dirty="0" smtClean="0"/>
          </a:p>
          <a:p>
            <a:pPr marL="0" indent="0">
              <a:buNone/>
            </a:pP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Ⅰ</a:t>
            </a:r>
            <a:r>
              <a:rPr kumimoji="0" lang="en-US" altLang="ko-KR" sz="1200" dirty="0" smtClean="0"/>
              <a:t>-2. </a:t>
            </a:r>
            <a:r>
              <a:rPr kumimoji="0" lang="en-US" altLang="ko-KR" sz="1200" dirty="0" err="1" smtClean="0"/>
              <a:t>MariaDB</a:t>
            </a:r>
            <a:r>
              <a:rPr kumimoji="0" lang="en-US" altLang="ko-KR" sz="1200" dirty="0" smtClean="0"/>
              <a:t> </a:t>
            </a:r>
            <a:r>
              <a:rPr kumimoji="0" lang="ko-KR" altLang="en-US" sz="1200" smtClean="0"/>
              <a:t>특징</a:t>
            </a:r>
            <a:r>
              <a:rPr kumimoji="0" lang="en-US" altLang="ko-KR" sz="1200" dirty="0" smtClean="0"/>
              <a:t/>
            </a:r>
            <a:br>
              <a:rPr kumimoji="0" lang="en-US" altLang="ko-KR" sz="1200" dirty="0" smtClean="0"/>
            </a:br>
            <a:r>
              <a:rPr kumimoji="0" lang="en-US" altLang="ko-KR" sz="1200" dirty="0" smtClean="0"/>
              <a:t>   </a:t>
            </a:r>
            <a:r>
              <a:rPr kumimoji="0" lang="en-US" altLang="ko-KR" sz="1200" dirty="0"/>
              <a:t>Ⅰ</a:t>
            </a:r>
            <a:r>
              <a:rPr kumimoji="0" lang="en-US" altLang="ko-KR" sz="1200" dirty="0" smtClean="0"/>
              <a:t>-3. MySQL vs </a:t>
            </a:r>
            <a:r>
              <a:rPr kumimoji="0" lang="en-US" altLang="ko-KR" sz="1200" dirty="0" err="1" smtClean="0"/>
              <a:t>MariaDB</a:t>
            </a:r>
            <a:endParaRPr kumimoji="0" lang="ko-KR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94674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2771800" y="1700808"/>
            <a:ext cx="5686400" cy="936104"/>
          </a:xfrm>
        </p:spPr>
        <p:txBody>
          <a:bodyPr/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en-US" altLang="ko-KR" dirty="0" err="1" smtClean="0"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en-US" dirty="0"/>
          </a:p>
        </p:txBody>
      </p:sp>
      <p:sp>
        <p:nvSpPr>
          <p:cNvPr id="21506" name="텍스트 개체 틀 4"/>
          <p:cNvSpPr>
            <a:spLocks noGrp="1"/>
          </p:cNvSpPr>
          <p:nvPr>
            <p:ph type="subTitle" idx="1"/>
          </p:nvPr>
        </p:nvSpPr>
        <p:spPr>
          <a:xfrm>
            <a:off x="3779912" y="2636912"/>
            <a:ext cx="4672608" cy="2880320"/>
          </a:xfrm>
        </p:spPr>
        <p:txBody>
          <a:bodyPr anchor="t"/>
          <a:lstStyle/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</a:rPr>
              <a:t>MariaDB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</a:rPr>
              <a:t> </a:t>
            </a:r>
            <a:r>
              <a:rPr lang="ko-KR" altLang="en-US" sz="1800" smtClean="0">
                <a:solidFill>
                  <a:srgbClr val="003300"/>
                </a:solidFill>
                <a:latin typeface="맑은 고딕" pitchFamily="50" charset="-127"/>
              </a:rPr>
              <a:t>특징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MySQL vs </a:t>
            </a:r>
            <a:r>
              <a:rPr lang="en-US" altLang="ko-KR" sz="1800" dirty="0" err="1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24944"/>
            <a:ext cx="2493962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60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en-US" altLang="ko-KR" sz="2800" dirty="0" err="1" smtClean="0"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en-US" sz="280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435" name="Rectangle 14"/>
          <p:cNvSpPr>
            <a:spLocks noChangeArrowheads="1"/>
          </p:cNvSpPr>
          <p:nvPr/>
        </p:nvSpPr>
        <p:spPr bwMode="auto">
          <a:xfrm>
            <a:off x="0" y="26988"/>
            <a:ext cx="13587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4" name="Group 61"/>
          <p:cNvGrpSpPr>
            <a:grpSpLocks/>
          </p:cNvGrpSpPr>
          <p:nvPr/>
        </p:nvGrpSpPr>
        <p:grpSpPr bwMode="auto">
          <a:xfrm>
            <a:off x="250825" y="1324050"/>
            <a:ext cx="8621713" cy="2753022"/>
            <a:chOff x="1080" y="1536"/>
            <a:chExt cx="2156" cy="960"/>
          </a:xfrm>
          <a:solidFill>
            <a:srgbClr val="F5DA8F"/>
          </a:solidFill>
        </p:grpSpPr>
        <p:sp>
          <p:nvSpPr>
            <p:cNvPr id="35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6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7" name="Rectangle 25"/>
          <p:cNvSpPr>
            <a:spLocks noChangeArrowheads="1"/>
          </p:cNvSpPr>
          <p:nvPr/>
        </p:nvSpPr>
        <p:spPr bwMode="auto">
          <a:xfrm>
            <a:off x="392113" y="1412776"/>
            <a:ext cx="8380412" cy="2769989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2009</a:t>
            </a:r>
            <a:r>
              <a:rPr lang="ko-KR" altLang="en-US" sz="1200">
                <a:latin typeface="+mn-ea"/>
                <a:ea typeface="+mn-ea"/>
              </a:rPr>
              <a:t>년 </a:t>
            </a:r>
            <a:r>
              <a:rPr lang="ko-KR" altLang="en-US" sz="1200" smtClean="0">
                <a:latin typeface="+mn-ea"/>
                <a:ea typeface="+mn-ea"/>
              </a:rPr>
              <a:t>출시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</a:rPr>
              <a:t>MySQL </a:t>
            </a:r>
            <a:r>
              <a:rPr lang="ko-KR" altLang="en-US" sz="1200">
                <a:latin typeface="+mn-ea"/>
              </a:rPr>
              <a:t>데이터베이스를 개발한 개발자들이 효율적인 데이터베이스 솔루션과 최고수준의 서비스를 제공하기 위하여 기존 </a:t>
            </a:r>
            <a:r>
              <a:rPr lang="en-US" altLang="ko-KR" sz="1200" dirty="0">
                <a:latin typeface="+mn-ea"/>
              </a:rPr>
              <a:t>MySQL</a:t>
            </a:r>
            <a:r>
              <a:rPr lang="ko-KR" altLang="en-US" sz="1200">
                <a:latin typeface="+mn-ea"/>
              </a:rPr>
              <a:t>를 기본으로 확대 발전시킨 </a:t>
            </a:r>
            <a:r>
              <a:rPr lang="en-US" altLang="ko-KR" sz="1200" dirty="0">
                <a:latin typeface="+mn-ea"/>
              </a:rPr>
              <a:t>OSS DBMS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</a:rPr>
              <a:t>MySQL </a:t>
            </a:r>
            <a:r>
              <a:rPr lang="ko-KR" altLang="en-US" sz="1200">
                <a:latin typeface="+mn-ea"/>
              </a:rPr>
              <a:t>창시자인 </a:t>
            </a:r>
            <a:r>
              <a:rPr lang="en-US" altLang="ko-KR" sz="1200" dirty="0">
                <a:latin typeface="+mn-ea"/>
              </a:rPr>
              <a:t>Monty </a:t>
            </a:r>
            <a:r>
              <a:rPr lang="en-US" altLang="ko-KR" sz="1200" dirty="0" err="1">
                <a:latin typeface="+mn-ea"/>
              </a:rPr>
              <a:t>Widenius</a:t>
            </a:r>
            <a:r>
              <a:rPr lang="ko-KR" altLang="en-US" sz="1200">
                <a:latin typeface="+mn-ea"/>
              </a:rPr>
              <a:t>와 전 </a:t>
            </a:r>
            <a:r>
              <a:rPr lang="en-US" altLang="ko-KR" sz="1200" dirty="0">
                <a:latin typeface="+mn-ea"/>
              </a:rPr>
              <a:t>MySQL AB</a:t>
            </a:r>
            <a:r>
              <a:rPr lang="ko-KR" altLang="en-US" sz="1200">
                <a:latin typeface="+mn-ea"/>
              </a:rPr>
              <a:t>의 직원들이 설립한 </a:t>
            </a:r>
            <a:r>
              <a:rPr lang="en-US" altLang="ko-KR" sz="1200" dirty="0">
                <a:latin typeface="+mn-ea"/>
              </a:rPr>
              <a:t>Monty Program AB</a:t>
            </a:r>
            <a:r>
              <a:rPr lang="ko-KR" altLang="en-US" sz="1200">
                <a:latin typeface="+mn-ea"/>
              </a:rPr>
              <a:t>와 </a:t>
            </a:r>
            <a:r>
              <a:rPr lang="en-US" altLang="ko-KR" sz="1200" dirty="0" err="1">
                <a:latin typeface="+mn-ea"/>
              </a:rPr>
              <a:t>MariaDB</a:t>
            </a:r>
            <a:r>
              <a:rPr lang="en-US" altLang="ko-KR" sz="1200" dirty="0">
                <a:latin typeface="+mn-ea"/>
              </a:rPr>
              <a:t> Community</a:t>
            </a:r>
            <a:r>
              <a:rPr lang="ko-KR" altLang="en-US" sz="1200">
                <a:latin typeface="+mn-ea"/>
              </a:rPr>
              <a:t>에서  </a:t>
            </a:r>
            <a:r>
              <a:rPr lang="ko-KR" altLang="en-US" sz="1200" smtClean="0">
                <a:latin typeface="+mn-ea"/>
              </a:rPr>
              <a:t>개발 </a:t>
            </a:r>
            <a:r>
              <a:rPr lang="ko-KR" altLang="en-US" sz="1200">
                <a:latin typeface="+mn-ea"/>
              </a:rPr>
              <a:t>되었으며 </a:t>
            </a:r>
            <a:r>
              <a:rPr lang="en-US" altLang="ko-KR" sz="1200" dirty="0">
                <a:latin typeface="+mn-ea"/>
              </a:rPr>
              <a:t>GPL V2 License</a:t>
            </a:r>
            <a:r>
              <a:rPr lang="ko-KR" altLang="en-US" sz="1200">
                <a:latin typeface="+mn-ea"/>
              </a:rPr>
              <a:t>를 </a:t>
            </a:r>
            <a:r>
              <a:rPr lang="ko-KR" altLang="en-US" sz="1200" smtClean="0">
                <a:latin typeface="+mn-ea"/>
              </a:rPr>
              <a:t>기반</a:t>
            </a:r>
            <a:endParaRPr lang="ko-KR" altLang="en-US" sz="120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MySQL </a:t>
            </a:r>
            <a:r>
              <a:rPr lang="ko-KR" altLang="en-US" sz="1200">
                <a:latin typeface="+mn-ea"/>
                <a:ea typeface="+mn-ea"/>
              </a:rPr>
              <a:t>기반의 </a:t>
            </a:r>
            <a:r>
              <a:rPr lang="en-US" altLang="ko-KR" sz="1200" dirty="0">
                <a:latin typeface="+mn-ea"/>
                <a:ea typeface="+mn-ea"/>
              </a:rPr>
              <a:t>DBMS </a:t>
            </a:r>
            <a:r>
              <a:rPr lang="ko-KR" altLang="en-US" sz="1200">
                <a:latin typeface="+mn-ea"/>
                <a:ea typeface="+mn-ea"/>
              </a:rPr>
              <a:t>오픈소스로 기본적인 구조 및 사용 방법이 동일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MySQL</a:t>
            </a:r>
            <a:r>
              <a:rPr lang="ko-KR" altLang="en-US" sz="1200">
                <a:latin typeface="+mn-ea"/>
                <a:ea typeface="+mn-ea"/>
              </a:rPr>
              <a:t>에서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ko-KR" altLang="en-US" sz="1200">
                <a:latin typeface="+mn-ea"/>
                <a:ea typeface="+mn-ea"/>
              </a:rPr>
              <a:t>로 </a:t>
            </a:r>
            <a:r>
              <a:rPr lang="en-US" altLang="ko-KR" sz="1200" dirty="0">
                <a:latin typeface="+mn-ea"/>
                <a:ea typeface="+mn-ea"/>
              </a:rPr>
              <a:t>Migration</a:t>
            </a:r>
            <a:r>
              <a:rPr lang="ko-KR" altLang="en-US" sz="1200">
                <a:latin typeface="+mn-ea"/>
                <a:ea typeface="+mn-ea"/>
              </a:rPr>
              <a:t>이 필요 없이 </a:t>
            </a:r>
            <a:r>
              <a:rPr lang="en-US" altLang="ko-KR" sz="1200" dirty="0">
                <a:latin typeface="+mn-ea"/>
                <a:ea typeface="+mn-ea"/>
              </a:rPr>
              <a:t>drop-in </a:t>
            </a:r>
            <a:r>
              <a:rPr lang="en-US" altLang="ko-KR" sz="1200" dirty="0" smtClean="0">
                <a:latin typeface="+mn-ea"/>
                <a:ea typeface="+mn-ea"/>
              </a:rPr>
              <a:t>Replace</a:t>
            </a:r>
            <a:r>
              <a:rPr lang="ko-KR" altLang="en-US" sz="1200" smtClean="0">
                <a:latin typeface="+mn-ea"/>
                <a:ea typeface="+mn-ea"/>
              </a:rPr>
              <a:t> </a:t>
            </a:r>
            <a:r>
              <a:rPr lang="ko-KR" altLang="en-US" sz="1200">
                <a:latin typeface="+mn-ea"/>
                <a:ea typeface="+mn-ea"/>
              </a:rPr>
              <a:t>가능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자체적인 보안 패치를 유지 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2014</a:t>
            </a:r>
            <a:r>
              <a:rPr lang="ko-KR" altLang="en-US" sz="1200">
                <a:latin typeface="+mn-ea"/>
                <a:ea typeface="+mn-ea"/>
              </a:rPr>
              <a:t>년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10.0.10 </a:t>
            </a:r>
            <a:r>
              <a:rPr lang="ko-KR" altLang="en-US" sz="1200">
                <a:latin typeface="+mn-ea"/>
                <a:ea typeface="+mn-ea"/>
              </a:rPr>
              <a:t>버전 </a:t>
            </a:r>
            <a:r>
              <a:rPr lang="ko-KR" altLang="en-US" sz="1200" smtClean="0">
                <a:latin typeface="+mn-ea"/>
                <a:ea typeface="+mn-ea"/>
              </a:rPr>
              <a:t>안정화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11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66313"/>
            <a:ext cx="1800200" cy="135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754362"/>
            <a:ext cx="1554957" cy="1554957"/>
          </a:xfrm>
          <a:prstGeom prst="rect">
            <a:avLst/>
          </a:prstGeom>
        </p:spPr>
      </p:pic>
      <p:pic>
        <p:nvPicPr>
          <p:cNvPr id="27652" name="Picture 4" descr="http://www.southeastlinuxfest.org/wp-content/uploads/2014/06/SkySQL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450" y="4866313"/>
            <a:ext cx="2210818" cy="129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8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en-US" altLang="ko-KR" sz="2800" dirty="0" err="1" smtClean="0">
                <a:latin typeface="맑은 고딕" pitchFamily="50" charset="-127"/>
                <a:ea typeface="맑은 고딕" pitchFamily="50" charset="-127"/>
              </a:rPr>
              <a:t>MariaDB</a:t>
            </a:r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smtClean="0">
                <a:latin typeface="맑은 고딕" pitchFamily="50" charset="-127"/>
                <a:ea typeface="맑은 고딕" pitchFamily="50" charset="-127"/>
              </a:rPr>
              <a:t>특징</a:t>
            </a:r>
          </a:p>
        </p:txBody>
      </p:sp>
      <p:sp>
        <p:nvSpPr>
          <p:cNvPr id="112" name="Rectangle 14"/>
          <p:cNvSpPr>
            <a:spLocks noChangeArrowheads="1"/>
          </p:cNvSpPr>
          <p:nvPr/>
        </p:nvSpPr>
        <p:spPr bwMode="auto">
          <a:xfrm>
            <a:off x="0" y="26988"/>
            <a:ext cx="13587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19" name="Group 61"/>
          <p:cNvGrpSpPr>
            <a:grpSpLocks/>
          </p:cNvGrpSpPr>
          <p:nvPr/>
        </p:nvGrpSpPr>
        <p:grpSpPr bwMode="auto">
          <a:xfrm>
            <a:off x="475209" y="1412776"/>
            <a:ext cx="3888657" cy="1776249"/>
            <a:chOff x="1080" y="1536"/>
            <a:chExt cx="2156" cy="960"/>
          </a:xfrm>
          <a:solidFill>
            <a:srgbClr val="FFFEF5"/>
          </a:solidFill>
        </p:grpSpPr>
        <p:sp>
          <p:nvSpPr>
            <p:cNvPr id="121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23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25" name="모서리가 둥근 직사각형 124"/>
          <p:cNvSpPr/>
          <p:nvPr/>
        </p:nvSpPr>
        <p:spPr bwMode="auto">
          <a:xfrm>
            <a:off x="475256" y="1412776"/>
            <a:ext cx="3880720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MySQL</a:t>
            </a:r>
            <a:r>
              <a:rPr lang="ko-KR" altLang="en-US" sz="1300" b="1" smtClean="0">
                <a:latin typeface="+mj-lt"/>
              </a:rPr>
              <a:t>과 호환성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127" name="Group 61"/>
          <p:cNvGrpSpPr>
            <a:grpSpLocks/>
          </p:cNvGrpSpPr>
          <p:nvPr/>
        </p:nvGrpSpPr>
        <p:grpSpPr bwMode="auto">
          <a:xfrm>
            <a:off x="483012" y="3469043"/>
            <a:ext cx="3872963" cy="2984293"/>
            <a:chOff x="1080" y="1536"/>
            <a:chExt cx="2156" cy="960"/>
          </a:xfrm>
        </p:grpSpPr>
        <p:sp>
          <p:nvSpPr>
            <p:cNvPr id="128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94B8D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29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adFill rotWithShape="0">
              <a:gsLst>
                <a:gs pos="0">
                  <a:srgbClr val="F1F6F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30" name="모서리가 둥근 직사각형 129"/>
          <p:cNvSpPr/>
          <p:nvPr/>
        </p:nvSpPr>
        <p:spPr bwMode="auto">
          <a:xfrm>
            <a:off x="483011" y="3357918"/>
            <a:ext cx="3872963" cy="238125"/>
          </a:xfrm>
          <a:prstGeom prst="roundRect">
            <a:avLst/>
          </a:prstGeom>
          <a:solidFill>
            <a:srgbClr val="24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New Storage Engine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131" name="Group 61"/>
          <p:cNvGrpSpPr>
            <a:grpSpLocks/>
          </p:cNvGrpSpPr>
          <p:nvPr/>
        </p:nvGrpSpPr>
        <p:grpSpPr bwMode="auto">
          <a:xfrm>
            <a:off x="4499991" y="1523903"/>
            <a:ext cx="4275083" cy="1665123"/>
            <a:chOff x="1080" y="1536"/>
            <a:chExt cx="2156" cy="96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2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33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34" name="모서리가 둥근 직사각형 133"/>
          <p:cNvSpPr/>
          <p:nvPr/>
        </p:nvSpPr>
        <p:spPr bwMode="auto">
          <a:xfrm>
            <a:off x="4506850" y="1412777"/>
            <a:ext cx="4268224" cy="238125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성능 개선</a:t>
            </a:r>
            <a:endParaRPr lang="en-US" altLang="ko-KR" sz="1300" b="1" dirty="0">
              <a:latin typeface="+mj-lt"/>
            </a:endParaRPr>
          </a:p>
        </p:txBody>
      </p:sp>
      <p:sp>
        <p:nvSpPr>
          <p:cNvPr id="135" name="직사각형 10"/>
          <p:cNvSpPr>
            <a:spLocks noChangeArrowheads="1"/>
          </p:cNvSpPr>
          <p:nvPr/>
        </p:nvSpPr>
        <p:spPr bwMode="auto">
          <a:xfrm>
            <a:off x="482947" y="1700808"/>
            <a:ext cx="3827938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  <a:ea typeface="+mn-ea"/>
              </a:rPr>
              <a:t>데이터와 테이블 정의 파일</a:t>
            </a:r>
            <a:r>
              <a:rPr lang="en-US" altLang="ko-KR" sz="1000" dirty="0">
                <a:latin typeface="+mn-ea"/>
                <a:ea typeface="+mn-ea"/>
              </a:rPr>
              <a:t>(.</a:t>
            </a:r>
            <a:r>
              <a:rPr lang="en-US" altLang="ko-KR" sz="1000" dirty="0" err="1">
                <a:latin typeface="+mn-ea"/>
                <a:ea typeface="+mn-ea"/>
              </a:rPr>
              <a:t>frm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>
                <a:latin typeface="+mn-ea"/>
                <a:ea typeface="+mn-ea"/>
              </a:rPr>
              <a:t>이 바이너리 호환이 된다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  <a:ea typeface="+mn-ea"/>
              </a:rPr>
              <a:t>모든 클라이언트 </a:t>
            </a:r>
            <a:r>
              <a:rPr lang="en-US" altLang="ko-KR" sz="1000" dirty="0">
                <a:latin typeface="+mn-ea"/>
                <a:ea typeface="+mn-ea"/>
              </a:rPr>
              <a:t>API, </a:t>
            </a:r>
            <a:r>
              <a:rPr lang="ko-KR" altLang="en-US" sz="1000">
                <a:latin typeface="+mn-ea"/>
                <a:ea typeface="+mn-ea"/>
              </a:rPr>
              <a:t>프로토콜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구조가 동일하다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  <a:ea typeface="+mn-ea"/>
              </a:rPr>
              <a:t>모든 파일이름과 바이너리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경로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포트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소켓 등이 동일하다</a:t>
            </a:r>
            <a:r>
              <a:rPr lang="en-US" altLang="ko-KR" sz="1000" dirty="0">
                <a:latin typeface="+mn-ea"/>
                <a:ea typeface="+mn-ea"/>
              </a:rPr>
              <a:t>.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  <a:ea typeface="+mn-ea"/>
              </a:rPr>
              <a:t>모든 </a:t>
            </a:r>
            <a:r>
              <a:rPr lang="en-US" altLang="ko-KR" sz="1000" dirty="0">
                <a:latin typeface="+mn-ea"/>
                <a:ea typeface="+mn-ea"/>
              </a:rPr>
              <a:t>MySQL </a:t>
            </a:r>
            <a:r>
              <a:rPr lang="ko-KR" altLang="en-US" sz="1000">
                <a:latin typeface="+mn-ea"/>
                <a:ea typeface="+mn-ea"/>
              </a:rPr>
              <a:t>커넥터</a:t>
            </a:r>
            <a:r>
              <a:rPr lang="en-US" altLang="ko-KR" sz="1000" dirty="0">
                <a:latin typeface="+mn-ea"/>
                <a:ea typeface="+mn-ea"/>
              </a:rPr>
              <a:t>(PHP, Perl, </a:t>
            </a:r>
            <a:r>
              <a:rPr lang="ko-KR" altLang="en-US" sz="1000">
                <a:latin typeface="+mn-ea"/>
                <a:ea typeface="+mn-ea"/>
              </a:rPr>
              <a:t>파이썬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자바</a:t>
            </a:r>
            <a:r>
              <a:rPr lang="en-US" altLang="ko-KR" sz="1000" dirty="0">
                <a:latin typeface="+mn-ea"/>
                <a:ea typeface="+mn-ea"/>
              </a:rPr>
              <a:t>, .NET, </a:t>
            </a:r>
            <a:r>
              <a:rPr lang="en-US" altLang="ko-KR" sz="1000" dirty="0" err="1">
                <a:latin typeface="+mn-ea"/>
                <a:ea typeface="+mn-ea"/>
              </a:rPr>
              <a:t>MyODBC</a:t>
            </a:r>
            <a:r>
              <a:rPr lang="en-US" altLang="ko-KR" sz="1000" dirty="0">
                <a:latin typeface="+mn-ea"/>
                <a:ea typeface="+mn-ea"/>
              </a:rPr>
              <a:t>, Ruby, MySQL C Connector </a:t>
            </a:r>
            <a:r>
              <a:rPr lang="ko-KR" altLang="en-US" sz="1000">
                <a:latin typeface="+mn-ea"/>
                <a:ea typeface="+mn-ea"/>
              </a:rPr>
              <a:t>등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  <a:r>
              <a:rPr lang="ko-KR" altLang="en-US" sz="1000">
                <a:latin typeface="+mn-ea"/>
                <a:ea typeface="+mn-ea"/>
              </a:rPr>
              <a:t>가 </a:t>
            </a:r>
            <a:r>
              <a:rPr lang="en-US" altLang="ko-KR" sz="1000" dirty="0" err="1">
                <a:latin typeface="+mn-ea"/>
                <a:ea typeface="+mn-ea"/>
              </a:rPr>
              <a:t>MariaDB</a:t>
            </a:r>
            <a:r>
              <a:rPr lang="ko-KR" altLang="en-US" sz="1000">
                <a:latin typeface="+mn-ea"/>
                <a:ea typeface="+mn-ea"/>
              </a:rPr>
              <a:t>와 동일하게 </a:t>
            </a:r>
            <a:r>
              <a:rPr lang="ko-KR" altLang="en-US" sz="1000" smtClean="0">
                <a:latin typeface="+mn-ea"/>
                <a:ea typeface="+mn-ea"/>
              </a:rPr>
              <a:t>작용</a:t>
            </a:r>
            <a:endParaRPr lang="en-US" altLang="ko-KR" sz="1000" dirty="0">
              <a:latin typeface="+mn-ea"/>
              <a:ea typeface="+mn-ea"/>
            </a:endParaRP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>
                <a:latin typeface="+mn-ea"/>
                <a:ea typeface="+mn-ea"/>
              </a:rPr>
              <a:t>또한 </a:t>
            </a:r>
            <a:r>
              <a:rPr lang="en-US" altLang="ko-KR" sz="1000" dirty="0" err="1">
                <a:latin typeface="+mn-ea"/>
                <a:ea typeface="+mn-ea"/>
              </a:rPr>
              <a:t>MariaDB</a:t>
            </a:r>
            <a:r>
              <a:rPr lang="ko-KR" altLang="en-US" sz="1000">
                <a:latin typeface="+mn-ea"/>
                <a:ea typeface="+mn-ea"/>
              </a:rPr>
              <a:t>도 동일한 커넥터를 </a:t>
            </a:r>
            <a:r>
              <a:rPr lang="ko-KR" altLang="en-US" sz="1000" smtClean="0">
                <a:latin typeface="+mn-ea"/>
                <a:ea typeface="+mn-ea"/>
              </a:rPr>
              <a:t>제공</a:t>
            </a:r>
            <a:endParaRPr lang="en-US" altLang="ko-KR" sz="1000" dirty="0">
              <a:latin typeface="+mn-ea"/>
              <a:ea typeface="+mn-ea"/>
            </a:endParaRPr>
          </a:p>
        </p:txBody>
      </p:sp>
      <p:sp>
        <p:nvSpPr>
          <p:cNvPr id="136" name="직사각형 10"/>
          <p:cNvSpPr>
            <a:spLocks noChangeArrowheads="1"/>
          </p:cNvSpPr>
          <p:nvPr/>
        </p:nvSpPr>
        <p:spPr bwMode="auto">
          <a:xfrm>
            <a:off x="517880" y="3742131"/>
            <a:ext cx="379300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Aria Storage Engine </a:t>
            </a:r>
            <a:r>
              <a:rPr lang="en-US" altLang="ko-KR" sz="1000" dirty="0" smtClean="0"/>
              <a:t>(v 5.1)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err="1"/>
              <a:t>XtraDB</a:t>
            </a:r>
            <a:r>
              <a:rPr lang="en-US" altLang="ko-KR" sz="1000" dirty="0"/>
              <a:t> Storage Engine </a:t>
            </a:r>
            <a:r>
              <a:rPr lang="en-US" altLang="ko-KR" sz="1000" dirty="0" smtClean="0"/>
              <a:t>(v 5.1)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err="1"/>
              <a:t>FederatedX</a:t>
            </a:r>
            <a:r>
              <a:rPr lang="en-US" altLang="ko-KR" sz="1000" dirty="0"/>
              <a:t> Storage Engine </a:t>
            </a:r>
            <a:r>
              <a:rPr lang="en-US" altLang="ko-KR" sz="1000" dirty="0" smtClean="0"/>
              <a:t>(v 5.1)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OQGRAPH Storage Engine </a:t>
            </a:r>
            <a:r>
              <a:rPr lang="en-US" altLang="ko-KR" sz="1000" dirty="0" smtClean="0"/>
              <a:t>(v 5.2)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err="1"/>
              <a:t>SphinxSE</a:t>
            </a:r>
            <a:r>
              <a:rPr lang="en-US" altLang="ko-KR" sz="1000" dirty="0"/>
              <a:t> Storage Engine </a:t>
            </a:r>
            <a:r>
              <a:rPr lang="en-US" altLang="ko-KR" sz="1000" dirty="0" smtClean="0"/>
              <a:t>(v 5.2)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Cassandra Storage Engine </a:t>
            </a:r>
            <a:r>
              <a:rPr lang="en-US" altLang="ko-KR" sz="1000" dirty="0" smtClean="0"/>
              <a:t>(v 10.0)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Connect Storage Engine </a:t>
            </a:r>
            <a:r>
              <a:rPr lang="en-US" altLang="ko-KR" sz="1000" dirty="0" smtClean="0"/>
              <a:t>(v 10.0)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Sequence Storage Engine </a:t>
            </a:r>
            <a:r>
              <a:rPr lang="en-US" altLang="ko-KR" sz="1000" dirty="0" smtClean="0"/>
              <a:t>(v 10.0)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Spider Storage Engine </a:t>
            </a:r>
            <a:r>
              <a:rPr lang="en-US" altLang="ko-KR" sz="1000" dirty="0" smtClean="0"/>
              <a:t>(v 10.0)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err="1"/>
              <a:t>TukuDB</a:t>
            </a:r>
            <a:r>
              <a:rPr lang="en-US" altLang="ko-KR" sz="1000" dirty="0"/>
              <a:t> Storage Engine </a:t>
            </a:r>
            <a:r>
              <a:rPr lang="en-US" altLang="ko-KR" sz="1000" dirty="0" smtClean="0"/>
              <a:t>(v 10.0)</a:t>
            </a:r>
            <a:endParaRPr lang="en-US" altLang="ko-KR" sz="1000" dirty="0"/>
          </a:p>
        </p:txBody>
      </p:sp>
      <p:sp>
        <p:nvSpPr>
          <p:cNvPr id="138" name="직사각형 10"/>
          <p:cNvSpPr>
            <a:spLocks noChangeArrowheads="1"/>
          </p:cNvSpPr>
          <p:nvPr/>
        </p:nvSpPr>
        <p:spPr bwMode="auto">
          <a:xfrm>
            <a:off x="4537463" y="1700808"/>
            <a:ext cx="4138993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>
                <a:latin typeface="+mn-ea"/>
                <a:ea typeface="+mn-ea"/>
              </a:rPr>
              <a:t>옵티마이저의</a:t>
            </a:r>
            <a:r>
              <a:rPr lang="ko-KR" altLang="en-US" sz="1000" dirty="0">
                <a:latin typeface="+mn-ea"/>
                <a:ea typeface="+mn-ea"/>
              </a:rPr>
              <a:t> 향상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서브쿼리 사용 가능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>
                <a:latin typeface="+mn-ea"/>
                <a:ea typeface="+mn-ea"/>
              </a:rPr>
              <a:t>2</a:t>
            </a:r>
            <a:r>
              <a:rPr lang="ko-KR" altLang="en-US" sz="1000">
                <a:latin typeface="+mn-ea"/>
                <a:ea typeface="+mn-ea"/>
              </a:rPr>
              <a:t>배 이상 빠르고 안전한 복제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 err="1">
                <a:latin typeface="+mn-ea"/>
                <a:ea typeface="+mn-ea"/>
              </a:rPr>
              <a:t>MyISAM</a:t>
            </a:r>
            <a:r>
              <a:rPr lang="en-US" altLang="ko-KR" sz="1000" dirty="0">
                <a:latin typeface="+mn-ea"/>
                <a:ea typeface="+mn-ea"/>
              </a:rPr>
              <a:t> engine </a:t>
            </a:r>
            <a:r>
              <a:rPr lang="ko-KR" altLang="en-US" sz="1000">
                <a:latin typeface="+mn-ea"/>
                <a:ea typeface="+mn-ea"/>
              </a:rPr>
              <a:t>속도 개선 </a:t>
            </a:r>
            <a:r>
              <a:rPr lang="en-US" altLang="ko-KR" sz="1000" dirty="0">
                <a:latin typeface="+mn-ea"/>
                <a:ea typeface="+mn-ea"/>
              </a:rPr>
              <a:t>(4</a:t>
            </a:r>
            <a:r>
              <a:rPr lang="ko-KR" altLang="en-US" sz="1000">
                <a:latin typeface="+mn-ea"/>
                <a:ea typeface="+mn-ea"/>
              </a:rPr>
              <a:t>배 이상</a:t>
            </a:r>
            <a:r>
              <a:rPr lang="en-US" altLang="ko-KR" sz="1000" dirty="0">
                <a:latin typeface="+mn-ea"/>
                <a:ea typeface="+mn-ea"/>
              </a:rPr>
              <a:t>) _v 5.2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>
                <a:latin typeface="+mn-ea"/>
                <a:ea typeface="+mn-ea"/>
              </a:rPr>
              <a:t>Memory </a:t>
            </a:r>
            <a:r>
              <a:rPr lang="ko-KR" altLang="en-US" sz="1000">
                <a:latin typeface="+mn-ea"/>
                <a:ea typeface="+mn-ea"/>
              </a:rPr>
              <a:t>엔진 용 인덱스 속도 개선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>
                <a:latin typeface="+mn-ea"/>
                <a:ea typeface="+mn-ea"/>
              </a:rPr>
              <a:t>Built in Thread pool _v 5.5</a:t>
            </a:r>
          </a:p>
        </p:txBody>
      </p:sp>
      <p:grpSp>
        <p:nvGrpSpPr>
          <p:cNvPr id="139" name="Group 61"/>
          <p:cNvGrpSpPr>
            <a:grpSpLocks/>
          </p:cNvGrpSpPr>
          <p:nvPr/>
        </p:nvGrpSpPr>
        <p:grpSpPr bwMode="auto">
          <a:xfrm>
            <a:off x="4499991" y="3469043"/>
            <a:ext cx="4275083" cy="2984293"/>
            <a:chOff x="1080" y="1536"/>
            <a:chExt cx="2156" cy="960"/>
          </a:xfrm>
        </p:grpSpPr>
        <p:sp>
          <p:nvSpPr>
            <p:cNvPr id="140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41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42" name="모서리가 둥근 직사각형 141"/>
          <p:cNvSpPr/>
          <p:nvPr/>
        </p:nvSpPr>
        <p:spPr bwMode="auto">
          <a:xfrm>
            <a:off x="4507882" y="3346870"/>
            <a:ext cx="4267192" cy="23812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New Feature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144" name="Rectangle 25"/>
          <p:cNvSpPr>
            <a:spLocks noChangeArrowheads="1"/>
          </p:cNvSpPr>
          <p:nvPr/>
        </p:nvSpPr>
        <p:spPr bwMode="auto">
          <a:xfrm>
            <a:off x="4716241" y="3749133"/>
            <a:ext cx="3960216" cy="25235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 err="1">
                <a:latin typeface="+mn-ea"/>
                <a:ea typeface="+mn-ea"/>
              </a:rPr>
              <a:t>Vritual</a:t>
            </a:r>
            <a:r>
              <a:rPr lang="en-US" altLang="ko-KR" sz="1000" dirty="0">
                <a:latin typeface="+mn-ea"/>
                <a:ea typeface="+mn-ea"/>
              </a:rPr>
              <a:t> Column </a:t>
            </a:r>
            <a:r>
              <a:rPr lang="en-US" altLang="ko-KR" sz="1000" dirty="0" smtClean="0">
                <a:latin typeface="+mn-ea"/>
                <a:ea typeface="+mn-ea"/>
              </a:rPr>
              <a:t>(v 5.2)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Microseconds in </a:t>
            </a:r>
            <a:r>
              <a:rPr lang="en-US" altLang="ko-KR" sz="1000" dirty="0" err="1">
                <a:latin typeface="+mn-ea"/>
                <a:ea typeface="+mn-ea"/>
              </a:rPr>
              <a:t>MariaDB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(v 5.3)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Faster join and </a:t>
            </a:r>
            <a:r>
              <a:rPr lang="en-US" altLang="ko-KR" sz="1000" dirty="0" err="1">
                <a:latin typeface="+mn-ea"/>
                <a:ea typeface="+mn-ea"/>
              </a:rPr>
              <a:t>subquery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(v 5.3)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GIS </a:t>
            </a:r>
            <a:r>
              <a:rPr lang="ko-KR" altLang="en-US" sz="1000">
                <a:latin typeface="+mn-ea"/>
                <a:ea typeface="+mn-ea"/>
              </a:rPr>
              <a:t>기능 지원 </a:t>
            </a:r>
            <a:r>
              <a:rPr lang="en-US" altLang="ko-KR" sz="1000" dirty="0" smtClean="0">
                <a:latin typeface="+mn-ea"/>
                <a:ea typeface="+mn-ea"/>
              </a:rPr>
              <a:t>(v 5.3)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Pool of Thread (thread pool </a:t>
            </a:r>
            <a:r>
              <a:rPr lang="ko-KR" altLang="en-US" sz="1000">
                <a:latin typeface="+mn-ea"/>
                <a:ea typeface="+mn-ea"/>
              </a:rPr>
              <a:t>제공</a:t>
            </a:r>
            <a:r>
              <a:rPr lang="en-US" altLang="ko-KR" sz="1000" dirty="0">
                <a:latin typeface="+mn-ea"/>
                <a:ea typeface="+mn-ea"/>
              </a:rPr>
              <a:t>) </a:t>
            </a:r>
            <a:r>
              <a:rPr lang="en-US" altLang="ko-KR" sz="1000" dirty="0" smtClean="0">
                <a:latin typeface="+mn-ea"/>
                <a:ea typeface="+mn-ea"/>
              </a:rPr>
              <a:t>(v 5.5)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Dynamic Column </a:t>
            </a:r>
            <a:r>
              <a:rPr lang="en-US" altLang="ko-KR" sz="1000" dirty="0" smtClean="0">
                <a:latin typeface="+mn-ea"/>
                <a:ea typeface="+mn-ea"/>
              </a:rPr>
              <a:t>(v 10.0)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Role </a:t>
            </a:r>
            <a:r>
              <a:rPr lang="en-US" altLang="ko-KR" sz="1000" dirty="0" smtClean="0">
                <a:latin typeface="+mn-ea"/>
                <a:ea typeface="+mn-ea"/>
              </a:rPr>
              <a:t>(v 10.0)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Global Transaction ID </a:t>
            </a:r>
            <a:r>
              <a:rPr lang="en-US" altLang="ko-KR" sz="1000" dirty="0" smtClean="0">
                <a:latin typeface="+mn-ea"/>
                <a:ea typeface="+mn-ea"/>
              </a:rPr>
              <a:t>(v 10.0)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Multi source replication </a:t>
            </a:r>
            <a:r>
              <a:rPr lang="en-US" altLang="ko-KR" sz="1000" dirty="0" smtClean="0">
                <a:latin typeface="+mn-ea"/>
                <a:ea typeface="+mn-ea"/>
              </a:rPr>
              <a:t>(v 10.0)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Parallel replication </a:t>
            </a:r>
            <a:r>
              <a:rPr lang="en-US" altLang="ko-KR" sz="1000" dirty="0" smtClean="0">
                <a:latin typeface="+mn-ea"/>
                <a:ea typeface="+mn-ea"/>
              </a:rPr>
              <a:t>(v 10.0)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SHOW EXPLAIN </a:t>
            </a:r>
            <a:r>
              <a:rPr lang="en-US" altLang="ko-KR" sz="1000" dirty="0" smtClean="0">
                <a:latin typeface="+mn-ea"/>
                <a:ea typeface="+mn-ea"/>
              </a:rPr>
              <a:t>(v 10.0)</a:t>
            </a:r>
            <a:endParaRPr lang="en-US" altLang="ko-KR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Insert, update EXPLAIN </a:t>
            </a:r>
            <a:r>
              <a:rPr lang="en-US" altLang="ko-KR" sz="1000" dirty="0" smtClean="0">
                <a:latin typeface="+mn-ea"/>
                <a:ea typeface="+mn-ea"/>
              </a:rPr>
              <a:t>(v 10.0)</a:t>
            </a:r>
            <a:endParaRPr lang="en-US" altLang="ko-KR" sz="1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5786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3. MySQL vs </a:t>
            </a:r>
            <a:r>
              <a:rPr lang="en-US" altLang="ko-KR" sz="2800" dirty="0" err="1" smtClean="0"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en-US" sz="280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0" y="26988"/>
            <a:ext cx="13587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52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355793"/>
              </p:ext>
            </p:extLst>
          </p:nvPr>
        </p:nvGraphicFramePr>
        <p:xfrm>
          <a:off x="395536" y="1484784"/>
          <a:ext cx="8496944" cy="4536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8392"/>
                <a:gridCol w="2520280"/>
                <a:gridCol w="2448272"/>
              </a:tblGrid>
              <a:tr h="322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Compare Products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MySQL 5.6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MariaDB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10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01799">
                <a:tc gridSpan="3">
                  <a:txBody>
                    <a:bodyPr/>
                    <a:lstStyle/>
                    <a:p>
                      <a:pPr lvl="0" algn="l" fontAlgn="t"/>
                      <a:r>
                        <a:rPr lang="en-US" sz="1100" b="1" u="none" strike="noStrike" dirty="0" smtClean="0">
                          <a:solidFill>
                            <a:srgbClr val="003300"/>
                          </a:solidFill>
                          <a:effectLst/>
                        </a:rPr>
                        <a:t> SCALABILITY</a:t>
                      </a:r>
                      <a:endParaRPr lang="en-US" sz="1100" b="1" i="0" u="none" strike="noStrike" dirty="0">
                        <a:solidFill>
                          <a:srgbClr val="0033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Parallel </a:t>
                      </a:r>
                      <a:r>
                        <a:rPr lang="en-US" sz="1100" u="none" strike="noStrike" dirty="0">
                          <a:effectLst/>
                        </a:rPr>
                        <a:t>Slave Replication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Single threaded per database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Multi-source </a:t>
                      </a:r>
                      <a:r>
                        <a:rPr lang="en-US" sz="1100" u="none" strike="noStrike" dirty="0">
                          <a:effectLst/>
                        </a:rPr>
                        <a:t>Replication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Global </a:t>
                      </a:r>
                      <a:r>
                        <a:rPr lang="en-US" sz="1100" u="none" strike="noStrike" dirty="0">
                          <a:effectLst/>
                        </a:rPr>
                        <a:t>Transaction ID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Limited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Sharding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</a:rPr>
                        <a:t>- Spider Storage Engine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3rd party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TokuDB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</a:rPr>
                        <a:t>Storage Engine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3rd party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934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Table </a:t>
                      </a:r>
                      <a:r>
                        <a:rPr lang="en-US" sz="1100" u="none" strike="noStrike" dirty="0">
                          <a:effectLst/>
                        </a:rPr>
                        <a:t>Partitioning: Improvements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9349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b="1" u="none" strike="noStrike" dirty="0" smtClean="0">
                          <a:solidFill>
                            <a:srgbClr val="003300"/>
                          </a:solidFill>
                          <a:effectLst/>
                        </a:rPr>
                        <a:t>PERFORMANCE</a:t>
                      </a:r>
                      <a:endParaRPr lang="en-US" sz="1100" b="1" i="0" u="none" strike="noStrike" dirty="0">
                        <a:solidFill>
                          <a:srgbClr val="0033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TokuDB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</a:rPr>
                        <a:t>Storage Engine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3rd party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Engine </a:t>
                      </a:r>
                      <a:r>
                        <a:rPr lang="en-US" sz="1100" u="none" strike="noStrike" dirty="0">
                          <a:effectLst/>
                        </a:rPr>
                        <a:t>Independent Table Statistics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Subquery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</a:rPr>
                        <a:t>Optimizations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Histogram </a:t>
                      </a:r>
                      <a:r>
                        <a:rPr lang="en-US" sz="1100" u="none" strike="noStrike" dirty="0">
                          <a:effectLst/>
                        </a:rPr>
                        <a:t>Stats for Non-Indexed Columns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Fusion-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io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</a:rPr>
                        <a:t>specific enhancements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>
                          <a:effectLst/>
                        </a:rPr>
                        <a:t>　</a:t>
                      </a:r>
                      <a:endParaRPr lang="ko-KR" alt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768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Performance </a:t>
                      </a:r>
                      <a:r>
                        <a:rPr lang="en-US" sz="1100" u="none" strike="noStrike" dirty="0">
                          <a:effectLst/>
                        </a:rPr>
                        <a:t>Schema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V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934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Improved </a:t>
                      </a:r>
                      <a:r>
                        <a:rPr lang="en-US" sz="1100" u="none" strike="noStrike" dirty="0">
                          <a:effectLst/>
                        </a:rPr>
                        <a:t>thread pool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MySQL Enterprise only</a:t>
                      </a:r>
                      <a:endParaRPr lang="en-US" sz="1100" b="0" i="0" u="none" strike="noStrike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84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3. MySQL vs </a:t>
            </a:r>
            <a:r>
              <a:rPr lang="en-US" altLang="ko-KR" sz="2800" dirty="0" err="1" smtClean="0"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en-US" sz="280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0" y="26988"/>
            <a:ext cx="13587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en-US" altLang="ko-KR" sz="16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MariaDB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073374"/>
              </p:ext>
            </p:extLst>
          </p:nvPr>
        </p:nvGraphicFramePr>
        <p:xfrm>
          <a:off x="467544" y="1340769"/>
          <a:ext cx="8280598" cy="5112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8392"/>
                <a:gridCol w="2520280"/>
                <a:gridCol w="2231926"/>
              </a:tblGrid>
              <a:tr h="3246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Compare Products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dobe 고딕 Std B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MySQL 5.6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dobe 고딕 Std B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MariaDB</a:t>
                      </a:r>
                      <a:r>
                        <a:rPr lang="en-US" sz="11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Adobe 고딕 Std B" pitchFamily="34" charset="-127"/>
                        </a:rPr>
                        <a:t> 10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Adobe 고딕 Std B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46912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b="1" u="none" strike="noStrike" dirty="0" smtClean="0">
                          <a:solidFill>
                            <a:srgbClr val="003300"/>
                          </a:solidFill>
                          <a:effectLst/>
                        </a:rPr>
                        <a:t>NOSQL </a:t>
                      </a:r>
                      <a:r>
                        <a:rPr lang="en-US" sz="1100" b="1" u="none" strike="noStrike" dirty="0">
                          <a:solidFill>
                            <a:srgbClr val="003300"/>
                          </a:solidFill>
                          <a:effectLst/>
                        </a:rPr>
                        <a:t>CAPABILITIES</a:t>
                      </a:r>
                      <a:endParaRPr lang="en-US" sz="1100" b="1" i="0" u="none" strike="noStrike" dirty="0">
                        <a:solidFill>
                          <a:srgbClr val="0033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CONNECT </a:t>
                      </a:r>
                      <a:r>
                        <a:rPr lang="en-US" sz="1100" u="none" strike="noStrike" dirty="0">
                          <a:effectLst/>
                        </a:rPr>
                        <a:t>storage engine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Sequence </a:t>
                      </a:r>
                      <a:r>
                        <a:rPr lang="en-US" sz="1100" u="none" strike="noStrike" dirty="0">
                          <a:effectLst/>
                        </a:rPr>
                        <a:t>storage engine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 smtClean="0">
                          <a:effectLst/>
                        </a:rPr>
                        <a:t>V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NoSQL </a:t>
                      </a:r>
                      <a:r>
                        <a:rPr lang="en-US" sz="1100" u="none" strike="noStrike" dirty="0">
                          <a:effectLst/>
                        </a:rPr>
                        <a:t>Cassandra Storage Engine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Dynamic </a:t>
                      </a:r>
                      <a:r>
                        <a:rPr lang="en-US" sz="1100" u="none" strike="noStrike" dirty="0">
                          <a:effectLst/>
                        </a:rPr>
                        <a:t>Columns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 smtClean="0">
                          <a:effectLst/>
                        </a:rPr>
                        <a:t>V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NoSQL </a:t>
                      </a:r>
                      <a:r>
                        <a:rPr lang="en-US" sz="1100" u="none" strike="noStrike" dirty="0" err="1">
                          <a:effectLst/>
                        </a:rPr>
                        <a:t>Handlersocket</a:t>
                      </a:r>
                      <a:r>
                        <a:rPr lang="en-US" sz="1100" u="none" strike="noStrike" dirty="0">
                          <a:effectLst/>
                        </a:rPr>
                        <a:t> interface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NoSQL </a:t>
                      </a:r>
                      <a:r>
                        <a:rPr lang="en-US" sz="1100" u="none" strike="noStrike" dirty="0" err="1">
                          <a:effectLst/>
                        </a:rPr>
                        <a:t>memcache</a:t>
                      </a:r>
                      <a:r>
                        <a:rPr lang="en-US" sz="1100" u="none" strike="noStrike" dirty="0">
                          <a:effectLst/>
                        </a:rPr>
                        <a:t> interface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b="1" u="none" strike="noStrike" dirty="0" smtClean="0">
                          <a:solidFill>
                            <a:srgbClr val="003300"/>
                          </a:solidFill>
                          <a:effectLst/>
                        </a:rPr>
                        <a:t>OPERATIONS</a:t>
                      </a:r>
                      <a:endParaRPr lang="en-US" sz="1100" b="1" i="0" u="none" strike="noStrike" dirty="0">
                        <a:solidFill>
                          <a:srgbClr val="0033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Improved </a:t>
                      </a:r>
                      <a:r>
                        <a:rPr lang="en-US" sz="1100" u="none" strike="noStrike" dirty="0">
                          <a:effectLst/>
                        </a:rPr>
                        <a:t>table discovery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SHOW </a:t>
                      </a:r>
                      <a:r>
                        <a:rPr lang="en-US" sz="1100" u="none" strike="noStrike" dirty="0">
                          <a:effectLst/>
                        </a:rPr>
                        <a:t>PLUGINS SONAME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SHUTDOWN </a:t>
                      </a:r>
                      <a:r>
                        <a:rPr lang="en-US" sz="1100" u="none" strike="noStrike" dirty="0">
                          <a:effectLst/>
                        </a:rPr>
                        <a:t>Command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Kill </a:t>
                      </a:r>
                      <a:r>
                        <a:rPr lang="en-US" sz="1100" u="none" strike="noStrike" dirty="0">
                          <a:effectLst/>
                        </a:rPr>
                        <a:t>query by query ID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SHOW </a:t>
                      </a:r>
                      <a:r>
                        <a:rPr lang="en-US" sz="1100" u="none" strike="noStrike" dirty="0">
                          <a:effectLst/>
                        </a:rPr>
                        <a:t>EXPLAIN Command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Per-thread </a:t>
                      </a:r>
                      <a:r>
                        <a:rPr lang="en-US" sz="1100" u="none" strike="noStrike" dirty="0">
                          <a:effectLst/>
                        </a:rPr>
                        <a:t>Memory Statistics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Improved </a:t>
                      </a:r>
                      <a:r>
                        <a:rPr lang="en-US" sz="1100" u="none" strike="noStrike" dirty="0">
                          <a:effectLst/>
                        </a:rPr>
                        <a:t>Error Messages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Online </a:t>
                      </a:r>
                      <a:r>
                        <a:rPr lang="en-US" sz="1100" u="none" strike="noStrike" dirty="0">
                          <a:effectLst/>
                        </a:rPr>
                        <a:t>ALTER TABLE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6912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1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b="1" u="none" strike="noStrike" dirty="0" smtClean="0">
                          <a:solidFill>
                            <a:srgbClr val="003300"/>
                          </a:solidFill>
                          <a:effectLst/>
                        </a:rPr>
                        <a:t>SECURITY </a:t>
                      </a:r>
                      <a:r>
                        <a:rPr lang="en-US" sz="1100" b="1" u="none" strike="noStrike" dirty="0">
                          <a:solidFill>
                            <a:srgbClr val="003300"/>
                          </a:solidFill>
                          <a:effectLst/>
                        </a:rPr>
                        <a:t>&amp; COMPLIANCE</a:t>
                      </a:r>
                      <a:endParaRPr lang="en-US" sz="1100" b="1" i="0" u="none" strike="noStrike" dirty="0">
                        <a:solidFill>
                          <a:srgbClr val="0033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Role-based </a:t>
                      </a:r>
                      <a:r>
                        <a:rPr lang="en-US" sz="1100" u="none" strike="noStrike" dirty="0">
                          <a:effectLst/>
                        </a:rPr>
                        <a:t>access control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o-KR" altLang="en-US" sz="1100" u="none" strike="noStrike" dirty="0">
                          <a:effectLst/>
                        </a:rPr>
                        <a:t>　</a:t>
                      </a:r>
                      <a:endParaRPr lang="ko-KR" alt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6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Audit </a:t>
                      </a:r>
                      <a:r>
                        <a:rPr lang="en-US" sz="1100" u="none" strike="noStrike" dirty="0">
                          <a:effectLst/>
                        </a:rPr>
                        <a:t>Plugin 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MySQL Enterprise only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6912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u="none" strike="noStrike" dirty="0" smtClean="0">
                          <a:effectLst/>
                        </a:rPr>
                        <a:t> PAM </a:t>
                      </a:r>
                      <a:r>
                        <a:rPr lang="en-US" sz="1100" u="none" strike="noStrike" dirty="0">
                          <a:effectLst/>
                        </a:rPr>
                        <a:t>Authentication Plugin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MySQL Enterprise only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V</a:t>
                      </a:r>
                      <a:endParaRPr lang="en-US" sz="11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85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2771800" y="1700808"/>
            <a:ext cx="5686400" cy="936104"/>
          </a:xfrm>
        </p:spPr>
        <p:txBody>
          <a:bodyPr/>
          <a:lstStyle/>
          <a:p>
            <a:r>
              <a:rPr lang="en-US" altLang="ko-KR" dirty="0" smtClean="0">
                <a:latin typeface="맑은 고딕" pitchFamily="50" charset="-127"/>
                <a:ea typeface="맑은 고딕" pitchFamily="50" charset="-127"/>
              </a:rPr>
              <a:t>Ⅱ. MHA</a:t>
            </a:r>
            <a:endParaRPr lang="ko-KR" altLang="en-US" dirty="0"/>
          </a:p>
        </p:txBody>
      </p:sp>
      <p:sp>
        <p:nvSpPr>
          <p:cNvPr id="21506" name="텍스트 개체 틀 4"/>
          <p:cNvSpPr>
            <a:spLocks noGrp="1"/>
          </p:cNvSpPr>
          <p:nvPr>
            <p:ph type="subTitle" idx="1"/>
          </p:nvPr>
        </p:nvSpPr>
        <p:spPr>
          <a:xfrm>
            <a:off x="3779912" y="2636912"/>
            <a:ext cx="4672608" cy="2880320"/>
          </a:xfrm>
        </p:spPr>
        <p:txBody>
          <a:bodyPr anchor="t"/>
          <a:lstStyle/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MHA </a:t>
            </a:r>
            <a:r>
              <a:rPr lang="ko-KR" altLang="en-US" sz="180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개요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MHA</a:t>
            </a:r>
            <a:r>
              <a:rPr lang="ko-KR" altLang="en-US" sz="180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Architecture</a:t>
            </a: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MHA </a:t>
            </a:r>
            <a:r>
              <a:rPr lang="ko-KR" altLang="en-US" sz="180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장애 처리 순서</a:t>
            </a:r>
            <a:endParaRPr lang="en-US" altLang="ko-KR" sz="1800" dirty="0" smtClean="0">
              <a:solidFill>
                <a:srgbClr val="003300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rgbClr val="003300"/>
                </a:solidFill>
                <a:latin typeface="맑은 고딕" pitchFamily="50" charset="-127"/>
                <a:ea typeface="맑은 고딕" pitchFamily="50" charset="-127"/>
              </a:rPr>
              <a:t> MHA 0.56 New Feature</a:t>
            </a:r>
          </a:p>
        </p:txBody>
      </p:sp>
      <p:pic>
        <p:nvPicPr>
          <p:cNvPr id="4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24944"/>
            <a:ext cx="2493962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71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1. MHA </a:t>
            </a:r>
            <a:r>
              <a:rPr lang="ko-KR" altLang="en-US" sz="2800" smtClean="0">
                <a:latin typeface="맑은 고딕" pitchFamily="50" charset="-127"/>
                <a:ea typeface="맑은 고딕" pitchFamily="50" charset="-127"/>
              </a:rPr>
              <a:t>개요</a:t>
            </a:r>
          </a:p>
        </p:txBody>
      </p:sp>
      <p:sp>
        <p:nvSpPr>
          <p:cNvPr id="18435" name="Rectangle 14"/>
          <p:cNvSpPr>
            <a:spLocks noChangeArrowheads="1"/>
          </p:cNvSpPr>
          <p:nvPr/>
        </p:nvSpPr>
        <p:spPr bwMode="auto">
          <a:xfrm>
            <a:off x="0" y="26988"/>
            <a:ext cx="1016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Ⅱ. MHA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933056"/>
            <a:ext cx="1800200" cy="2444716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077072"/>
            <a:ext cx="1952625" cy="97155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5434450"/>
            <a:ext cx="3072333" cy="799306"/>
          </a:xfrm>
          <a:prstGeom prst="rect">
            <a:avLst/>
          </a:prstGeom>
        </p:spPr>
      </p:pic>
      <p:grpSp>
        <p:nvGrpSpPr>
          <p:cNvPr id="34" name="Group 61"/>
          <p:cNvGrpSpPr>
            <a:grpSpLocks/>
          </p:cNvGrpSpPr>
          <p:nvPr/>
        </p:nvGrpSpPr>
        <p:grpSpPr bwMode="auto">
          <a:xfrm>
            <a:off x="250825" y="1324049"/>
            <a:ext cx="8621713" cy="2367195"/>
            <a:chOff x="1080" y="1536"/>
            <a:chExt cx="2156" cy="960"/>
          </a:xfrm>
          <a:solidFill>
            <a:srgbClr val="F5DA8F"/>
          </a:solidFill>
        </p:grpSpPr>
        <p:sp>
          <p:nvSpPr>
            <p:cNvPr id="35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6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7" name="Rectangle 25"/>
          <p:cNvSpPr>
            <a:spLocks noChangeArrowheads="1"/>
          </p:cNvSpPr>
          <p:nvPr/>
        </p:nvSpPr>
        <p:spPr bwMode="auto">
          <a:xfrm>
            <a:off x="392113" y="1412776"/>
            <a:ext cx="8380412" cy="221599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Yoshinori </a:t>
            </a:r>
            <a:r>
              <a:rPr lang="en-US" altLang="ko-KR" sz="1200" dirty="0" err="1">
                <a:latin typeface="+mn-ea"/>
                <a:ea typeface="+mn-ea"/>
              </a:rPr>
              <a:t>Matsunobu</a:t>
            </a:r>
            <a:r>
              <a:rPr lang="ko-KR" altLang="en-US" sz="1200">
                <a:latin typeface="+mn-ea"/>
                <a:ea typeface="+mn-ea"/>
              </a:rPr>
              <a:t>에 의해 </a:t>
            </a:r>
            <a:r>
              <a:rPr lang="en-US" altLang="ko-KR" sz="1200" dirty="0">
                <a:latin typeface="+mn-ea"/>
                <a:ea typeface="+mn-ea"/>
              </a:rPr>
              <a:t>2011</a:t>
            </a:r>
            <a:r>
              <a:rPr lang="ko-KR" altLang="en-US" sz="120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7</a:t>
            </a:r>
            <a:r>
              <a:rPr lang="ko-KR" altLang="en-US" sz="1200">
                <a:latin typeface="+mn-ea"/>
                <a:ea typeface="+mn-ea"/>
              </a:rPr>
              <a:t>월 </a:t>
            </a:r>
            <a:r>
              <a:rPr lang="en-US" altLang="ko-KR" sz="1200" dirty="0">
                <a:latin typeface="+mn-ea"/>
                <a:ea typeface="+mn-ea"/>
              </a:rPr>
              <a:t>23</a:t>
            </a:r>
            <a:r>
              <a:rPr lang="ko-KR" altLang="en-US" sz="1200">
                <a:latin typeface="+mn-ea"/>
                <a:ea typeface="+mn-ea"/>
              </a:rPr>
              <a:t>일 </a:t>
            </a:r>
            <a:r>
              <a:rPr lang="en-US" altLang="ko-KR" sz="1200" dirty="0">
                <a:latin typeface="+mn-ea"/>
                <a:ea typeface="+mn-ea"/>
              </a:rPr>
              <a:t>MHA 0.50 </a:t>
            </a:r>
            <a:r>
              <a:rPr lang="ko-KR" altLang="en-US" sz="1200">
                <a:latin typeface="+mn-ea"/>
                <a:ea typeface="+mn-ea"/>
              </a:rPr>
              <a:t>발표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현재 </a:t>
            </a:r>
            <a:r>
              <a:rPr lang="en-US" altLang="ko-KR" sz="1200" dirty="0">
                <a:latin typeface="+mn-ea"/>
                <a:ea typeface="+mn-ea"/>
              </a:rPr>
              <a:t>2014</a:t>
            </a:r>
            <a:r>
              <a:rPr lang="ko-KR" altLang="en-US" sz="120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>
                <a:latin typeface="+mn-ea"/>
                <a:ea typeface="+mn-ea"/>
              </a:rPr>
              <a:t>월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>
                <a:latin typeface="+mn-ea"/>
                <a:ea typeface="+mn-ea"/>
              </a:rPr>
              <a:t>일 </a:t>
            </a:r>
            <a:r>
              <a:rPr lang="en-US" altLang="ko-KR" sz="1200" dirty="0">
                <a:latin typeface="+mn-ea"/>
                <a:ea typeface="+mn-ea"/>
              </a:rPr>
              <a:t>MHA 0.56 Version </a:t>
            </a:r>
            <a:r>
              <a:rPr lang="ko-KR" altLang="en-US" sz="1200" smtClean="0">
                <a:latin typeface="+mn-ea"/>
                <a:ea typeface="+mn-ea"/>
              </a:rPr>
              <a:t>발표</a:t>
            </a:r>
            <a:endParaRPr lang="ko-KR" altLang="en-US" sz="120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MHA</a:t>
            </a:r>
            <a:r>
              <a:rPr lang="ko-KR" altLang="en-US" sz="1200">
                <a:latin typeface="+mn-ea"/>
                <a:ea typeface="+mn-ea"/>
              </a:rPr>
              <a:t>는 최소한의 </a:t>
            </a:r>
            <a:r>
              <a:rPr lang="en-US" altLang="ko-KR" sz="1200" dirty="0">
                <a:latin typeface="+mn-ea"/>
                <a:ea typeface="+mn-ea"/>
              </a:rPr>
              <a:t>Down Time</a:t>
            </a:r>
            <a:r>
              <a:rPr lang="ko-KR" altLang="en-US" sz="1200">
                <a:latin typeface="+mn-ea"/>
                <a:ea typeface="+mn-ea"/>
              </a:rPr>
              <a:t>으로 </a:t>
            </a:r>
            <a:r>
              <a:rPr lang="en-US" altLang="ko-KR" sz="1200" dirty="0">
                <a:latin typeface="+mn-ea"/>
                <a:ea typeface="+mn-ea"/>
              </a:rPr>
              <a:t>Master</a:t>
            </a:r>
            <a:r>
              <a:rPr lang="ko-KR" altLang="en-US" sz="1200">
                <a:latin typeface="+mn-ea"/>
                <a:ea typeface="+mn-ea"/>
              </a:rPr>
              <a:t>를 장애 조치 하고 </a:t>
            </a:r>
            <a:r>
              <a:rPr lang="en-US" altLang="ko-KR" sz="1200" dirty="0">
                <a:latin typeface="+mn-ea"/>
                <a:ea typeface="+mn-ea"/>
              </a:rPr>
              <a:t>Slave</a:t>
            </a:r>
            <a:r>
              <a:rPr lang="ko-KR" altLang="en-US" sz="1200">
                <a:latin typeface="+mn-ea"/>
                <a:ea typeface="+mn-ea"/>
              </a:rPr>
              <a:t>를 새로운 </a:t>
            </a:r>
            <a:r>
              <a:rPr lang="en-US" altLang="ko-KR" sz="1200" dirty="0">
                <a:latin typeface="+mn-ea"/>
                <a:ea typeface="+mn-ea"/>
              </a:rPr>
              <a:t>Master</a:t>
            </a:r>
            <a:r>
              <a:rPr lang="ko-KR" altLang="en-US" sz="1200">
                <a:latin typeface="+mn-ea"/>
                <a:ea typeface="+mn-ea"/>
              </a:rPr>
              <a:t>로 </a:t>
            </a:r>
            <a:r>
              <a:rPr lang="ko-KR" altLang="en-US" sz="1200" smtClean="0">
                <a:latin typeface="+mn-ea"/>
                <a:ea typeface="+mn-ea"/>
              </a:rPr>
              <a:t>변경하여 </a:t>
            </a:r>
            <a:r>
              <a:rPr lang="ko-KR" altLang="en-US" sz="1200">
                <a:latin typeface="+mn-ea"/>
                <a:ea typeface="+mn-ea"/>
              </a:rPr>
              <a:t>서비스 가동이 정상적으로 수행되도록 하는 </a:t>
            </a:r>
            <a:r>
              <a:rPr lang="en-US" altLang="ko-KR" sz="1200" dirty="0">
                <a:latin typeface="+mn-ea"/>
                <a:ea typeface="+mn-ea"/>
              </a:rPr>
              <a:t>auto Failover Solution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각 </a:t>
            </a:r>
            <a:r>
              <a:rPr lang="ko-KR" altLang="en-US" sz="1200" dirty="0" err="1">
                <a:latin typeface="+mn-ea"/>
                <a:ea typeface="+mn-ea"/>
              </a:rPr>
              <a:t>노드</a:t>
            </a:r>
            <a:r>
              <a:rPr lang="en-US" altLang="ko-KR" sz="1200" dirty="0">
                <a:latin typeface="+mn-ea"/>
                <a:ea typeface="+mn-ea"/>
              </a:rPr>
              <a:t>(Master </a:t>
            </a:r>
            <a:r>
              <a:rPr lang="ko-KR" altLang="en-US" sz="1200">
                <a:latin typeface="+mn-ea"/>
                <a:ea typeface="+mn-ea"/>
              </a:rPr>
              <a:t>및 </a:t>
            </a:r>
            <a:r>
              <a:rPr lang="en-US" altLang="ko-KR" sz="1200" dirty="0">
                <a:latin typeface="+mn-ea"/>
                <a:ea typeface="+mn-ea"/>
              </a:rPr>
              <a:t>Slave)</a:t>
            </a:r>
            <a:r>
              <a:rPr lang="ko-KR" altLang="en-US" sz="1200">
                <a:latin typeface="+mn-ea"/>
                <a:ea typeface="+mn-ea"/>
              </a:rPr>
              <a:t>를 자동으로 전환하며</a:t>
            </a:r>
            <a:r>
              <a:rPr lang="en-US" altLang="ko-KR" sz="1200" dirty="0">
                <a:latin typeface="+mn-ea"/>
                <a:ea typeface="+mn-ea"/>
              </a:rPr>
              <a:t>, Master</a:t>
            </a:r>
            <a:r>
              <a:rPr lang="ko-KR" altLang="en-US" sz="1200">
                <a:latin typeface="+mn-ea"/>
                <a:ea typeface="+mn-ea"/>
              </a:rPr>
              <a:t>와 </a:t>
            </a:r>
            <a:r>
              <a:rPr lang="en-US" altLang="ko-KR" sz="1200" dirty="0">
                <a:latin typeface="+mn-ea"/>
                <a:ea typeface="+mn-ea"/>
              </a:rPr>
              <a:t>Slave</a:t>
            </a:r>
            <a:r>
              <a:rPr lang="ko-KR" altLang="en-US" sz="1200">
                <a:latin typeface="+mn-ea"/>
                <a:ea typeface="+mn-ea"/>
              </a:rPr>
              <a:t>의 데이터를 동일하게 유지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자동 </a:t>
            </a:r>
            <a:r>
              <a:rPr lang="en-US" altLang="ko-KR" sz="1200" dirty="0">
                <a:latin typeface="+mn-ea"/>
                <a:ea typeface="+mn-ea"/>
              </a:rPr>
              <a:t>Master Monitor</a:t>
            </a:r>
            <a:r>
              <a:rPr lang="ko-KR" altLang="en-US" sz="1200">
                <a:latin typeface="+mn-ea"/>
                <a:ea typeface="+mn-ea"/>
              </a:rPr>
              <a:t>와 </a:t>
            </a:r>
            <a:r>
              <a:rPr lang="en-US" altLang="ko-KR" sz="1200" dirty="0">
                <a:latin typeface="+mn-ea"/>
                <a:ea typeface="+mn-ea"/>
              </a:rPr>
              <a:t>Fail over</a:t>
            </a:r>
            <a:r>
              <a:rPr lang="ko-KR" altLang="en-US" sz="1200">
                <a:latin typeface="+mn-ea"/>
                <a:ea typeface="+mn-ea"/>
              </a:rPr>
              <a:t>를 지원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>
                <a:latin typeface="+mn-ea"/>
                <a:ea typeface="+mn-ea"/>
              </a:rPr>
              <a:t>대화형 </a:t>
            </a:r>
            <a:r>
              <a:rPr lang="en-US" altLang="ko-KR" sz="1200" dirty="0">
                <a:latin typeface="+mn-ea"/>
                <a:ea typeface="+mn-ea"/>
              </a:rPr>
              <a:t>Master Failover </a:t>
            </a:r>
            <a:r>
              <a:rPr lang="ko-KR" altLang="en-US" sz="1200">
                <a:latin typeface="+mn-ea"/>
                <a:ea typeface="+mn-ea"/>
              </a:rPr>
              <a:t>및 비대화형 </a:t>
            </a:r>
            <a:r>
              <a:rPr lang="en-US" altLang="ko-KR" sz="1200" dirty="0">
                <a:latin typeface="+mn-ea"/>
                <a:ea typeface="+mn-ea"/>
              </a:rPr>
              <a:t>Master Failover</a:t>
            </a:r>
            <a:r>
              <a:rPr lang="ko-KR" altLang="en-US" sz="1200">
                <a:latin typeface="+mn-ea"/>
                <a:ea typeface="+mn-ea"/>
              </a:rPr>
              <a:t>를 지원하며 수동으로 장애 조치 </a:t>
            </a:r>
            <a:r>
              <a:rPr lang="ko-KR" altLang="en-US" sz="1200" smtClean="0">
                <a:latin typeface="+mn-ea"/>
                <a:ea typeface="+mn-ea"/>
              </a:rPr>
              <a:t>가능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ko-KR" altLang="en-US" sz="1200" smtClean="0">
                <a:latin typeface="+mn-ea"/>
                <a:ea typeface="+mn-ea"/>
              </a:rPr>
              <a:t>기존 </a:t>
            </a:r>
            <a:r>
              <a:rPr lang="en-US" altLang="ko-KR" sz="1200" dirty="0" smtClean="0">
                <a:latin typeface="+mn-ea"/>
                <a:ea typeface="+mn-ea"/>
              </a:rPr>
              <a:t>MySQL 5.0 </a:t>
            </a:r>
            <a:r>
              <a:rPr lang="ko-KR" altLang="en-US" sz="1200" smtClean="0">
                <a:latin typeface="+mn-ea"/>
                <a:ea typeface="+mn-ea"/>
              </a:rPr>
              <a:t>이후 사용이 가능하며 </a:t>
            </a:r>
            <a:r>
              <a:rPr lang="en-US" altLang="ko-KR" sz="1200" dirty="0" smtClean="0">
                <a:latin typeface="+mn-ea"/>
                <a:ea typeface="+mn-ea"/>
              </a:rPr>
              <a:t>DB Server</a:t>
            </a:r>
            <a:r>
              <a:rPr lang="ko-KR" altLang="en-US" sz="1200" smtClean="0">
                <a:latin typeface="+mn-ea"/>
                <a:ea typeface="+mn-ea"/>
              </a:rPr>
              <a:t>의 성능에 전혀 영향을 주지 않음</a:t>
            </a:r>
            <a:endParaRPr lang="ko-KR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4112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2. MHA Architecture</a:t>
            </a:r>
            <a:endParaRPr lang="ko-KR" altLang="en-US" sz="280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4" name="그룹 25"/>
          <p:cNvGrpSpPr>
            <a:grpSpLocks/>
          </p:cNvGrpSpPr>
          <p:nvPr/>
        </p:nvGrpSpPr>
        <p:grpSpPr bwMode="auto">
          <a:xfrm>
            <a:off x="528811" y="2507357"/>
            <a:ext cx="1041400" cy="850900"/>
            <a:chOff x="1772816" y="8143785"/>
            <a:chExt cx="1040986" cy="848902"/>
          </a:xfrm>
        </p:grpSpPr>
        <p:grpSp>
          <p:nvGrpSpPr>
            <p:cNvPr id="45" name="Group 43"/>
            <p:cNvGrpSpPr>
              <a:grpSpLocks/>
            </p:cNvGrpSpPr>
            <p:nvPr/>
          </p:nvGrpSpPr>
          <p:grpSpPr bwMode="auto">
            <a:xfrm>
              <a:off x="1945086" y="8143785"/>
              <a:ext cx="621136" cy="663697"/>
              <a:chOff x="3696" y="2335"/>
              <a:chExt cx="510" cy="545"/>
            </a:xfrm>
          </p:grpSpPr>
          <p:grpSp>
            <p:nvGrpSpPr>
              <p:cNvPr id="47" name="Group 44"/>
              <p:cNvGrpSpPr>
                <a:grpSpLocks/>
              </p:cNvGrpSpPr>
              <p:nvPr/>
            </p:nvGrpSpPr>
            <p:grpSpPr bwMode="auto">
              <a:xfrm>
                <a:off x="3696" y="2335"/>
                <a:ext cx="510" cy="544"/>
                <a:chOff x="4338" y="2387"/>
                <a:chExt cx="510" cy="544"/>
              </a:xfrm>
            </p:grpSpPr>
            <p:pic>
              <p:nvPicPr>
                <p:cNvPr id="49" name="Picture 45" descr="Server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 flipH="1">
                  <a:off x="4497" y="2387"/>
                  <a:ext cx="351" cy="5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4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4338" y="2523"/>
                  <a:ext cx="268" cy="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48" name="Picture 4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696" y="2478"/>
                <a:ext cx="260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6" name="Rectangle 537"/>
            <p:cNvSpPr>
              <a:spLocks noChangeArrowheads="1"/>
            </p:cNvSpPr>
            <p:nvPr/>
          </p:nvSpPr>
          <p:spPr bwMode="auto">
            <a:xfrm>
              <a:off x="1772816" y="8747203"/>
              <a:ext cx="1040986" cy="2454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MHA Manager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51" name="그룹 32"/>
          <p:cNvGrpSpPr>
            <a:grpSpLocks/>
          </p:cNvGrpSpPr>
          <p:nvPr/>
        </p:nvGrpSpPr>
        <p:grpSpPr bwMode="auto">
          <a:xfrm>
            <a:off x="2446511" y="2512120"/>
            <a:ext cx="982663" cy="841375"/>
            <a:chOff x="4907419" y="5535058"/>
            <a:chExt cx="999592" cy="853452"/>
          </a:xfrm>
        </p:grpSpPr>
        <p:grpSp>
          <p:nvGrpSpPr>
            <p:cNvPr id="52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54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3" name="Rectangle 537"/>
            <p:cNvSpPr>
              <a:spLocks noChangeArrowheads="1"/>
            </p:cNvSpPr>
            <p:nvPr/>
          </p:nvSpPr>
          <p:spPr bwMode="auto">
            <a:xfrm>
              <a:off x="4907419" y="6138915"/>
              <a:ext cx="999592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Active Master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56" name="그룹 32"/>
          <p:cNvGrpSpPr>
            <a:grpSpLocks/>
          </p:cNvGrpSpPr>
          <p:nvPr/>
        </p:nvGrpSpPr>
        <p:grpSpPr bwMode="auto">
          <a:xfrm>
            <a:off x="3721274" y="2512120"/>
            <a:ext cx="679450" cy="841375"/>
            <a:chOff x="5062282" y="5535058"/>
            <a:chExt cx="689868" cy="853452"/>
          </a:xfrm>
        </p:grpSpPr>
        <p:grpSp>
          <p:nvGrpSpPr>
            <p:cNvPr id="57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59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8" name="Rectangle 537"/>
            <p:cNvSpPr>
              <a:spLocks noChangeArrowheads="1"/>
            </p:cNvSpPr>
            <p:nvPr/>
          </p:nvSpPr>
          <p:spPr bwMode="auto">
            <a:xfrm>
              <a:off x="5062282" y="6138915"/>
              <a:ext cx="689868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#1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61" name="그룹 32"/>
          <p:cNvGrpSpPr>
            <a:grpSpLocks/>
          </p:cNvGrpSpPr>
          <p:nvPr/>
        </p:nvGrpSpPr>
        <p:grpSpPr bwMode="auto">
          <a:xfrm>
            <a:off x="5042074" y="2512120"/>
            <a:ext cx="681037" cy="841375"/>
            <a:chOff x="5060652" y="5535058"/>
            <a:chExt cx="693129" cy="853452"/>
          </a:xfrm>
        </p:grpSpPr>
        <p:grpSp>
          <p:nvGrpSpPr>
            <p:cNvPr id="62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64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3" name="Rectangle 537"/>
            <p:cNvSpPr>
              <a:spLocks noChangeArrowheads="1"/>
            </p:cNvSpPr>
            <p:nvPr/>
          </p:nvSpPr>
          <p:spPr bwMode="auto">
            <a:xfrm>
              <a:off x="5060652" y="6138915"/>
              <a:ext cx="693129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#n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sp>
        <p:nvSpPr>
          <p:cNvPr id="66" name="Rectangle 537"/>
          <p:cNvSpPr>
            <a:spLocks noChangeArrowheads="1"/>
          </p:cNvSpPr>
          <p:nvPr/>
        </p:nvSpPr>
        <p:spPr bwMode="auto">
          <a:xfrm>
            <a:off x="4516611" y="2732782"/>
            <a:ext cx="48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2000">
                <a:latin typeface="Arial" panose="020B0604020202020204" pitchFamily="34" charset="0"/>
              </a:rPr>
              <a:t>…</a:t>
            </a:r>
            <a:endParaRPr lang="ko-KR" altLang="en-US" sz="2000">
              <a:latin typeface="굴림" panose="020B0600000101010101" pitchFamily="50" charset="-127"/>
            </a:endParaRPr>
          </a:p>
        </p:txBody>
      </p:sp>
      <p:grpSp>
        <p:nvGrpSpPr>
          <p:cNvPr id="67" name="그룹 20"/>
          <p:cNvGrpSpPr>
            <a:grpSpLocks/>
          </p:cNvGrpSpPr>
          <p:nvPr/>
        </p:nvGrpSpPr>
        <p:grpSpPr bwMode="auto">
          <a:xfrm>
            <a:off x="4213399" y="1486595"/>
            <a:ext cx="860425" cy="603250"/>
            <a:chOff x="717687" y="5535058"/>
            <a:chExt cx="1218570" cy="888028"/>
          </a:xfrm>
        </p:grpSpPr>
        <p:grpSp>
          <p:nvGrpSpPr>
            <p:cNvPr id="68" name="Group 532"/>
            <p:cNvGrpSpPr>
              <a:grpSpLocks/>
            </p:cNvGrpSpPr>
            <p:nvPr/>
          </p:nvGrpSpPr>
          <p:grpSpPr bwMode="auto">
            <a:xfrm>
              <a:off x="1042955" y="5535058"/>
              <a:ext cx="568033" cy="635927"/>
              <a:chOff x="1509" y="4109"/>
              <a:chExt cx="251" cy="281"/>
            </a:xfrm>
          </p:grpSpPr>
          <p:pic>
            <p:nvPicPr>
              <p:cNvPr id="70" name="Picture 533" descr="Untitled-2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9" y="4109"/>
                <a:ext cx="222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" name="Picture 534" descr="1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" y="4240"/>
                <a:ext cx="16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9" name="Rectangle 537"/>
            <p:cNvSpPr>
              <a:spLocks noChangeArrowheads="1"/>
            </p:cNvSpPr>
            <p:nvPr/>
          </p:nvSpPr>
          <p:spPr bwMode="auto">
            <a:xfrm>
              <a:off x="717687" y="6176697"/>
              <a:ext cx="1218570" cy="24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000">
                  <a:latin typeface="Arial" panose="020B0604020202020204" pitchFamily="34" charset="0"/>
                </a:rPr>
                <a:t>Application Server</a:t>
              </a:r>
              <a:endParaRPr lang="ko-KR" altLang="en-US" sz="1000"/>
            </a:p>
          </p:txBody>
        </p:sp>
      </p:grpSp>
      <p:sp>
        <p:nvSpPr>
          <p:cNvPr id="72" name="AutoShape 62"/>
          <p:cNvSpPr>
            <a:spLocks noChangeArrowheads="1"/>
          </p:cNvSpPr>
          <p:nvPr/>
        </p:nvSpPr>
        <p:spPr bwMode="auto">
          <a:xfrm>
            <a:off x="495474" y="2273995"/>
            <a:ext cx="5300662" cy="1443037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FFC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73" name="AutoShape 62"/>
          <p:cNvSpPr>
            <a:spLocks noChangeArrowheads="1"/>
          </p:cNvSpPr>
          <p:nvPr/>
        </p:nvSpPr>
        <p:spPr bwMode="auto">
          <a:xfrm>
            <a:off x="2073449" y="2331145"/>
            <a:ext cx="3670300" cy="1243012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74" name="구부러진 연결선 73"/>
          <p:cNvCxnSpPr>
            <a:stCxn id="49" idx="1"/>
            <a:endCxn id="55" idx="1"/>
          </p:cNvCxnSpPr>
          <p:nvPr/>
        </p:nvCxnSpPr>
        <p:spPr>
          <a:xfrm>
            <a:off x="1322561" y="2815332"/>
            <a:ext cx="1304925" cy="90488"/>
          </a:xfrm>
          <a:prstGeom prst="curvedConnector3">
            <a:avLst>
              <a:gd name="adj1" fmla="val 50000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구부러진 연결선 74"/>
          <p:cNvCxnSpPr>
            <a:stCxn id="53" idx="2"/>
            <a:endCxn id="58" idx="2"/>
          </p:cNvCxnSpPr>
          <p:nvPr/>
        </p:nvCxnSpPr>
        <p:spPr>
          <a:xfrm rot="16200000" flipH="1">
            <a:off x="3499024" y="2791520"/>
            <a:ext cx="12700" cy="1123950"/>
          </a:xfrm>
          <a:prstGeom prst="curvedConnector3">
            <a:avLst>
              <a:gd name="adj1" fmla="val 496551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구부러진 연결선 75"/>
          <p:cNvCxnSpPr>
            <a:stCxn id="53" idx="2"/>
            <a:endCxn id="63" idx="2"/>
          </p:cNvCxnSpPr>
          <p:nvPr/>
        </p:nvCxnSpPr>
        <p:spPr>
          <a:xfrm rot="16200000" flipH="1">
            <a:off x="4160218" y="2130326"/>
            <a:ext cx="12700" cy="2446337"/>
          </a:xfrm>
          <a:prstGeom prst="curvedConnector3">
            <a:avLst>
              <a:gd name="adj1" fmla="val 1241378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537"/>
          <p:cNvSpPr>
            <a:spLocks noChangeArrowheads="1"/>
          </p:cNvSpPr>
          <p:nvPr/>
        </p:nvSpPr>
        <p:spPr bwMode="auto">
          <a:xfrm>
            <a:off x="651049" y="2278757"/>
            <a:ext cx="7953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MHA Zone</a:t>
            </a:r>
            <a:endParaRPr lang="ko-KR" altLang="en-US" sz="1000"/>
          </a:p>
        </p:txBody>
      </p:sp>
      <p:sp>
        <p:nvSpPr>
          <p:cNvPr id="78" name="Rectangle 537"/>
          <p:cNvSpPr>
            <a:spLocks noChangeArrowheads="1"/>
          </p:cNvSpPr>
          <p:nvPr/>
        </p:nvSpPr>
        <p:spPr bwMode="auto">
          <a:xfrm>
            <a:off x="4634086" y="2308920"/>
            <a:ext cx="1141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Replication Zone</a:t>
            </a:r>
          </a:p>
        </p:txBody>
      </p:sp>
      <p:sp>
        <p:nvSpPr>
          <p:cNvPr id="79" name="Rectangle 537"/>
          <p:cNvSpPr>
            <a:spLocks noChangeArrowheads="1"/>
          </p:cNvSpPr>
          <p:nvPr/>
        </p:nvSpPr>
        <p:spPr bwMode="auto">
          <a:xfrm>
            <a:off x="1254299" y="2572445"/>
            <a:ext cx="8858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dirty="0" smtClean="0">
                <a:latin typeface="+mn-ea"/>
                <a:ea typeface="+mn-ea"/>
              </a:rPr>
              <a:t>Master </a:t>
            </a:r>
            <a:r>
              <a:rPr lang="ko-KR" altLang="en-US" sz="1000" dirty="0" smtClean="0">
                <a:latin typeface="+mn-ea"/>
                <a:ea typeface="+mn-ea"/>
              </a:rPr>
              <a:t>감지</a:t>
            </a:r>
            <a:endParaRPr lang="en-US" altLang="ko-KR" sz="1000" dirty="0" smtClean="0">
              <a:latin typeface="+mn-ea"/>
              <a:ea typeface="+mn-ea"/>
            </a:endParaRPr>
          </a:p>
        </p:txBody>
      </p:sp>
      <p:cxnSp>
        <p:nvCxnSpPr>
          <p:cNvPr id="80" name="구부러진 연결선 79"/>
          <p:cNvCxnSpPr>
            <a:stCxn id="70" idx="1"/>
            <a:endCxn id="54" idx="0"/>
          </p:cNvCxnSpPr>
          <p:nvPr/>
        </p:nvCxnSpPr>
        <p:spPr>
          <a:xfrm rot="10800000" flipV="1">
            <a:off x="3029124" y="1691382"/>
            <a:ext cx="1414462" cy="820738"/>
          </a:xfrm>
          <a:prstGeom prst="curved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그룹 25"/>
          <p:cNvGrpSpPr>
            <a:grpSpLocks/>
          </p:cNvGrpSpPr>
          <p:nvPr/>
        </p:nvGrpSpPr>
        <p:grpSpPr bwMode="auto">
          <a:xfrm>
            <a:off x="3409131" y="4521770"/>
            <a:ext cx="1041400" cy="850900"/>
            <a:chOff x="1772816" y="8143785"/>
            <a:chExt cx="1040986" cy="848902"/>
          </a:xfrm>
        </p:grpSpPr>
        <p:grpSp>
          <p:nvGrpSpPr>
            <p:cNvPr id="82" name="Group 43"/>
            <p:cNvGrpSpPr>
              <a:grpSpLocks/>
            </p:cNvGrpSpPr>
            <p:nvPr/>
          </p:nvGrpSpPr>
          <p:grpSpPr bwMode="auto">
            <a:xfrm>
              <a:off x="1945086" y="8143785"/>
              <a:ext cx="621136" cy="663697"/>
              <a:chOff x="3696" y="2335"/>
              <a:chExt cx="510" cy="545"/>
            </a:xfrm>
          </p:grpSpPr>
          <p:grpSp>
            <p:nvGrpSpPr>
              <p:cNvPr id="84" name="Group 44"/>
              <p:cNvGrpSpPr>
                <a:grpSpLocks/>
              </p:cNvGrpSpPr>
              <p:nvPr/>
            </p:nvGrpSpPr>
            <p:grpSpPr bwMode="auto">
              <a:xfrm>
                <a:off x="3696" y="2335"/>
                <a:ext cx="510" cy="544"/>
                <a:chOff x="4338" y="2387"/>
                <a:chExt cx="510" cy="544"/>
              </a:xfrm>
            </p:grpSpPr>
            <p:pic>
              <p:nvPicPr>
                <p:cNvPr id="86" name="Picture 45" descr="Server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 flipH="1">
                  <a:off x="4497" y="2387"/>
                  <a:ext cx="351" cy="5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Picture 4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4338" y="2523"/>
                  <a:ext cx="268" cy="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85" name="Picture 4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696" y="2478"/>
                <a:ext cx="260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3" name="Rectangle 537"/>
            <p:cNvSpPr>
              <a:spLocks noChangeArrowheads="1"/>
            </p:cNvSpPr>
            <p:nvPr/>
          </p:nvSpPr>
          <p:spPr bwMode="auto">
            <a:xfrm>
              <a:off x="1772816" y="8747203"/>
              <a:ext cx="1040986" cy="2454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MHA Manager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88" name="그룹 32"/>
          <p:cNvGrpSpPr>
            <a:grpSpLocks/>
          </p:cNvGrpSpPr>
          <p:nvPr/>
        </p:nvGrpSpPr>
        <p:grpSpPr bwMode="auto">
          <a:xfrm>
            <a:off x="5326831" y="4526533"/>
            <a:ext cx="982663" cy="841375"/>
            <a:chOff x="4907419" y="5535058"/>
            <a:chExt cx="999592" cy="853452"/>
          </a:xfrm>
        </p:grpSpPr>
        <p:grpSp>
          <p:nvGrpSpPr>
            <p:cNvPr id="89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91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0" name="Rectangle 537"/>
            <p:cNvSpPr>
              <a:spLocks noChangeArrowheads="1"/>
            </p:cNvSpPr>
            <p:nvPr/>
          </p:nvSpPr>
          <p:spPr bwMode="auto">
            <a:xfrm>
              <a:off x="4907419" y="6138915"/>
              <a:ext cx="999592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Active Master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93" name="그룹 32"/>
          <p:cNvGrpSpPr>
            <a:grpSpLocks/>
          </p:cNvGrpSpPr>
          <p:nvPr/>
        </p:nvGrpSpPr>
        <p:grpSpPr bwMode="auto">
          <a:xfrm>
            <a:off x="6601594" y="4526533"/>
            <a:ext cx="679450" cy="841375"/>
            <a:chOff x="5062282" y="5535058"/>
            <a:chExt cx="689868" cy="853452"/>
          </a:xfrm>
        </p:grpSpPr>
        <p:grpSp>
          <p:nvGrpSpPr>
            <p:cNvPr id="94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96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7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5" name="Rectangle 537"/>
            <p:cNvSpPr>
              <a:spLocks noChangeArrowheads="1"/>
            </p:cNvSpPr>
            <p:nvPr/>
          </p:nvSpPr>
          <p:spPr bwMode="auto">
            <a:xfrm>
              <a:off x="5062282" y="6138915"/>
              <a:ext cx="689868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#1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98" name="그룹 32"/>
          <p:cNvGrpSpPr>
            <a:grpSpLocks/>
          </p:cNvGrpSpPr>
          <p:nvPr/>
        </p:nvGrpSpPr>
        <p:grpSpPr bwMode="auto">
          <a:xfrm>
            <a:off x="7922394" y="4526533"/>
            <a:ext cx="681037" cy="841375"/>
            <a:chOff x="5060652" y="5535058"/>
            <a:chExt cx="693129" cy="853452"/>
          </a:xfrm>
        </p:grpSpPr>
        <p:grpSp>
          <p:nvGrpSpPr>
            <p:cNvPr id="99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101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0" name="Rectangle 537"/>
            <p:cNvSpPr>
              <a:spLocks noChangeArrowheads="1"/>
            </p:cNvSpPr>
            <p:nvPr/>
          </p:nvSpPr>
          <p:spPr bwMode="auto">
            <a:xfrm>
              <a:off x="5060652" y="6138915"/>
              <a:ext cx="693129" cy="24959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#n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sp>
        <p:nvSpPr>
          <p:cNvPr id="103" name="Rectangle 537"/>
          <p:cNvSpPr>
            <a:spLocks noChangeArrowheads="1"/>
          </p:cNvSpPr>
          <p:nvPr/>
        </p:nvSpPr>
        <p:spPr bwMode="auto">
          <a:xfrm>
            <a:off x="7396931" y="4747195"/>
            <a:ext cx="48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2000">
                <a:latin typeface="Arial" panose="020B0604020202020204" pitchFamily="34" charset="0"/>
              </a:rPr>
              <a:t>…</a:t>
            </a:r>
            <a:endParaRPr lang="ko-KR" altLang="en-US" sz="2000">
              <a:latin typeface="굴림" panose="020B0600000101010101" pitchFamily="50" charset="-127"/>
            </a:endParaRPr>
          </a:p>
        </p:txBody>
      </p:sp>
      <p:grpSp>
        <p:nvGrpSpPr>
          <p:cNvPr id="104" name="그룹 20"/>
          <p:cNvGrpSpPr>
            <a:grpSpLocks/>
          </p:cNvGrpSpPr>
          <p:nvPr/>
        </p:nvGrpSpPr>
        <p:grpSpPr bwMode="auto">
          <a:xfrm>
            <a:off x="7093719" y="3501008"/>
            <a:ext cx="860425" cy="603250"/>
            <a:chOff x="717687" y="5535058"/>
            <a:chExt cx="1218570" cy="888028"/>
          </a:xfrm>
        </p:grpSpPr>
        <p:grpSp>
          <p:nvGrpSpPr>
            <p:cNvPr id="105" name="Group 532"/>
            <p:cNvGrpSpPr>
              <a:grpSpLocks/>
            </p:cNvGrpSpPr>
            <p:nvPr/>
          </p:nvGrpSpPr>
          <p:grpSpPr bwMode="auto">
            <a:xfrm>
              <a:off x="1042955" y="5535058"/>
              <a:ext cx="568033" cy="635927"/>
              <a:chOff x="1509" y="4109"/>
              <a:chExt cx="251" cy="281"/>
            </a:xfrm>
          </p:grpSpPr>
          <p:pic>
            <p:nvPicPr>
              <p:cNvPr id="107" name="Picture 533" descr="Untitled-2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9" y="4109"/>
                <a:ext cx="222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" name="Picture 534" descr="1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" y="4240"/>
                <a:ext cx="16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6" name="Rectangle 537"/>
            <p:cNvSpPr>
              <a:spLocks noChangeArrowheads="1"/>
            </p:cNvSpPr>
            <p:nvPr/>
          </p:nvSpPr>
          <p:spPr bwMode="auto">
            <a:xfrm>
              <a:off x="717687" y="6176697"/>
              <a:ext cx="1218570" cy="24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000">
                  <a:latin typeface="Arial" panose="020B0604020202020204" pitchFamily="34" charset="0"/>
                </a:rPr>
                <a:t>Application Server</a:t>
              </a:r>
              <a:endParaRPr lang="ko-KR" altLang="en-US" sz="1000"/>
            </a:p>
          </p:txBody>
        </p:sp>
      </p:grpSp>
      <p:sp>
        <p:nvSpPr>
          <p:cNvPr id="109" name="AutoShape 62"/>
          <p:cNvSpPr>
            <a:spLocks noChangeArrowheads="1"/>
          </p:cNvSpPr>
          <p:nvPr/>
        </p:nvSpPr>
        <p:spPr bwMode="auto">
          <a:xfrm>
            <a:off x="3375794" y="4288408"/>
            <a:ext cx="5300662" cy="1443037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FFC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10" name="AutoShape 62"/>
          <p:cNvSpPr>
            <a:spLocks noChangeArrowheads="1"/>
          </p:cNvSpPr>
          <p:nvPr/>
        </p:nvSpPr>
        <p:spPr bwMode="auto">
          <a:xfrm>
            <a:off x="4953769" y="4345558"/>
            <a:ext cx="3670300" cy="1243012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113" name="구부러진 연결선 112"/>
          <p:cNvCxnSpPr>
            <a:stCxn id="95" idx="2"/>
            <a:endCxn id="100" idx="2"/>
          </p:cNvCxnSpPr>
          <p:nvPr/>
        </p:nvCxnSpPr>
        <p:spPr>
          <a:xfrm rot="16200000" flipH="1">
            <a:off x="7602116" y="4707111"/>
            <a:ext cx="12700" cy="1321594"/>
          </a:xfrm>
          <a:prstGeom prst="curvedConnector3">
            <a:avLst>
              <a:gd name="adj1" fmla="val 1800000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537"/>
          <p:cNvSpPr>
            <a:spLocks noChangeArrowheads="1"/>
          </p:cNvSpPr>
          <p:nvPr/>
        </p:nvSpPr>
        <p:spPr bwMode="auto">
          <a:xfrm>
            <a:off x="3531369" y="4293170"/>
            <a:ext cx="7953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MHA Zone</a:t>
            </a:r>
            <a:endParaRPr lang="ko-KR" altLang="en-US" sz="1000"/>
          </a:p>
        </p:txBody>
      </p:sp>
      <p:sp>
        <p:nvSpPr>
          <p:cNvPr id="115" name="Rectangle 537"/>
          <p:cNvSpPr>
            <a:spLocks noChangeArrowheads="1"/>
          </p:cNvSpPr>
          <p:nvPr/>
        </p:nvSpPr>
        <p:spPr bwMode="auto">
          <a:xfrm>
            <a:off x="7514406" y="4323333"/>
            <a:ext cx="11414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Replication Zone</a:t>
            </a:r>
          </a:p>
        </p:txBody>
      </p:sp>
      <p:sp>
        <p:nvSpPr>
          <p:cNvPr id="116" name="Rectangle 537"/>
          <p:cNvSpPr>
            <a:spLocks noChangeArrowheads="1"/>
          </p:cNvSpPr>
          <p:nvPr/>
        </p:nvSpPr>
        <p:spPr bwMode="auto">
          <a:xfrm>
            <a:off x="4150974" y="4509835"/>
            <a:ext cx="8531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b="1" dirty="0" smtClean="0">
                <a:latin typeface="+mn-ea"/>
                <a:ea typeface="+mn-ea"/>
              </a:rPr>
              <a:t>Binary log </a:t>
            </a:r>
            <a:br>
              <a:rPr lang="en-US" altLang="ko-KR" sz="1000" b="1" dirty="0" smtClean="0">
                <a:latin typeface="+mn-ea"/>
                <a:ea typeface="+mn-ea"/>
              </a:rPr>
            </a:br>
            <a:r>
              <a:rPr lang="en-US" altLang="ko-KR" sz="1000" b="1" dirty="0" smtClean="0">
                <a:latin typeface="+mn-ea"/>
                <a:ea typeface="+mn-ea"/>
              </a:rPr>
              <a:t>Copy</a:t>
            </a:r>
          </a:p>
        </p:txBody>
      </p:sp>
      <p:cxnSp>
        <p:nvCxnSpPr>
          <p:cNvPr id="117" name="구부러진 연결선 116"/>
          <p:cNvCxnSpPr>
            <a:stCxn id="107" idx="1"/>
            <a:endCxn id="96" idx="0"/>
          </p:cNvCxnSpPr>
          <p:nvPr/>
        </p:nvCxnSpPr>
        <p:spPr>
          <a:xfrm rot="10800000" flipV="1">
            <a:off x="7033013" y="3704705"/>
            <a:ext cx="290377" cy="821827"/>
          </a:xfrm>
          <a:prstGeom prst="curved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503231" y="1268760"/>
            <a:ext cx="221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+mn-ea"/>
                <a:ea typeface="+mn-ea"/>
              </a:rPr>
              <a:t>- Basic Architecture</a:t>
            </a: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120" name="꺾인 연결선 119"/>
          <p:cNvCxnSpPr>
            <a:stCxn id="72" idx="2"/>
            <a:endCxn id="109" idx="1"/>
          </p:cNvCxnSpPr>
          <p:nvPr/>
        </p:nvCxnSpPr>
        <p:spPr>
          <a:xfrm rot="16200000" flipH="1">
            <a:off x="2614352" y="4248484"/>
            <a:ext cx="1292895" cy="22998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폭발 1 121"/>
          <p:cNvSpPr/>
          <p:nvPr/>
        </p:nvSpPr>
        <p:spPr>
          <a:xfrm>
            <a:off x="5072491" y="4176936"/>
            <a:ext cx="1371717" cy="1484312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4" name="구부러진 연결선 123"/>
          <p:cNvCxnSpPr>
            <a:stCxn id="92" idx="1"/>
            <a:endCxn id="86" idx="1"/>
          </p:cNvCxnSpPr>
          <p:nvPr/>
        </p:nvCxnSpPr>
        <p:spPr>
          <a:xfrm rot="10800000">
            <a:off x="4202854" y="4828766"/>
            <a:ext cx="1305049" cy="9101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꺾인 연결선 125"/>
          <p:cNvCxnSpPr>
            <a:stCxn id="83" idx="2"/>
            <a:endCxn id="95" idx="2"/>
          </p:cNvCxnSpPr>
          <p:nvPr/>
        </p:nvCxnSpPr>
        <p:spPr>
          <a:xfrm rot="5400000" flipH="1" flipV="1">
            <a:off x="5433194" y="3864545"/>
            <a:ext cx="4762" cy="3011488"/>
          </a:xfrm>
          <a:prstGeom prst="bentConnector3">
            <a:avLst>
              <a:gd name="adj1" fmla="val -1024586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8" name="TextBox 20487"/>
          <p:cNvSpPr txBox="1"/>
          <p:nvPr/>
        </p:nvSpPr>
        <p:spPr>
          <a:xfrm>
            <a:off x="2777897" y="4008750"/>
            <a:ext cx="353943" cy="74475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100" dirty="0" smtClean="0">
                <a:solidFill>
                  <a:srgbClr val="FF0000"/>
                </a:solidFill>
                <a:latin typeface="+mn-ea"/>
                <a:ea typeface="+mn-ea"/>
              </a:rPr>
              <a:t>장애 발생</a:t>
            </a:r>
            <a:endParaRPr lang="ko-KR" altLang="en-US" sz="11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37" name="Rectangle 537"/>
          <p:cNvSpPr>
            <a:spLocks noChangeArrowheads="1"/>
          </p:cNvSpPr>
          <p:nvPr/>
        </p:nvSpPr>
        <p:spPr bwMode="auto">
          <a:xfrm>
            <a:off x="5436096" y="6093296"/>
            <a:ext cx="10534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b="1" dirty="0" smtClean="0">
                <a:latin typeface="+mn-ea"/>
                <a:ea typeface="+mn-ea"/>
              </a:rPr>
              <a:t>Relay log </a:t>
            </a:r>
            <a:r>
              <a:rPr lang="ko-KR" altLang="en-US" sz="1000" b="1" smtClean="0">
                <a:latin typeface="+mn-ea"/>
                <a:ea typeface="+mn-ea"/>
              </a:rPr>
              <a:t>적용</a:t>
            </a:r>
            <a:endParaRPr lang="en-US" altLang="ko-KR" sz="1000" b="1" dirty="0" smtClean="0">
              <a:latin typeface="+mn-ea"/>
              <a:ea typeface="+mn-ea"/>
            </a:endParaRPr>
          </a:p>
        </p:txBody>
      </p:sp>
      <p:cxnSp>
        <p:nvCxnSpPr>
          <p:cNvPr id="20492" name="꺾인 연결선 20491"/>
          <p:cNvCxnSpPr>
            <a:stCxn id="83" idx="2"/>
            <a:endCxn id="100" idx="2"/>
          </p:cNvCxnSpPr>
          <p:nvPr/>
        </p:nvCxnSpPr>
        <p:spPr>
          <a:xfrm rot="5400000" flipH="1" flipV="1">
            <a:off x="6093991" y="3203748"/>
            <a:ext cx="4762" cy="4333082"/>
          </a:xfrm>
          <a:prstGeom prst="bentConnector3">
            <a:avLst>
              <a:gd name="adj1" fmla="val -142582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6" name="직사각형 20495"/>
          <p:cNvSpPr/>
          <p:nvPr/>
        </p:nvSpPr>
        <p:spPr>
          <a:xfrm>
            <a:off x="467543" y="4725144"/>
            <a:ext cx="2089458" cy="792088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dirty="0" err="1" smtClean="0">
                <a:solidFill>
                  <a:srgbClr val="003300"/>
                </a:solidFill>
              </a:rPr>
              <a:t>Save_binary_logs</a:t>
            </a:r>
            <a:endParaRPr lang="en-US" altLang="ko-KR" sz="1400" dirty="0" smtClean="0">
              <a:solidFill>
                <a:srgbClr val="0033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err="1" smtClean="0">
                <a:solidFill>
                  <a:srgbClr val="003300"/>
                </a:solidFill>
              </a:rPr>
              <a:t>Apply_diff_relay_logs</a:t>
            </a:r>
            <a:endParaRPr lang="ko-KR" altLang="en-US" sz="1400">
              <a:solidFill>
                <a:srgbClr val="003300"/>
              </a:solidFill>
            </a:endParaRPr>
          </a:p>
        </p:txBody>
      </p:sp>
      <p:sp>
        <p:nvSpPr>
          <p:cNvPr id="20495" name="모서리가 둥근 직사각형 20494"/>
          <p:cNvSpPr/>
          <p:nvPr/>
        </p:nvSpPr>
        <p:spPr>
          <a:xfrm>
            <a:off x="467544" y="4437111"/>
            <a:ext cx="2098675" cy="235421"/>
          </a:xfrm>
          <a:prstGeom prst="roundRect">
            <a:avLst/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003300"/>
                </a:solidFill>
              </a:rPr>
              <a:t>장애 처리를 위한 파일</a:t>
            </a:r>
            <a:endParaRPr lang="ko-KR" altLang="en-US" sz="1200" dirty="0">
              <a:solidFill>
                <a:srgbClr val="003300"/>
              </a:solidFill>
            </a:endParaRPr>
          </a:p>
        </p:txBody>
      </p:sp>
      <p:sp>
        <p:nvSpPr>
          <p:cNvPr id="111" name="Rectangle 14"/>
          <p:cNvSpPr>
            <a:spLocks noChangeArrowheads="1"/>
          </p:cNvSpPr>
          <p:nvPr/>
        </p:nvSpPr>
        <p:spPr bwMode="auto">
          <a:xfrm>
            <a:off x="0" y="26988"/>
            <a:ext cx="1016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Ⅱ. MHA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536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2. MHA Architecture</a:t>
            </a:r>
            <a:endParaRPr lang="ko-KR" altLang="en-US" sz="280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503231" y="1268760"/>
            <a:ext cx="3697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+mn-ea"/>
                <a:ea typeface="+mn-ea"/>
              </a:rPr>
              <a:t>- MHA &amp; Pacemaker Architecture</a:t>
            </a:r>
            <a:endParaRPr lang="ko-KR" altLang="en-US">
              <a:latin typeface="+mn-ea"/>
              <a:ea typeface="+mn-ea"/>
            </a:endParaRPr>
          </a:p>
        </p:txBody>
      </p:sp>
      <p:grpSp>
        <p:nvGrpSpPr>
          <p:cNvPr id="162" name="그룹 25"/>
          <p:cNvGrpSpPr>
            <a:grpSpLocks/>
          </p:cNvGrpSpPr>
          <p:nvPr/>
        </p:nvGrpSpPr>
        <p:grpSpPr bwMode="auto">
          <a:xfrm>
            <a:off x="481013" y="3362623"/>
            <a:ext cx="1041400" cy="850900"/>
            <a:chOff x="1772816" y="8143785"/>
            <a:chExt cx="1040986" cy="848902"/>
          </a:xfrm>
        </p:grpSpPr>
        <p:grpSp>
          <p:nvGrpSpPr>
            <p:cNvPr id="163" name="Group 43"/>
            <p:cNvGrpSpPr>
              <a:grpSpLocks/>
            </p:cNvGrpSpPr>
            <p:nvPr/>
          </p:nvGrpSpPr>
          <p:grpSpPr bwMode="auto">
            <a:xfrm>
              <a:off x="1945086" y="8143785"/>
              <a:ext cx="621136" cy="663697"/>
              <a:chOff x="3696" y="2335"/>
              <a:chExt cx="510" cy="545"/>
            </a:xfrm>
          </p:grpSpPr>
          <p:grpSp>
            <p:nvGrpSpPr>
              <p:cNvPr id="165" name="Group 44"/>
              <p:cNvGrpSpPr>
                <a:grpSpLocks/>
              </p:cNvGrpSpPr>
              <p:nvPr/>
            </p:nvGrpSpPr>
            <p:grpSpPr bwMode="auto">
              <a:xfrm>
                <a:off x="3696" y="2335"/>
                <a:ext cx="510" cy="544"/>
                <a:chOff x="4338" y="2387"/>
                <a:chExt cx="510" cy="544"/>
              </a:xfrm>
            </p:grpSpPr>
            <p:pic>
              <p:nvPicPr>
                <p:cNvPr id="167" name="Picture 45" descr="Server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 flipH="1">
                  <a:off x="4497" y="2387"/>
                  <a:ext cx="351" cy="5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8" name="Picture 46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gray">
                <a:xfrm>
                  <a:off x="4338" y="2523"/>
                  <a:ext cx="268" cy="4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66" name="Picture 4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3696" y="2478"/>
                <a:ext cx="260" cy="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4" name="Rectangle 537"/>
            <p:cNvSpPr>
              <a:spLocks noChangeArrowheads="1"/>
            </p:cNvSpPr>
            <p:nvPr/>
          </p:nvSpPr>
          <p:spPr bwMode="auto">
            <a:xfrm>
              <a:off x="1772816" y="8747202"/>
              <a:ext cx="1040986" cy="24548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MHA Manager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169" name="그룹 32"/>
          <p:cNvGrpSpPr>
            <a:grpSpLocks/>
          </p:cNvGrpSpPr>
          <p:nvPr/>
        </p:nvGrpSpPr>
        <p:grpSpPr bwMode="auto">
          <a:xfrm>
            <a:off x="3073400" y="3367385"/>
            <a:ext cx="982663" cy="841375"/>
            <a:chOff x="4907419" y="5535058"/>
            <a:chExt cx="999592" cy="853452"/>
          </a:xfrm>
        </p:grpSpPr>
        <p:grpSp>
          <p:nvGrpSpPr>
            <p:cNvPr id="170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172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3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1" name="Rectangle 537"/>
            <p:cNvSpPr>
              <a:spLocks noChangeArrowheads="1"/>
            </p:cNvSpPr>
            <p:nvPr/>
          </p:nvSpPr>
          <p:spPr bwMode="auto">
            <a:xfrm>
              <a:off x="4907419" y="6138916"/>
              <a:ext cx="999592" cy="24959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Active Master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174" name="그룹 32"/>
          <p:cNvGrpSpPr>
            <a:grpSpLocks/>
          </p:cNvGrpSpPr>
          <p:nvPr/>
        </p:nvGrpSpPr>
        <p:grpSpPr bwMode="auto">
          <a:xfrm>
            <a:off x="5148263" y="3367385"/>
            <a:ext cx="679450" cy="841375"/>
            <a:chOff x="5062282" y="5535058"/>
            <a:chExt cx="689868" cy="853452"/>
          </a:xfrm>
        </p:grpSpPr>
        <p:grpSp>
          <p:nvGrpSpPr>
            <p:cNvPr id="175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177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8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6" name="Rectangle 537"/>
            <p:cNvSpPr>
              <a:spLocks noChangeArrowheads="1"/>
            </p:cNvSpPr>
            <p:nvPr/>
          </p:nvSpPr>
          <p:spPr bwMode="auto">
            <a:xfrm>
              <a:off x="5062282" y="6138916"/>
              <a:ext cx="689868" cy="24959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#1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179" name="그룹 32"/>
          <p:cNvGrpSpPr>
            <a:grpSpLocks/>
          </p:cNvGrpSpPr>
          <p:nvPr/>
        </p:nvGrpSpPr>
        <p:grpSpPr bwMode="auto">
          <a:xfrm>
            <a:off x="7294563" y="3367385"/>
            <a:ext cx="681037" cy="841375"/>
            <a:chOff x="5060652" y="5535058"/>
            <a:chExt cx="693129" cy="853452"/>
          </a:xfrm>
        </p:grpSpPr>
        <p:grpSp>
          <p:nvGrpSpPr>
            <p:cNvPr id="180" name="Group 79"/>
            <p:cNvGrpSpPr>
              <a:grpSpLocks/>
            </p:cNvGrpSpPr>
            <p:nvPr/>
          </p:nvGrpSpPr>
          <p:grpSpPr bwMode="auto">
            <a:xfrm>
              <a:off x="5091609" y="5535058"/>
              <a:ext cx="631211" cy="638225"/>
              <a:chOff x="4338" y="2387"/>
              <a:chExt cx="539" cy="544"/>
            </a:xfrm>
          </p:grpSpPr>
          <p:pic>
            <p:nvPicPr>
              <p:cNvPr id="182" name="Picture 80" descr="Server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 flipH="1">
                <a:off x="4497" y="2387"/>
                <a:ext cx="380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3" name="Picture 8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gray">
              <a:xfrm>
                <a:off x="4338" y="2523"/>
                <a:ext cx="268" cy="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1" name="Rectangle 537"/>
            <p:cNvSpPr>
              <a:spLocks noChangeArrowheads="1"/>
            </p:cNvSpPr>
            <p:nvPr/>
          </p:nvSpPr>
          <p:spPr bwMode="auto">
            <a:xfrm>
              <a:off x="5060652" y="6138916"/>
              <a:ext cx="693129" cy="24959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anchor="ctr">
              <a:spAutoFit/>
            </a:bodyPr>
            <a:lstStyle/>
            <a:p>
              <a:pPr algn="ctr" eaLnBrk="1" latinLnBrk="1" hangingPunct="1">
                <a:defRPr/>
              </a:pPr>
              <a:r>
                <a:rPr lang="en-US" altLang="ko-KR" sz="1000" dirty="0">
                  <a:latin typeface="+mn-ea"/>
                  <a:ea typeface="+mn-ea"/>
                </a:rPr>
                <a:t>Slave #n</a:t>
              </a:r>
              <a:endParaRPr lang="ko-KR" altLang="en-US" sz="1050" dirty="0">
                <a:latin typeface="+mn-ea"/>
                <a:ea typeface="+mn-ea"/>
              </a:endParaRPr>
            </a:p>
          </p:txBody>
        </p:sp>
      </p:grpSp>
      <p:sp>
        <p:nvSpPr>
          <p:cNvPr id="184" name="Rectangle 537"/>
          <p:cNvSpPr>
            <a:spLocks noChangeArrowheads="1"/>
          </p:cNvSpPr>
          <p:nvPr/>
        </p:nvSpPr>
        <p:spPr bwMode="auto">
          <a:xfrm>
            <a:off x="6443663" y="3588048"/>
            <a:ext cx="48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2000">
                <a:latin typeface="Arial" panose="020B0604020202020204" pitchFamily="34" charset="0"/>
              </a:rPr>
              <a:t>…</a:t>
            </a:r>
            <a:endParaRPr lang="ko-KR" altLang="en-US" sz="2000">
              <a:latin typeface="굴림" panose="020B0600000101010101" pitchFamily="50" charset="-127"/>
            </a:endParaRPr>
          </a:p>
        </p:txBody>
      </p:sp>
      <p:grpSp>
        <p:nvGrpSpPr>
          <p:cNvPr id="185" name="그룹 20"/>
          <p:cNvGrpSpPr>
            <a:grpSpLocks/>
          </p:cNvGrpSpPr>
          <p:nvPr/>
        </p:nvGrpSpPr>
        <p:grpSpPr bwMode="auto">
          <a:xfrm>
            <a:off x="4840288" y="1889423"/>
            <a:ext cx="860425" cy="603250"/>
            <a:chOff x="717688" y="5535051"/>
            <a:chExt cx="1218570" cy="888030"/>
          </a:xfrm>
        </p:grpSpPr>
        <p:grpSp>
          <p:nvGrpSpPr>
            <p:cNvPr id="186" name="Group 532"/>
            <p:cNvGrpSpPr>
              <a:grpSpLocks/>
            </p:cNvGrpSpPr>
            <p:nvPr/>
          </p:nvGrpSpPr>
          <p:grpSpPr bwMode="auto">
            <a:xfrm>
              <a:off x="1042955" y="5535051"/>
              <a:ext cx="568033" cy="635926"/>
              <a:chOff x="1509" y="4109"/>
              <a:chExt cx="251" cy="281"/>
            </a:xfrm>
          </p:grpSpPr>
          <p:pic>
            <p:nvPicPr>
              <p:cNvPr id="188" name="Picture 533" descr="Untitled-2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9" y="4109"/>
                <a:ext cx="222" cy="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9" name="Picture 534" descr="1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" y="4240"/>
                <a:ext cx="160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7" name="Rectangle 537"/>
            <p:cNvSpPr>
              <a:spLocks noChangeArrowheads="1"/>
            </p:cNvSpPr>
            <p:nvPr/>
          </p:nvSpPr>
          <p:spPr bwMode="auto">
            <a:xfrm>
              <a:off x="717688" y="6176692"/>
              <a:ext cx="1218570" cy="24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anose="020B0503020000020004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en-US" altLang="ko-KR" sz="1000">
                  <a:latin typeface="Arial" panose="020B0604020202020204" pitchFamily="34" charset="0"/>
                </a:rPr>
                <a:t>Application Server</a:t>
              </a:r>
              <a:endParaRPr lang="ko-KR" altLang="en-US" sz="1000"/>
            </a:p>
          </p:txBody>
        </p:sp>
      </p:grpSp>
      <p:sp>
        <p:nvSpPr>
          <p:cNvPr id="190" name="AutoShape 62"/>
          <p:cNvSpPr>
            <a:spLocks noChangeArrowheads="1"/>
          </p:cNvSpPr>
          <p:nvPr/>
        </p:nvSpPr>
        <p:spPr bwMode="auto">
          <a:xfrm>
            <a:off x="447675" y="2654598"/>
            <a:ext cx="8228013" cy="2214562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94B8DC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sp>
        <p:nvSpPr>
          <p:cNvPr id="191" name="AutoShape 62"/>
          <p:cNvSpPr>
            <a:spLocks noChangeArrowheads="1"/>
          </p:cNvSpPr>
          <p:nvPr/>
        </p:nvSpPr>
        <p:spPr bwMode="auto">
          <a:xfrm>
            <a:off x="2700338" y="2762548"/>
            <a:ext cx="5832475" cy="1944687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192" name="구부러진 연결선 191"/>
          <p:cNvCxnSpPr>
            <a:stCxn id="167" idx="1"/>
            <a:endCxn id="173" idx="1"/>
          </p:cNvCxnSpPr>
          <p:nvPr/>
        </p:nvCxnSpPr>
        <p:spPr>
          <a:xfrm>
            <a:off x="1274763" y="3670598"/>
            <a:ext cx="1979612" cy="90487"/>
          </a:xfrm>
          <a:prstGeom prst="curvedConnector3">
            <a:avLst>
              <a:gd name="adj1" fmla="val 50000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구부러진 연결선 192"/>
          <p:cNvCxnSpPr>
            <a:stCxn id="171" idx="2"/>
            <a:endCxn id="176" idx="2"/>
          </p:cNvCxnSpPr>
          <p:nvPr/>
        </p:nvCxnSpPr>
        <p:spPr>
          <a:xfrm rot="16200000" flipH="1">
            <a:off x="4525963" y="3246735"/>
            <a:ext cx="12700" cy="1924050"/>
          </a:xfrm>
          <a:prstGeom prst="curvedConnector3">
            <a:avLst>
              <a:gd name="adj1" fmla="val 1117244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구부러진 연결선 193"/>
          <p:cNvCxnSpPr>
            <a:stCxn id="171" idx="2"/>
            <a:endCxn id="181" idx="2"/>
          </p:cNvCxnSpPr>
          <p:nvPr/>
        </p:nvCxnSpPr>
        <p:spPr>
          <a:xfrm rot="16200000" flipH="1">
            <a:off x="5599113" y="2173585"/>
            <a:ext cx="12700" cy="4070350"/>
          </a:xfrm>
          <a:prstGeom prst="curvedConnector3">
            <a:avLst>
              <a:gd name="adj1" fmla="val 2917244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537"/>
          <p:cNvSpPr>
            <a:spLocks noChangeArrowheads="1"/>
          </p:cNvSpPr>
          <p:nvPr/>
        </p:nvSpPr>
        <p:spPr bwMode="auto">
          <a:xfrm>
            <a:off x="603250" y="2708573"/>
            <a:ext cx="7953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MHA Zone</a:t>
            </a:r>
            <a:endParaRPr lang="ko-KR" altLang="en-US" sz="1000"/>
          </a:p>
        </p:txBody>
      </p:sp>
      <p:sp>
        <p:nvSpPr>
          <p:cNvPr id="196" name="Rectangle 537"/>
          <p:cNvSpPr>
            <a:spLocks noChangeArrowheads="1"/>
          </p:cNvSpPr>
          <p:nvPr/>
        </p:nvSpPr>
        <p:spPr bwMode="auto">
          <a:xfrm>
            <a:off x="7318375" y="2780010"/>
            <a:ext cx="11414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Replication Zone</a:t>
            </a:r>
          </a:p>
        </p:txBody>
      </p:sp>
      <p:sp>
        <p:nvSpPr>
          <p:cNvPr id="197" name="Rectangle 537"/>
          <p:cNvSpPr>
            <a:spLocks noChangeArrowheads="1"/>
          </p:cNvSpPr>
          <p:nvPr/>
        </p:nvSpPr>
        <p:spPr bwMode="auto">
          <a:xfrm>
            <a:off x="1231900" y="3284835"/>
            <a:ext cx="1522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dirty="0" err="1">
                <a:latin typeface="+mn-ea"/>
                <a:ea typeface="+mn-ea"/>
              </a:rPr>
              <a:t>Noninteractive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Master </a:t>
            </a:r>
            <a:endParaRPr lang="en-US" altLang="ko-KR" sz="1000" dirty="0">
              <a:latin typeface="+mn-ea"/>
              <a:ea typeface="+mn-ea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ko-KR" sz="1000" dirty="0">
                <a:latin typeface="+mn-ea"/>
                <a:ea typeface="+mn-ea"/>
              </a:rPr>
              <a:t>Failover</a:t>
            </a:r>
          </a:p>
        </p:txBody>
      </p:sp>
      <p:cxnSp>
        <p:nvCxnSpPr>
          <p:cNvPr id="198" name="구부러진 연결선 197"/>
          <p:cNvCxnSpPr>
            <a:stCxn id="188" idx="1"/>
            <a:endCxn id="172" idx="0"/>
          </p:cNvCxnSpPr>
          <p:nvPr/>
        </p:nvCxnSpPr>
        <p:spPr>
          <a:xfrm rot="10800000" flipV="1">
            <a:off x="3656013" y="2092623"/>
            <a:ext cx="1412875" cy="1274762"/>
          </a:xfrm>
          <a:prstGeom prst="curvedConnector2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AutoShape 62"/>
          <p:cNvSpPr>
            <a:spLocks noChangeArrowheads="1"/>
          </p:cNvSpPr>
          <p:nvPr/>
        </p:nvSpPr>
        <p:spPr bwMode="auto">
          <a:xfrm>
            <a:off x="3073400" y="3038773"/>
            <a:ext cx="3011488" cy="1390650"/>
          </a:xfrm>
          <a:prstGeom prst="roundRect">
            <a:avLst>
              <a:gd name="adj" fmla="val 5000"/>
            </a:avLst>
          </a:prstGeom>
          <a:noFill/>
          <a:ln w="19050">
            <a:solidFill>
              <a:srgbClr val="00206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+mn-ea"/>
              <a:ea typeface="+mn-ea"/>
            </a:endParaRPr>
          </a:p>
        </p:txBody>
      </p:sp>
      <p:cxnSp>
        <p:nvCxnSpPr>
          <p:cNvPr id="200" name="구부러진 연결선 199"/>
          <p:cNvCxnSpPr>
            <a:stCxn id="172" idx="1"/>
            <a:endCxn id="178" idx="1"/>
          </p:cNvCxnSpPr>
          <p:nvPr/>
        </p:nvCxnSpPr>
        <p:spPr>
          <a:xfrm>
            <a:off x="3875088" y="3683298"/>
            <a:ext cx="1301750" cy="77787"/>
          </a:xfrm>
          <a:prstGeom prst="curved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Rectangle 537"/>
          <p:cNvSpPr>
            <a:spLocks noChangeArrowheads="1"/>
          </p:cNvSpPr>
          <p:nvPr/>
        </p:nvSpPr>
        <p:spPr bwMode="auto">
          <a:xfrm>
            <a:off x="4270375" y="3445173"/>
            <a:ext cx="6762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 b="1" i="1">
                <a:solidFill>
                  <a:srgbClr val="FF0000"/>
                </a:solidFill>
                <a:latin typeface="Arial" panose="020B0604020202020204" pitchFamily="34" charset="0"/>
              </a:rPr>
              <a:t>Fencing</a:t>
            </a:r>
          </a:p>
        </p:txBody>
      </p:sp>
      <p:sp>
        <p:nvSpPr>
          <p:cNvPr id="202" name="Rectangle 537"/>
          <p:cNvSpPr>
            <a:spLocks noChangeArrowheads="1"/>
          </p:cNvSpPr>
          <p:nvPr/>
        </p:nvSpPr>
        <p:spPr bwMode="auto">
          <a:xfrm>
            <a:off x="4927600" y="3053060"/>
            <a:ext cx="11572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1" hangingPunct="1"/>
            <a:r>
              <a:rPr lang="en-US" altLang="ko-KR" sz="1000">
                <a:latin typeface="Arial" panose="020B0604020202020204" pitchFamily="34" charset="0"/>
              </a:rPr>
              <a:t>Pacemaker Zone</a:t>
            </a:r>
          </a:p>
        </p:txBody>
      </p:sp>
      <p:grpSp>
        <p:nvGrpSpPr>
          <p:cNvPr id="207" name="Group 61"/>
          <p:cNvGrpSpPr>
            <a:grpSpLocks/>
          </p:cNvGrpSpPr>
          <p:nvPr/>
        </p:nvGrpSpPr>
        <p:grpSpPr bwMode="auto">
          <a:xfrm>
            <a:off x="217574" y="5152083"/>
            <a:ext cx="8621713" cy="1157237"/>
            <a:chOff x="1080" y="1536"/>
            <a:chExt cx="2156" cy="960"/>
          </a:xfrm>
          <a:solidFill>
            <a:srgbClr val="F5DA8F"/>
          </a:solidFill>
        </p:grpSpPr>
        <p:sp>
          <p:nvSpPr>
            <p:cNvPr id="208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09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10" name="Rectangle 25"/>
          <p:cNvSpPr>
            <a:spLocks noChangeArrowheads="1"/>
          </p:cNvSpPr>
          <p:nvPr/>
        </p:nvSpPr>
        <p:spPr bwMode="auto">
          <a:xfrm>
            <a:off x="345281" y="5302912"/>
            <a:ext cx="8380412" cy="83099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MHA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>
                <a:latin typeface="+mn-ea"/>
                <a:ea typeface="+mn-ea"/>
              </a:rPr>
              <a:t>Pacemaker</a:t>
            </a:r>
            <a:r>
              <a:rPr lang="ko-KR" altLang="en-US" sz="1200">
                <a:latin typeface="+mn-ea"/>
                <a:ea typeface="+mn-ea"/>
              </a:rPr>
              <a:t>와 같이 사용 가능하며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>
                <a:latin typeface="+mn-ea"/>
                <a:ea typeface="+mn-ea"/>
              </a:rPr>
              <a:t>이 경우 </a:t>
            </a:r>
            <a:r>
              <a:rPr lang="en-US" altLang="ko-KR" sz="1200" dirty="0">
                <a:latin typeface="+mn-ea"/>
                <a:ea typeface="+mn-ea"/>
              </a:rPr>
              <a:t>MHA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>
                <a:latin typeface="+mn-ea"/>
                <a:ea typeface="+mn-ea"/>
              </a:rPr>
              <a:t>MySQL</a:t>
            </a:r>
            <a:r>
              <a:rPr lang="ko-KR" altLang="en-US" sz="1200">
                <a:latin typeface="+mn-ea"/>
                <a:ea typeface="+mn-ea"/>
              </a:rPr>
              <a:t>의 </a:t>
            </a:r>
            <a:r>
              <a:rPr lang="en-US" altLang="ko-KR" sz="1200" dirty="0">
                <a:latin typeface="+mn-ea"/>
                <a:ea typeface="+mn-ea"/>
              </a:rPr>
              <a:t>Failover</a:t>
            </a:r>
            <a:r>
              <a:rPr lang="ko-KR" altLang="en-US" sz="1200">
                <a:latin typeface="+mn-ea"/>
                <a:ea typeface="+mn-ea"/>
              </a:rPr>
              <a:t>를 담당하고 </a:t>
            </a:r>
            <a:r>
              <a:rPr lang="en-US" altLang="ko-KR" sz="1200" dirty="0">
                <a:latin typeface="+mn-ea"/>
                <a:ea typeface="+mn-ea"/>
              </a:rPr>
              <a:t>Pacemaker</a:t>
            </a:r>
            <a:r>
              <a:rPr lang="ko-KR" altLang="en-US" sz="1200" smtClean="0">
                <a:latin typeface="+mn-ea"/>
                <a:ea typeface="+mn-ea"/>
              </a:rPr>
              <a:t>는 </a:t>
            </a:r>
            <a:r>
              <a:rPr lang="en-US" altLang="ko-KR" sz="1200" dirty="0" smtClean="0">
                <a:latin typeface="+mn-ea"/>
                <a:ea typeface="+mn-ea"/>
              </a:rPr>
              <a:t>Server </a:t>
            </a:r>
            <a:r>
              <a:rPr lang="ko-KR" altLang="en-US" sz="1200">
                <a:latin typeface="+mn-ea"/>
                <a:ea typeface="+mn-ea"/>
              </a:rPr>
              <a:t>또는 </a:t>
            </a:r>
            <a:r>
              <a:rPr lang="en-US" altLang="ko-KR" sz="1200" dirty="0">
                <a:latin typeface="+mn-ea"/>
                <a:ea typeface="+mn-ea"/>
              </a:rPr>
              <a:t>IP</a:t>
            </a:r>
            <a:r>
              <a:rPr lang="ko-KR" altLang="en-US" sz="1200">
                <a:latin typeface="+mn-ea"/>
                <a:ea typeface="+mn-ea"/>
              </a:rPr>
              <a:t>등을 관리</a:t>
            </a: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MHA</a:t>
            </a:r>
            <a:r>
              <a:rPr lang="ko-KR" altLang="en-US" sz="1200">
                <a:latin typeface="+mn-ea"/>
                <a:ea typeface="+mn-ea"/>
              </a:rPr>
              <a:t>의 </a:t>
            </a:r>
            <a:r>
              <a:rPr lang="en-US" altLang="ko-KR" sz="1200" dirty="0">
                <a:latin typeface="+mn-ea"/>
                <a:ea typeface="+mn-ea"/>
              </a:rPr>
              <a:t>Auto Failover</a:t>
            </a:r>
            <a:r>
              <a:rPr lang="ko-KR" altLang="en-US" sz="1200">
                <a:latin typeface="+mn-ea"/>
                <a:ea typeface="+mn-ea"/>
              </a:rPr>
              <a:t>를 사용하지 않고 수동 </a:t>
            </a:r>
            <a:r>
              <a:rPr lang="en-US" altLang="ko-KR" sz="1200" dirty="0">
                <a:latin typeface="+mn-ea"/>
                <a:ea typeface="+mn-ea"/>
              </a:rPr>
              <a:t>Failover</a:t>
            </a:r>
            <a:r>
              <a:rPr lang="ko-KR" altLang="en-US" sz="1200">
                <a:latin typeface="+mn-ea"/>
                <a:ea typeface="+mn-ea"/>
              </a:rPr>
              <a:t>를 이용하여 </a:t>
            </a:r>
            <a:r>
              <a:rPr lang="en-US" altLang="ko-KR" sz="1200" dirty="0">
                <a:latin typeface="+mn-ea"/>
                <a:ea typeface="+mn-ea"/>
              </a:rPr>
              <a:t>Pacemaker</a:t>
            </a:r>
            <a:r>
              <a:rPr lang="ko-KR" altLang="en-US" sz="1200">
                <a:latin typeface="+mn-ea"/>
                <a:ea typeface="+mn-ea"/>
              </a:rPr>
              <a:t>에 의해 </a:t>
            </a:r>
            <a:r>
              <a:rPr lang="ko-KR" altLang="en-US" sz="1200" smtClean="0">
                <a:latin typeface="+mn-ea"/>
                <a:ea typeface="+mn-ea"/>
              </a:rPr>
              <a:t>수행</a:t>
            </a:r>
            <a:endParaRPr lang="ko-KR" altLang="en-US" sz="1200">
              <a:latin typeface="+mn-ea"/>
              <a:ea typeface="+mn-ea"/>
            </a:endParaRP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0" y="26988"/>
            <a:ext cx="1016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Ⅱ. MHA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07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3. MHA </a:t>
            </a:r>
            <a:r>
              <a:rPr lang="ko-KR" altLang="en-US" sz="2800" smtClean="0">
                <a:latin typeface="맑은 고딕" pitchFamily="50" charset="-127"/>
                <a:ea typeface="맑은 고딕" pitchFamily="50" charset="-127"/>
              </a:rPr>
              <a:t>장애 처리 순서</a:t>
            </a:r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280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66725" y="1845816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1. Configuration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Check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66725" y="2492896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2. Dead Master Shutdown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66725" y="3139976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3. Master Recovery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66725" y="4870425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4. Slaves Recovery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466725" y="5669415"/>
            <a:ext cx="1800200" cy="35877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5. New Master Cleanup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7165975" y="1378868"/>
            <a:ext cx="431800" cy="15875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900"/>
          </a:p>
        </p:txBody>
      </p:sp>
      <p:sp>
        <p:nvSpPr>
          <p:cNvPr id="33" name="TextBox 32"/>
          <p:cNvSpPr txBox="1"/>
          <p:nvPr/>
        </p:nvSpPr>
        <p:spPr>
          <a:xfrm>
            <a:off x="7580313" y="1340768"/>
            <a:ext cx="1079500" cy="214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800" dirty="0">
                <a:latin typeface="+mj-ea"/>
                <a:ea typeface="+mj-ea"/>
              </a:rPr>
              <a:t>데이터 동기화 시점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3231" y="1268760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+mn-ea"/>
                <a:ea typeface="+mn-ea"/>
              </a:rPr>
              <a:t>- MHA </a:t>
            </a:r>
            <a:r>
              <a:rPr lang="ko-KR" altLang="en-US" smtClean="0">
                <a:latin typeface="+mn-ea"/>
                <a:ea typeface="+mn-ea"/>
              </a:rPr>
              <a:t>장애 처리 </a:t>
            </a:r>
            <a:r>
              <a:rPr lang="en-US" altLang="ko-KR" dirty="0" smtClean="0">
                <a:latin typeface="+mn-ea"/>
                <a:ea typeface="+mn-ea"/>
              </a:rPr>
              <a:t>5</a:t>
            </a:r>
            <a:r>
              <a:rPr lang="ko-KR" altLang="en-US" smtClean="0">
                <a:latin typeface="+mn-ea"/>
                <a:ea typeface="+mn-ea"/>
              </a:rPr>
              <a:t>단계</a:t>
            </a:r>
            <a:endParaRPr lang="ko-KR" altLang="en-US">
              <a:latin typeface="+mn-ea"/>
              <a:ea typeface="+mn-ea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/>
          </p:nvPr>
        </p:nvGraphicFramePr>
        <p:xfrm>
          <a:off x="2483768" y="1833751"/>
          <a:ext cx="4104456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2575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1-1. Check Connect to server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756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1-2. Find Dead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Server and Alive Server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44" name="직선 화살표 연결선 43"/>
          <p:cNvCxnSpPr>
            <a:stCxn id="8" idx="2"/>
            <a:endCxn id="10" idx="0"/>
          </p:cNvCxnSpPr>
          <p:nvPr/>
        </p:nvCxnSpPr>
        <p:spPr>
          <a:xfrm>
            <a:off x="1366825" y="2204591"/>
            <a:ext cx="0" cy="288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/>
          <p:cNvCxnSpPr>
            <a:stCxn id="10" idx="2"/>
            <a:endCxn id="12" idx="0"/>
          </p:cNvCxnSpPr>
          <p:nvPr/>
        </p:nvCxnSpPr>
        <p:spPr>
          <a:xfrm>
            <a:off x="1366825" y="2851671"/>
            <a:ext cx="0" cy="288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>
            <a:stCxn id="12" idx="2"/>
            <a:endCxn id="14" idx="0"/>
          </p:cNvCxnSpPr>
          <p:nvPr/>
        </p:nvCxnSpPr>
        <p:spPr>
          <a:xfrm>
            <a:off x="1366825" y="3498751"/>
            <a:ext cx="0" cy="1371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/>
          <p:cNvCxnSpPr>
            <a:stCxn id="14" idx="2"/>
            <a:endCxn id="16" idx="0"/>
          </p:cNvCxnSpPr>
          <p:nvPr/>
        </p:nvCxnSpPr>
        <p:spPr>
          <a:xfrm>
            <a:off x="1366825" y="5229200"/>
            <a:ext cx="0" cy="440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표 52"/>
          <p:cNvGraphicFramePr>
            <a:graphicFrameLocks noGrp="1"/>
          </p:cNvGraphicFramePr>
          <p:nvPr>
            <p:extLst/>
          </p:nvPr>
        </p:nvGraphicFramePr>
        <p:xfrm>
          <a:off x="2483768" y="2492896"/>
          <a:ext cx="4104456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25202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2-1. Stop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Slave IO Thread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2-2. Run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master_ip_failover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and shutdown script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4" name="표 53"/>
          <p:cNvGraphicFramePr>
            <a:graphicFrameLocks noGrp="1"/>
          </p:cNvGraphicFramePr>
          <p:nvPr>
            <p:extLst/>
          </p:nvPr>
        </p:nvGraphicFramePr>
        <p:xfrm>
          <a:off x="2483768" y="3140968"/>
          <a:ext cx="4104456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3-1. Getting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Lastest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Slaves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3-2.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Saveing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Dead Master’s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binlog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file</a:t>
                      </a:r>
                      <a:endParaRPr lang="ko-KR" altLang="en-US" sz="1200" b="0" smtClean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3-3.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Determining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New Master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3-4. New Master Diff Log Generation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3-5. New Master Log Apply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5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3-6. Run </a:t>
                      </a:r>
                      <a:r>
                        <a:rPr lang="en-US" altLang="ko-KR" sz="1200" b="0" dirty="0" err="1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Master_ip_failover</a:t>
                      </a:r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script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5" name="표 54"/>
          <p:cNvGraphicFramePr>
            <a:graphicFrameLocks noGrp="1"/>
          </p:cNvGraphicFramePr>
          <p:nvPr>
            <p:extLst/>
          </p:nvPr>
        </p:nvGraphicFramePr>
        <p:xfrm>
          <a:off x="2483768" y="4869160"/>
          <a:ext cx="410445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4-1. Starting Parallel Slave Diff Log Generation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4-2. Starting Parallel Slave Log Apply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6" name="표 55"/>
          <p:cNvGraphicFramePr>
            <a:graphicFrameLocks noGrp="1"/>
          </p:cNvGraphicFramePr>
          <p:nvPr>
            <p:extLst/>
          </p:nvPr>
        </p:nvGraphicFramePr>
        <p:xfrm>
          <a:off x="2483768" y="5661248"/>
          <a:ext cx="410445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5-1. Resetting Slave info on the</a:t>
                      </a:r>
                      <a:r>
                        <a:rPr lang="en-US" altLang="ko-KR" sz="1200" b="0" baseline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 New Master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0" dirty="0" smtClean="0">
                          <a:solidFill>
                            <a:srgbClr val="003300"/>
                          </a:solidFill>
                          <a:latin typeface="+mn-ea"/>
                          <a:ea typeface="+mn-ea"/>
                        </a:rPr>
                        <a:t>5-2. Clearing Slave info</a:t>
                      </a:r>
                      <a:endParaRPr lang="ko-KR" altLang="en-US" sz="1200" b="0" dirty="0">
                        <a:solidFill>
                          <a:srgbClr val="0033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58" name="직선 화살표 연결선 57"/>
          <p:cNvCxnSpPr/>
          <p:nvPr/>
        </p:nvCxnSpPr>
        <p:spPr>
          <a:xfrm>
            <a:off x="6876256" y="1845816"/>
            <a:ext cx="0" cy="575072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020272" y="1952804"/>
            <a:ext cx="21932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+mn-ea"/>
                <a:ea typeface="+mn-ea"/>
              </a:rPr>
              <a:t>총 </a:t>
            </a:r>
            <a:r>
              <a:rPr lang="en-US" altLang="ko-KR" sz="1200" dirty="0" smtClean="0">
                <a:latin typeface="+mn-ea"/>
                <a:ea typeface="+mn-ea"/>
              </a:rPr>
              <a:t>4</a:t>
            </a:r>
            <a:r>
              <a:rPr lang="ko-KR" altLang="en-US" sz="1200" smtClean="0">
                <a:latin typeface="+mn-ea"/>
                <a:ea typeface="+mn-ea"/>
              </a:rPr>
              <a:t>번의 </a:t>
            </a:r>
            <a:r>
              <a:rPr lang="en-US" altLang="ko-KR" sz="1200" dirty="0" smtClean="0">
                <a:latin typeface="+mn-ea"/>
                <a:ea typeface="+mn-ea"/>
              </a:rPr>
              <a:t>connection Check</a:t>
            </a:r>
            <a:r>
              <a:rPr lang="ko-KR" altLang="en-US" sz="1200" smtClean="0">
                <a:latin typeface="+mn-ea"/>
                <a:ea typeface="+mn-ea"/>
              </a:rPr>
              <a:t> </a:t>
            </a:r>
            <a:endParaRPr lang="ko-KR" altLang="en-US" sz="1200">
              <a:latin typeface="+mn-ea"/>
              <a:ea typeface="+mn-ea"/>
            </a:endParaRP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0" y="26988"/>
            <a:ext cx="1016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Ⅱ. MHA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4451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4. MHA 0.56 New Feature</a:t>
            </a:r>
            <a:endParaRPr lang="ko-KR" altLang="en-US" sz="2800" dirty="0" smtClean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9" name="Group 61"/>
          <p:cNvGrpSpPr>
            <a:grpSpLocks/>
          </p:cNvGrpSpPr>
          <p:nvPr/>
        </p:nvGrpSpPr>
        <p:grpSpPr bwMode="auto">
          <a:xfrm>
            <a:off x="323528" y="1484783"/>
            <a:ext cx="8405219" cy="1800201"/>
            <a:chOff x="1080" y="1536"/>
            <a:chExt cx="2156" cy="960"/>
          </a:xfrm>
        </p:grpSpPr>
        <p:sp>
          <p:nvSpPr>
            <p:cNvPr id="20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1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539777" y="1628800"/>
            <a:ext cx="8092131" cy="148245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MySQL 5.6 GTID </a:t>
            </a:r>
            <a:r>
              <a:rPr lang="ko-KR" altLang="en-US" sz="1000" smtClean="0">
                <a:latin typeface="+mn-ea"/>
                <a:ea typeface="+mn-ea"/>
              </a:rPr>
              <a:t>지원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MySQL 5.6 Multi-Thread Slave </a:t>
            </a:r>
            <a:r>
              <a:rPr lang="ko-KR" altLang="en-US" sz="1000" smtClean="0">
                <a:latin typeface="+mn-ea"/>
                <a:ea typeface="+mn-ea"/>
              </a:rPr>
              <a:t>지원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MySQL 5.6 </a:t>
            </a:r>
            <a:r>
              <a:rPr lang="en-US" altLang="ko-KR" sz="1000" dirty="0" err="1" smtClean="0">
                <a:latin typeface="+mn-ea"/>
                <a:ea typeface="+mn-ea"/>
              </a:rPr>
              <a:t>Binlog</a:t>
            </a:r>
            <a:r>
              <a:rPr lang="en-US" altLang="ko-KR" sz="1000" dirty="0" smtClean="0">
                <a:latin typeface="+mn-ea"/>
                <a:ea typeface="+mn-ea"/>
              </a:rPr>
              <a:t> checksum </a:t>
            </a:r>
            <a:r>
              <a:rPr lang="ko-KR" altLang="en-US" sz="1000" smtClean="0">
                <a:latin typeface="+mn-ea"/>
                <a:ea typeface="+mn-ea"/>
              </a:rPr>
              <a:t>지원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err="1" smtClean="0">
                <a:latin typeface="+mn-ea"/>
                <a:ea typeface="+mn-ea"/>
              </a:rPr>
              <a:t>mysqlbinlog</a:t>
            </a:r>
            <a:r>
              <a:rPr lang="en-US" altLang="ko-KR" sz="1000" dirty="0" smtClean="0">
                <a:latin typeface="+mn-ea"/>
                <a:ea typeface="+mn-ea"/>
              </a:rPr>
              <a:t> streaming host </a:t>
            </a:r>
            <a:r>
              <a:rPr lang="ko-KR" altLang="en-US" sz="1000" smtClean="0">
                <a:latin typeface="+mn-ea"/>
                <a:ea typeface="+mn-ea"/>
              </a:rPr>
              <a:t>지원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err="1" smtClean="0">
                <a:latin typeface="+mn-ea"/>
                <a:ea typeface="+mn-ea"/>
              </a:rPr>
              <a:t>mysqlbinlog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ko-KR" altLang="en-US" sz="1000" smtClean="0">
                <a:latin typeface="+mn-ea"/>
                <a:ea typeface="+mn-ea"/>
              </a:rPr>
              <a:t>위치 지원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err="1" smtClean="0">
                <a:latin typeface="+mn-ea"/>
                <a:ea typeface="+mn-ea"/>
              </a:rPr>
              <a:t>ping_type</a:t>
            </a:r>
            <a:r>
              <a:rPr lang="en-US" altLang="ko-KR" sz="1000" dirty="0" smtClean="0">
                <a:latin typeface="+mn-ea"/>
                <a:ea typeface="+mn-ea"/>
              </a:rPr>
              <a:t>=Select / Connect </a:t>
            </a:r>
            <a:r>
              <a:rPr lang="ko-KR" altLang="en-US" sz="1000" smtClean="0">
                <a:latin typeface="+mn-ea"/>
                <a:ea typeface="+mn-ea"/>
              </a:rPr>
              <a:t>이외 </a:t>
            </a:r>
            <a:r>
              <a:rPr lang="en-US" altLang="ko-KR" sz="1000" dirty="0" smtClean="0">
                <a:latin typeface="+mn-ea"/>
                <a:ea typeface="+mn-ea"/>
              </a:rPr>
              <a:t>insert </a:t>
            </a:r>
            <a:r>
              <a:rPr lang="ko-KR" altLang="en-US" sz="1000" smtClean="0">
                <a:latin typeface="+mn-ea"/>
                <a:ea typeface="+mn-ea"/>
              </a:rPr>
              <a:t>추가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err="1" smtClean="0">
                <a:latin typeface="+mn-ea"/>
                <a:ea typeface="+mn-ea"/>
              </a:rPr>
              <a:t>master_ip_online_change_scrip</a:t>
            </a:r>
            <a:r>
              <a:rPr lang="ko-KR" altLang="en-US" sz="1000" smtClean="0">
                <a:latin typeface="+mn-ea"/>
                <a:ea typeface="+mn-ea"/>
              </a:rPr>
              <a:t>에 </a:t>
            </a:r>
            <a:r>
              <a:rPr lang="en-US" altLang="ko-KR" sz="1000" dirty="0" smtClean="0">
                <a:latin typeface="+mn-ea"/>
                <a:ea typeface="+mn-ea"/>
              </a:rPr>
              <a:t>--</a:t>
            </a:r>
            <a:r>
              <a:rPr lang="en-US" altLang="ko-KR" sz="1000" dirty="0" err="1" smtClean="0">
                <a:latin typeface="+mn-ea"/>
                <a:ea typeface="+mn-ea"/>
              </a:rPr>
              <a:t>orig_master_is_new_slave</a:t>
            </a:r>
            <a:r>
              <a:rPr lang="en-US" altLang="ko-KR" sz="1000" dirty="0">
                <a:latin typeface="+mn-ea"/>
                <a:ea typeface="+mn-ea"/>
              </a:rPr>
              <a:t>, --</a:t>
            </a:r>
            <a:r>
              <a:rPr lang="en-US" altLang="ko-KR" sz="1000" dirty="0" err="1">
                <a:latin typeface="+mn-ea"/>
                <a:ea typeface="+mn-ea"/>
              </a:rPr>
              <a:t>orig_master_ssh_user</a:t>
            </a:r>
            <a:r>
              <a:rPr lang="en-US" altLang="ko-KR" sz="1000" dirty="0">
                <a:latin typeface="+mn-ea"/>
                <a:ea typeface="+mn-ea"/>
              </a:rPr>
              <a:t> and --</a:t>
            </a:r>
            <a:r>
              <a:rPr lang="en-US" altLang="ko-KR" sz="1000" dirty="0" err="1" smtClean="0">
                <a:latin typeface="+mn-ea"/>
                <a:ea typeface="+mn-ea"/>
              </a:rPr>
              <a:t>new_master_ssh_user</a:t>
            </a:r>
            <a:r>
              <a:rPr lang="en-US" altLang="ko-KR" sz="1000" dirty="0" smtClean="0">
                <a:latin typeface="+mn-ea"/>
                <a:ea typeface="+mn-ea"/>
              </a:rPr>
              <a:t> option </a:t>
            </a:r>
            <a:r>
              <a:rPr lang="ko-KR" altLang="en-US" sz="1000" smtClean="0">
                <a:latin typeface="+mn-ea"/>
                <a:ea typeface="+mn-ea"/>
              </a:rPr>
              <a:t>추가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23" name="모서리가 둥근 직사각형 22"/>
          <p:cNvSpPr/>
          <p:nvPr/>
        </p:nvSpPr>
        <p:spPr bwMode="auto">
          <a:xfrm>
            <a:off x="331418" y="1246659"/>
            <a:ext cx="2008559" cy="2381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New Feature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26988"/>
            <a:ext cx="1016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Ⅱ. MHA</a:t>
            </a:r>
            <a:endParaRPr lang="ko-KR" altLang="ko-KR" sz="16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009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제목 2"/>
          <p:cNvSpPr>
            <a:spLocks noGrp="1"/>
          </p:cNvSpPr>
          <p:nvPr>
            <p:ph type="ctrTitle"/>
          </p:nvPr>
        </p:nvSpPr>
        <p:spPr>
          <a:xfrm>
            <a:off x="3419872" y="1916832"/>
            <a:ext cx="5686425" cy="93662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Ⅲ. </a:t>
            </a:r>
            <a:r>
              <a:rPr lang="en-US" altLang="ko-KR" sz="2800" dirty="0" err="1" smtClean="0"/>
              <a:t>Galera</a:t>
            </a:r>
            <a:r>
              <a:rPr lang="en-US" altLang="ko-KR" sz="2800" dirty="0" smtClean="0"/>
              <a:t> Cluster</a:t>
            </a:r>
            <a:endParaRPr lang="ko-KR" altLang="en-US" sz="2800" smtClean="0"/>
          </a:p>
        </p:txBody>
      </p:sp>
      <p:sp>
        <p:nvSpPr>
          <p:cNvPr id="12291" name="텍스트 개체 틀 4"/>
          <p:cNvSpPr>
            <a:spLocks noGrp="1"/>
          </p:cNvSpPr>
          <p:nvPr>
            <p:ph type="subTitle" idx="1"/>
          </p:nvPr>
        </p:nvSpPr>
        <p:spPr>
          <a:xfrm>
            <a:off x="4206875" y="2997200"/>
            <a:ext cx="4672013" cy="288007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+mn-ea"/>
              </a:rPr>
              <a:t>Galera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 Cluster </a:t>
            </a:r>
            <a:r>
              <a:rPr lang="ko-KR" altLang="en-US" sz="1800" smtClean="0">
                <a:solidFill>
                  <a:schemeClr val="tx1"/>
                </a:solidFill>
                <a:latin typeface="+mn-ea"/>
              </a:rPr>
              <a:t>개요</a:t>
            </a:r>
            <a:endParaRPr lang="en-US" altLang="ko-KR" sz="18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+mn-ea"/>
              </a:rPr>
              <a:t>Galera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 Cluster Architecture</a:t>
            </a:r>
            <a:endParaRPr lang="en-US" altLang="ko-KR" sz="18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+mn-ea"/>
              </a:rPr>
              <a:t>Galera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 Cluster Feature</a:t>
            </a:r>
            <a:endParaRPr lang="en-US" altLang="ko-KR" sz="18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ko-KR" altLang="en-US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err="1">
                <a:solidFill>
                  <a:schemeClr val="tx1"/>
                </a:solidFill>
                <a:latin typeface="+mn-ea"/>
              </a:rPr>
              <a:t>Galera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 Cluster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limitation</a:t>
            </a:r>
          </a:p>
        </p:txBody>
      </p:sp>
      <p:pic>
        <p:nvPicPr>
          <p:cNvPr id="1026" name="Picture 2" descr="gc_logo_gr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89916"/>
            <a:ext cx="2554226" cy="206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24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1"/>
          <p:cNvSpPr>
            <a:spLocks noGrp="1"/>
          </p:cNvSpPr>
          <p:nvPr>
            <p:ph type="title"/>
          </p:nvPr>
        </p:nvSpPr>
        <p:spPr>
          <a:xfrm>
            <a:off x="107950" y="333375"/>
            <a:ext cx="8229600" cy="863600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1. </a:t>
            </a:r>
            <a:r>
              <a:rPr lang="en-US" altLang="ko-KR" sz="2800" dirty="0" err="1" smtClean="0"/>
              <a:t>Galera</a:t>
            </a:r>
            <a:r>
              <a:rPr lang="en-US" altLang="ko-KR" sz="2800" dirty="0" smtClean="0"/>
              <a:t> Cluster </a:t>
            </a:r>
            <a:r>
              <a:rPr lang="ko-KR" altLang="en-US" sz="2800" smtClean="0"/>
              <a:t>개요</a:t>
            </a:r>
            <a:endParaRPr lang="ko-KR" altLang="en-US" sz="2800" dirty="0" smtClean="0"/>
          </a:p>
        </p:txBody>
      </p:sp>
      <p:sp>
        <p:nvSpPr>
          <p:cNvPr id="13315" name="Rectangle 14"/>
          <p:cNvSpPr>
            <a:spLocks noChangeArrowheads="1"/>
          </p:cNvSpPr>
          <p:nvPr/>
        </p:nvSpPr>
        <p:spPr bwMode="auto">
          <a:xfrm>
            <a:off x="0" y="26988"/>
            <a:ext cx="18861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</a:t>
            </a:r>
            <a:r>
              <a:rPr lang="en-US" altLang="ko-KR" sz="1600" b="1" dirty="0" err="1" smtClean="0">
                <a:solidFill>
                  <a:schemeClr val="bg1"/>
                </a:solidFill>
              </a:rPr>
              <a:t>Galera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Cluster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sp>
        <p:nvSpPr>
          <p:cNvPr id="3" name="AutoShape 2" descr="MariaD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9220" name="Picture 4" descr="MariaD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875" y="4077072"/>
            <a:ext cx="2041525" cy="204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encrypted-tbn0.gstatic.com/images?q=tbn:ANd9GcScIQaw-GtltCYrYVHYsoUxvP9w9C35aBAksV-JOJQe-IOuokr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00" y="3861048"/>
            <a:ext cx="4905375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61"/>
          <p:cNvGrpSpPr>
            <a:grpSpLocks/>
          </p:cNvGrpSpPr>
          <p:nvPr/>
        </p:nvGrpSpPr>
        <p:grpSpPr bwMode="auto">
          <a:xfrm>
            <a:off x="217574" y="1412776"/>
            <a:ext cx="8621713" cy="1728192"/>
            <a:chOff x="1080" y="1536"/>
            <a:chExt cx="2156" cy="960"/>
          </a:xfrm>
          <a:solidFill>
            <a:srgbClr val="F5DA8F"/>
          </a:solidFill>
        </p:grpSpPr>
        <p:sp>
          <p:nvSpPr>
            <p:cNvPr id="15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6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7" name="Rectangle 25"/>
          <p:cNvSpPr>
            <a:spLocks noChangeArrowheads="1"/>
          </p:cNvSpPr>
          <p:nvPr/>
        </p:nvSpPr>
        <p:spPr bwMode="auto">
          <a:xfrm>
            <a:off x="345281" y="1563605"/>
            <a:ext cx="8380412" cy="138499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err="1">
                <a:latin typeface="+mn-ea"/>
                <a:ea typeface="+mn-ea"/>
              </a:rPr>
              <a:t>Codership</a:t>
            </a:r>
            <a:r>
              <a:rPr lang="ko-KR" altLang="en-US" sz="1200">
                <a:latin typeface="+mn-ea"/>
                <a:ea typeface="+mn-ea"/>
              </a:rPr>
              <a:t>에서 </a:t>
            </a:r>
            <a:r>
              <a:rPr lang="en-US" altLang="ko-KR" sz="1200" dirty="0">
                <a:latin typeface="+mn-ea"/>
                <a:ea typeface="+mn-ea"/>
              </a:rPr>
              <a:t>2007</a:t>
            </a:r>
            <a:r>
              <a:rPr lang="ko-KR" altLang="en-US" sz="1200">
                <a:latin typeface="+mn-ea"/>
                <a:ea typeface="+mn-ea"/>
              </a:rPr>
              <a:t>년부터 개발되기 시작한 </a:t>
            </a:r>
            <a:r>
              <a:rPr lang="en-US" altLang="ko-KR" sz="1200" dirty="0" err="1">
                <a:latin typeface="+mn-ea"/>
                <a:ea typeface="+mn-ea"/>
              </a:rPr>
              <a:t>Galera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smtClean="0">
                <a:latin typeface="+mn-ea"/>
                <a:ea typeface="+mn-ea"/>
              </a:rPr>
              <a:t>Cluster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>
                <a:latin typeface="+mn-ea"/>
                <a:ea typeface="+mn-ea"/>
              </a:rPr>
              <a:t>Synchronous </a:t>
            </a:r>
            <a:r>
              <a:rPr lang="en-US" altLang="ko-KR" sz="1200" dirty="0" err="1">
                <a:latin typeface="+mn-ea"/>
                <a:ea typeface="+mn-ea"/>
              </a:rPr>
              <a:t>Mulit</a:t>
            </a:r>
            <a:r>
              <a:rPr lang="en-US" altLang="ko-KR" sz="1200" dirty="0">
                <a:latin typeface="+mn-ea"/>
                <a:ea typeface="+mn-ea"/>
              </a:rPr>
              <a:t> Master </a:t>
            </a:r>
            <a:r>
              <a:rPr lang="en-US" altLang="ko-KR" sz="1200" dirty="0" smtClean="0">
                <a:latin typeface="+mn-ea"/>
                <a:ea typeface="+mn-ea"/>
              </a:rPr>
              <a:t>Cluster </a:t>
            </a:r>
            <a:r>
              <a:rPr lang="ko-KR" altLang="en-US" sz="1200">
                <a:latin typeface="+mn-ea"/>
                <a:ea typeface="+mn-ea"/>
              </a:rPr>
              <a:t>제품으로 </a:t>
            </a:r>
            <a:r>
              <a:rPr lang="en-US" altLang="ko-KR" sz="1200" dirty="0">
                <a:latin typeface="+mn-ea"/>
                <a:ea typeface="+mn-ea"/>
              </a:rPr>
              <a:t>MySQL </a:t>
            </a:r>
            <a:r>
              <a:rPr lang="en-US" altLang="ko-KR" sz="1200" dirty="0" smtClean="0">
                <a:latin typeface="+mn-ea"/>
                <a:ea typeface="+mn-ea"/>
              </a:rPr>
              <a:t>Cluster</a:t>
            </a:r>
            <a:r>
              <a:rPr lang="ko-KR" altLang="en-US" sz="1200">
                <a:latin typeface="+mn-ea"/>
                <a:ea typeface="+mn-ea"/>
              </a:rPr>
              <a:t>와는 달리 </a:t>
            </a:r>
            <a:r>
              <a:rPr lang="en-US" altLang="ko-KR" sz="1200" dirty="0">
                <a:latin typeface="+mn-ea"/>
                <a:ea typeface="+mn-ea"/>
              </a:rPr>
              <a:t>NDB</a:t>
            </a:r>
            <a:r>
              <a:rPr lang="ko-KR" altLang="en-US" sz="1200">
                <a:latin typeface="+mn-ea"/>
                <a:ea typeface="+mn-ea"/>
              </a:rPr>
              <a:t>를 사용하지 않고 </a:t>
            </a:r>
            <a:r>
              <a:rPr lang="en-US" altLang="ko-KR" sz="1200" dirty="0">
                <a:latin typeface="+mn-ea"/>
                <a:ea typeface="+mn-ea"/>
              </a:rPr>
              <a:t>MySQL(</a:t>
            </a:r>
            <a:r>
              <a:rPr lang="en-US" altLang="ko-KR" sz="1200" dirty="0" err="1">
                <a:latin typeface="+mn-ea"/>
                <a:ea typeface="+mn-ea"/>
              </a:rPr>
              <a:t>InnoDB</a:t>
            </a:r>
            <a:r>
              <a:rPr lang="en-US" altLang="ko-KR" sz="1200" dirty="0" smtClean="0">
                <a:latin typeface="+mn-ea"/>
                <a:ea typeface="+mn-ea"/>
              </a:rPr>
              <a:t>), </a:t>
            </a:r>
            <a:r>
              <a:rPr lang="en-US" altLang="ko-KR" sz="1200" dirty="0" err="1" smtClean="0">
                <a:latin typeface="+mn-ea"/>
                <a:ea typeface="+mn-ea"/>
              </a:rPr>
              <a:t>MariaDB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en-US" altLang="ko-KR" sz="1200" dirty="0">
                <a:latin typeface="+mn-ea"/>
                <a:ea typeface="+mn-ea"/>
              </a:rPr>
              <a:t> (</a:t>
            </a:r>
            <a:r>
              <a:rPr lang="en-US" altLang="ko-KR" sz="1200" dirty="0" err="1">
                <a:latin typeface="+mn-ea"/>
                <a:ea typeface="+mn-ea"/>
              </a:rPr>
              <a:t>XtraDB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>
                <a:latin typeface="+mn-ea"/>
                <a:ea typeface="+mn-ea"/>
              </a:rPr>
              <a:t>를 </a:t>
            </a:r>
            <a:r>
              <a:rPr lang="ko-KR" altLang="en-US" sz="1200" smtClean="0">
                <a:latin typeface="+mn-ea"/>
                <a:ea typeface="+mn-ea"/>
              </a:rPr>
              <a:t>지원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MySQL</a:t>
            </a:r>
            <a:r>
              <a:rPr lang="ko-KR" altLang="en-US" sz="1200">
                <a:latin typeface="+mn-ea"/>
                <a:ea typeface="+mn-ea"/>
              </a:rPr>
              <a:t>은 </a:t>
            </a:r>
            <a:r>
              <a:rPr lang="en-US" altLang="ko-KR" sz="1200" dirty="0" err="1">
                <a:latin typeface="+mn-ea"/>
                <a:ea typeface="+mn-ea"/>
              </a:rPr>
              <a:t>Codership</a:t>
            </a:r>
            <a:r>
              <a:rPr lang="en-US" altLang="ko-KR" sz="1200" dirty="0">
                <a:latin typeface="+mn-ea"/>
                <a:ea typeface="+mn-ea"/>
              </a:rPr>
              <a:t> Site(http://www.galeracluster.com)</a:t>
            </a:r>
            <a:r>
              <a:rPr lang="ko-KR" altLang="en-US" sz="1200">
                <a:latin typeface="+mn-ea"/>
                <a:ea typeface="+mn-ea"/>
              </a:rPr>
              <a:t>에서 </a:t>
            </a:r>
            <a:r>
              <a:rPr lang="en-US" altLang="ko-KR" sz="1200" dirty="0" err="1">
                <a:latin typeface="+mn-ea"/>
                <a:ea typeface="+mn-ea"/>
              </a:rPr>
              <a:t>galera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err="1">
                <a:latin typeface="+mn-ea"/>
                <a:ea typeface="+mn-ea"/>
              </a:rPr>
              <a:t>wsrep</a:t>
            </a:r>
            <a:r>
              <a:rPr lang="en-US" altLang="ko-KR" sz="1200" dirty="0">
                <a:latin typeface="+mn-ea"/>
                <a:ea typeface="+mn-ea"/>
              </a:rPr>
              <a:t> provider</a:t>
            </a:r>
            <a:r>
              <a:rPr lang="ko-KR" altLang="en-US" sz="1200">
                <a:latin typeface="+mn-ea"/>
                <a:ea typeface="+mn-ea"/>
              </a:rPr>
              <a:t>와  </a:t>
            </a:r>
            <a:r>
              <a:rPr lang="en-US" altLang="ko-KR" sz="1200" dirty="0">
                <a:latin typeface="+mn-ea"/>
                <a:ea typeface="+mn-ea"/>
              </a:rPr>
              <a:t>MySQL Server Version(5.5, 5.6)</a:t>
            </a:r>
            <a:r>
              <a:rPr lang="ko-KR" altLang="en-US" sz="1200">
                <a:latin typeface="+mn-ea"/>
                <a:ea typeface="+mn-ea"/>
              </a:rPr>
              <a:t>을 다운 받으실 수 있으며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en-US" altLang="ko-KR" sz="1200" dirty="0">
                <a:latin typeface="+mn-ea"/>
                <a:ea typeface="+mn-ea"/>
              </a:rPr>
              <a:t>  Site(www.mariadb.org)</a:t>
            </a:r>
            <a:r>
              <a:rPr lang="ko-KR" altLang="en-US" sz="1200">
                <a:latin typeface="+mn-ea"/>
                <a:ea typeface="+mn-ea"/>
              </a:rPr>
              <a:t>에서 </a:t>
            </a:r>
            <a:r>
              <a:rPr lang="en-US" altLang="ko-KR" sz="1200" dirty="0" err="1">
                <a:latin typeface="+mn-ea"/>
                <a:ea typeface="+mn-ea"/>
              </a:rPr>
              <a:t>MariaDB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err="1">
                <a:latin typeface="+mn-ea"/>
                <a:ea typeface="+mn-ea"/>
              </a:rPr>
              <a:t>Galera</a:t>
            </a:r>
            <a:r>
              <a:rPr lang="en-US" altLang="ko-KR" sz="1200" dirty="0">
                <a:latin typeface="+mn-ea"/>
                <a:ea typeface="+mn-ea"/>
              </a:rPr>
              <a:t> Cluster 5.5 Series</a:t>
            </a:r>
            <a:r>
              <a:rPr lang="ko-KR" altLang="en-US" sz="1200">
                <a:latin typeface="+mn-ea"/>
                <a:ea typeface="+mn-ea"/>
              </a:rPr>
              <a:t>를 다운로드 가능하고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ko-KR" altLang="en-US" sz="1200">
                <a:latin typeface="+mn-ea"/>
                <a:ea typeface="+mn-ea"/>
              </a:rPr>
              <a:t>는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err="1">
                <a:latin typeface="+mn-ea"/>
                <a:ea typeface="+mn-ea"/>
              </a:rPr>
              <a:t>XtraDB</a:t>
            </a:r>
            <a:r>
              <a:rPr lang="en-US" altLang="ko-KR" sz="1200" dirty="0">
                <a:latin typeface="+mn-ea"/>
                <a:ea typeface="+mn-ea"/>
              </a:rPr>
              <a:t> Cluster</a:t>
            </a:r>
            <a:r>
              <a:rPr lang="ko-KR" altLang="en-US" sz="1200">
                <a:latin typeface="+mn-ea"/>
                <a:ea typeface="+mn-ea"/>
              </a:rPr>
              <a:t>로 불리고  있으며 </a:t>
            </a:r>
            <a:r>
              <a:rPr lang="en-US" altLang="ko-KR" sz="1200" dirty="0" err="1">
                <a:latin typeface="+mn-ea"/>
                <a:ea typeface="+mn-ea"/>
              </a:rPr>
              <a:t>Percona</a:t>
            </a:r>
            <a:r>
              <a:rPr lang="en-US" altLang="ko-KR" sz="1200" dirty="0">
                <a:latin typeface="+mn-ea"/>
                <a:ea typeface="+mn-ea"/>
              </a:rPr>
              <a:t> Site(www.percona.com)</a:t>
            </a:r>
            <a:r>
              <a:rPr lang="ko-KR" altLang="en-US" sz="1200">
                <a:latin typeface="+mn-ea"/>
                <a:ea typeface="+mn-ea"/>
              </a:rPr>
              <a:t>에서  다운로드 가능</a:t>
            </a:r>
          </a:p>
        </p:txBody>
      </p:sp>
      <p:graphicFrame>
        <p:nvGraphicFramePr>
          <p:cNvPr id="6" name="개체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09651"/>
              </p:ext>
            </p:extLst>
          </p:nvPr>
        </p:nvGraphicFramePr>
        <p:xfrm>
          <a:off x="755576" y="5085184"/>
          <a:ext cx="39243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Image" r:id="rId5" imgW="3923640" imgH="977760" progId="Photoshop.Image.7">
                  <p:embed/>
                </p:oleObj>
              </mc:Choice>
              <mc:Fallback>
                <p:oleObj name="Image" r:id="rId5" imgW="3923640" imgH="97776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576" y="5085184"/>
                        <a:ext cx="3924300" cy="97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504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2. </a:t>
            </a:r>
            <a:r>
              <a:rPr lang="en-US" altLang="ko-KR" sz="2800" dirty="0" err="1" smtClean="0"/>
              <a:t>Galera</a:t>
            </a:r>
            <a:r>
              <a:rPr lang="en-US" altLang="ko-KR" sz="2800" dirty="0" smtClean="0"/>
              <a:t> Cluster Architecture</a:t>
            </a:r>
            <a:endParaRPr lang="ko-KR" altLang="en-US" sz="2800" dirty="0" smtClean="0"/>
          </a:p>
        </p:txBody>
      </p:sp>
      <p:pic>
        <p:nvPicPr>
          <p:cNvPr id="10252" name="Picture 12" descr="galera-over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019012"/>
            <a:ext cx="5832648" cy="313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구부러진 연결선 12"/>
          <p:cNvCxnSpPr>
            <a:endCxn id="15" idx="1"/>
          </p:cNvCxnSpPr>
          <p:nvPr/>
        </p:nvCxnSpPr>
        <p:spPr>
          <a:xfrm flipV="1">
            <a:off x="4716016" y="4640804"/>
            <a:ext cx="1728192" cy="300364"/>
          </a:xfrm>
          <a:prstGeom prst="curvedConnector3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개체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926991"/>
              </p:ext>
            </p:extLst>
          </p:nvPr>
        </p:nvGraphicFramePr>
        <p:xfrm>
          <a:off x="6444208" y="2996952"/>
          <a:ext cx="1998408" cy="3287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Image" r:id="rId4" imgW="2755440" imgH="4533120" progId="Photoshop.Image.7">
                  <p:embed/>
                </p:oleObj>
              </mc:Choice>
              <mc:Fallback>
                <p:oleObj name="Image" r:id="rId4" imgW="2755440" imgH="453312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44208" y="2996952"/>
                        <a:ext cx="1998408" cy="32877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61"/>
          <p:cNvGrpSpPr>
            <a:grpSpLocks/>
          </p:cNvGrpSpPr>
          <p:nvPr/>
        </p:nvGrpSpPr>
        <p:grpSpPr bwMode="auto">
          <a:xfrm>
            <a:off x="217574" y="1340768"/>
            <a:ext cx="8621713" cy="1512168"/>
            <a:chOff x="1080" y="1536"/>
            <a:chExt cx="2156" cy="960"/>
          </a:xfrm>
          <a:solidFill>
            <a:srgbClr val="F5DA8F"/>
          </a:solidFill>
        </p:grpSpPr>
        <p:sp>
          <p:nvSpPr>
            <p:cNvPr id="31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2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3" name="Rectangle 25"/>
          <p:cNvSpPr>
            <a:spLocks noChangeArrowheads="1"/>
          </p:cNvSpPr>
          <p:nvPr/>
        </p:nvSpPr>
        <p:spPr bwMode="auto">
          <a:xfrm>
            <a:off x="345281" y="1340768"/>
            <a:ext cx="8380412" cy="152349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 err="1">
                <a:latin typeface="+mn-ea"/>
                <a:ea typeface="+mn-ea"/>
              </a:rPr>
              <a:t>wsrep</a:t>
            </a:r>
            <a:r>
              <a:rPr lang="en-US" altLang="ko-KR" sz="1100" dirty="0">
                <a:latin typeface="+mn-ea"/>
                <a:ea typeface="+mn-ea"/>
              </a:rPr>
              <a:t> </a:t>
            </a:r>
            <a:r>
              <a:rPr lang="en-US" altLang="ko-KR" sz="1100" dirty="0" smtClean="0">
                <a:latin typeface="+mn-ea"/>
                <a:ea typeface="+mn-ea"/>
              </a:rPr>
              <a:t>API </a:t>
            </a:r>
            <a:r>
              <a:rPr lang="en-US" altLang="ko-KR" sz="1100" dirty="0">
                <a:latin typeface="+mn-ea"/>
                <a:ea typeface="+mn-ea"/>
              </a:rPr>
              <a:t>– </a:t>
            </a:r>
            <a:r>
              <a:rPr lang="en-US" altLang="ko-KR" sz="1100" dirty="0" smtClean="0">
                <a:latin typeface="+mn-ea"/>
                <a:ea typeface="+mn-ea"/>
              </a:rPr>
              <a:t>DBMS </a:t>
            </a:r>
            <a:r>
              <a:rPr lang="ko-KR" altLang="en-US" sz="1100" smtClean="0">
                <a:latin typeface="+mn-ea"/>
                <a:ea typeface="+mn-ea"/>
              </a:rPr>
              <a:t>및 </a:t>
            </a:r>
            <a:r>
              <a:rPr lang="en-US" altLang="ko-KR" sz="1100" dirty="0" smtClean="0">
                <a:latin typeface="+mn-ea"/>
                <a:ea typeface="+mn-ea"/>
              </a:rPr>
              <a:t>Replication provider</a:t>
            </a:r>
            <a:r>
              <a:rPr lang="ko-KR" altLang="en-US" sz="1100" smtClean="0">
                <a:latin typeface="+mn-ea"/>
                <a:ea typeface="+mn-ea"/>
              </a:rPr>
              <a:t>를 관리하는 </a:t>
            </a:r>
            <a:r>
              <a:rPr lang="en-US" altLang="ko-KR" sz="1100" dirty="0" smtClean="0">
                <a:latin typeface="+mn-ea"/>
                <a:ea typeface="+mn-ea"/>
              </a:rPr>
              <a:t>API</a:t>
            </a:r>
            <a:endParaRPr lang="en-US" altLang="ko-KR" sz="11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100" dirty="0" smtClean="0">
                <a:latin typeface="+mn-ea"/>
                <a:ea typeface="+mn-ea"/>
              </a:rPr>
              <a:t> - </a:t>
            </a:r>
            <a:r>
              <a:rPr lang="en-US" altLang="ko-KR" sz="1100" dirty="0" err="1" smtClean="0">
                <a:latin typeface="+mn-ea"/>
                <a:ea typeface="+mn-ea"/>
              </a:rPr>
              <a:t>wsrep</a:t>
            </a:r>
            <a:r>
              <a:rPr lang="en-US" altLang="ko-KR" sz="1100" dirty="0" smtClean="0">
                <a:latin typeface="+mn-ea"/>
                <a:ea typeface="+mn-ea"/>
              </a:rPr>
              <a:t> hooks – DBMS </a:t>
            </a:r>
            <a:r>
              <a:rPr lang="ko-KR" altLang="en-US" sz="1100" smtClean="0">
                <a:latin typeface="+mn-ea"/>
                <a:ea typeface="+mn-ea"/>
              </a:rPr>
              <a:t>엔진 안에서 작동하는 </a:t>
            </a:r>
            <a:r>
              <a:rPr lang="en-US" altLang="ko-KR" sz="1100" dirty="0" err="1" smtClean="0">
                <a:latin typeface="+mn-ea"/>
                <a:ea typeface="+mn-ea"/>
              </a:rPr>
              <a:t>wsrep</a:t>
            </a:r>
            <a:r>
              <a:rPr lang="en-US" altLang="ko-KR" sz="1100" dirty="0" smtClean="0">
                <a:latin typeface="+mn-ea"/>
                <a:ea typeface="+mn-ea"/>
              </a:rPr>
              <a:t> API.</a:t>
            </a:r>
            <a:endParaRPr lang="en-US" altLang="ko-KR" sz="1100" dirty="0"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100" dirty="0" smtClean="0">
                <a:latin typeface="+mn-ea"/>
                <a:ea typeface="+mn-ea"/>
              </a:rPr>
              <a:t> - </a:t>
            </a:r>
            <a:r>
              <a:rPr lang="en-US" altLang="ko-KR" sz="1100" dirty="0" err="1" smtClean="0">
                <a:latin typeface="+mn-ea"/>
                <a:ea typeface="+mn-ea"/>
              </a:rPr>
              <a:t>Galera</a:t>
            </a:r>
            <a:r>
              <a:rPr lang="en-US" altLang="ko-KR" sz="1100" dirty="0" smtClean="0">
                <a:latin typeface="+mn-ea"/>
                <a:ea typeface="+mn-ea"/>
              </a:rPr>
              <a:t> provider – </a:t>
            </a:r>
            <a:r>
              <a:rPr lang="en-US" altLang="ko-KR" sz="1100" dirty="0" err="1" smtClean="0">
                <a:latin typeface="+mn-ea"/>
                <a:ea typeface="+mn-ea"/>
              </a:rPr>
              <a:t>Galera</a:t>
            </a:r>
            <a:r>
              <a:rPr lang="en-US" altLang="ko-KR" sz="1100" dirty="0" smtClean="0">
                <a:latin typeface="+mn-ea"/>
                <a:ea typeface="+mn-ea"/>
              </a:rPr>
              <a:t> Library</a:t>
            </a:r>
            <a:r>
              <a:rPr lang="ko-KR" altLang="en-US" sz="1100" smtClean="0">
                <a:latin typeface="+mn-ea"/>
                <a:ea typeface="+mn-ea"/>
              </a:rPr>
              <a:t>를 통해 구현된 </a:t>
            </a:r>
            <a:r>
              <a:rPr lang="en-US" altLang="ko-KR" sz="1100" dirty="0" err="1" smtClean="0">
                <a:latin typeface="+mn-ea"/>
                <a:ea typeface="+mn-ea"/>
              </a:rPr>
              <a:t>wsrep</a:t>
            </a:r>
            <a:r>
              <a:rPr lang="en-US" altLang="ko-KR" sz="1100" dirty="0" smtClean="0">
                <a:latin typeface="+mn-ea"/>
                <a:ea typeface="+mn-ea"/>
              </a:rPr>
              <a:t> API</a:t>
            </a:r>
            <a:endParaRPr lang="en-US" altLang="ko-KR" sz="11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 smtClean="0">
                <a:latin typeface="+mn-ea"/>
                <a:ea typeface="+mn-ea"/>
              </a:rPr>
              <a:t>certification – write set</a:t>
            </a:r>
            <a:r>
              <a:rPr lang="ko-KR" altLang="en-US" sz="1100" smtClean="0">
                <a:latin typeface="+mn-ea"/>
                <a:ea typeface="+mn-ea"/>
              </a:rPr>
              <a:t>을 준비하고 인증 수행을 담당하는 </a:t>
            </a:r>
            <a:r>
              <a:rPr lang="en-US" altLang="ko-KR" sz="1100" dirty="0" smtClean="0">
                <a:latin typeface="+mn-ea"/>
                <a:ea typeface="+mn-ea"/>
              </a:rPr>
              <a:t>layer</a:t>
            </a:r>
            <a:endParaRPr lang="en-US" altLang="ko-KR" sz="11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>
                <a:latin typeface="+mn-ea"/>
                <a:ea typeface="+mn-ea"/>
              </a:rPr>
              <a:t>replication </a:t>
            </a:r>
            <a:r>
              <a:rPr lang="en-US" altLang="ko-KR" sz="1100" dirty="0" smtClean="0">
                <a:latin typeface="+mn-ea"/>
                <a:ea typeface="+mn-ea"/>
              </a:rPr>
              <a:t>– replication protocol</a:t>
            </a:r>
            <a:r>
              <a:rPr lang="ko-KR" altLang="en-US" sz="1100" smtClean="0">
                <a:latin typeface="+mn-ea"/>
                <a:ea typeface="+mn-ea"/>
              </a:rPr>
              <a:t>을 관리하고 통합 순서화 기능을 제공</a:t>
            </a:r>
            <a:endParaRPr lang="en-US" altLang="ko-KR" sz="1100" dirty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100" dirty="0">
                <a:latin typeface="+mn-ea"/>
                <a:ea typeface="+mn-ea"/>
              </a:rPr>
              <a:t>GCS framework </a:t>
            </a:r>
            <a:r>
              <a:rPr lang="en-US" altLang="ko-KR" sz="1100" dirty="0" smtClean="0">
                <a:latin typeface="+mn-ea"/>
                <a:ea typeface="+mn-ea"/>
              </a:rPr>
              <a:t>– Group Communication </a:t>
            </a:r>
            <a:r>
              <a:rPr lang="ko-KR" altLang="en-US" sz="1100" smtClean="0">
                <a:latin typeface="+mn-ea"/>
                <a:ea typeface="+mn-ea"/>
              </a:rPr>
              <a:t>시스템을 위한 </a:t>
            </a:r>
            <a:r>
              <a:rPr lang="en-US" altLang="ko-KR" sz="1100" dirty="0" smtClean="0">
                <a:latin typeface="+mn-ea"/>
                <a:ea typeface="+mn-ea"/>
              </a:rPr>
              <a:t>Architecture </a:t>
            </a:r>
            <a:r>
              <a:rPr lang="ko-KR" altLang="en-US" sz="1100" smtClean="0">
                <a:latin typeface="+mn-ea"/>
                <a:ea typeface="+mn-ea"/>
              </a:rPr>
              <a:t>제공</a:t>
            </a:r>
            <a:endParaRPr lang="ko-KR" altLang="en-US" sz="1100">
              <a:latin typeface="+mn-ea"/>
              <a:ea typeface="+mn-ea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26988"/>
            <a:ext cx="18861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</a:t>
            </a:r>
            <a:r>
              <a:rPr lang="en-US" altLang="ko-KR" sz="1600" b="1" dirty="0" err="1" smtClean="0">
                <a:solidFill>
                  <a:schemeClr val="bg1"/>
                </a:solidFill>
              </a:rPr>
              <a:t>Galera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Cluster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9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3. </a:t>
            </a:r>
            <a:r>
              <a:rPr lang="en-US" altLang="ko-KR" sz="2800" dirty="0" err="1" smtClean="0"/>
              <a:t>Galera</a:t>
            </a:r>
            <a:r>
              <a:rPr lang="en-US" altLang="ko-KR" sz="2800" dirty="0" smtClean="0"/>
              <a:t> Cluster Feature</a:t>
            </a:r>
            <a:endParaRPr lang="ko-KR" altLang="en-US" sz="2800" dirty="0" smtClean="0"/>
          </a:p>
        </p:txBody>
      </p:sp>
      <p:grpSp>
        <p:nvGrpSpPr>
          <p:cNvPr id="11" name="Group 61"/>
          <p:cNvGrpSpPr>
            <a:grpSpLocks/>
          </p:cNvGrpSpPr>
          <p:nvPr/>
        </p:nvGrpSpPr>
        <p:grpSpPr bwMode="auto">
          <a:xfrm>
            <a:off x="467319" y="1523901"/>
            <a:ext cx="2664519" cy="3201243"/>
            <a:chOff x="1080" y="1536"/>
            <a:chExt cx="2156" cy="960"/>
          </a:xfrm>
          <a:solidFill>
            <a:srgbClr val="FFFEF5"/>
          </a:solidFill>
        </p:grpSpPr>
        <p:sp>
          <p:nvSpPr>
            <p:cNvPr id="12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3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4" name="모서리가 둥근 직사각형 13"/>
          <p:cNvSpPr/>
          <p:nvPr/>
        </p:nvSpPr>
        <p:spPr bwMode="auto">
          <a:xfrm>
            <a:off x="475256" y="1412776"/>
            <a:ext cx="2656583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err="1" smtClean="0">
                <a:latin typeface="+mj-lt"/>
              </a:rPr>
              <a:t>Galera</a:t>
            </a:r>
            <a:r>
              <a:rPr lang="en-US" altLang="ko-KR" sz="1300" b="1" dirty="0" smtClean="0">
                <a:latin typeface="+mj-lt"/>
              </a:rPr>
              <a:t> Cluster </a:t>
            </a:r>
            <a:r>
              <a:rPr lang="ko-KR" altLang="en-US" sz="1300" b="1" smtClean="0">
                <a:latin typeface="+mj-lt"/>
              </a:rPr>
              <a:t>특징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15" name="Group 61"/>
          <p:cNvGrpSpPr>
            <a:grpSpLocks/>
          </p:cNvGrpSpPr>
          <p:nvPr/>
        </p:nvGrpSpPr>
        <p:grpSpPr bwMode="auto">
          <a:xfrm>
            <a:off x="3275856" y="1523901"/>
            <a:ext cx="2592288" cy="3201243"/>
            <a:chOff x="1080" y="1536"/>
            <a:chExt cx="2156" cy="960"/>
          </a:xfrm>
        </p:grpSpPr>
        <p:sp>
          <p:nvSpPr>
            <p:cNvPr id="16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94B8D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7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adFill rotWithShape="0">
              <a:gsLst>
                <a:gs pos="0">
                  <a:srgbClr val="F1F6FB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8" name="모서리가 둥근 직사각형 17"/>
          <p:cNvSpPr/>
          <p:nvPr/>
        </p:nvSpPr>
        <p:spPr bwMode="auto">
          <a:xfrm>
            <a:off x="3275855" y="1412776"/>
            <a:ext cx="2592288" cy="238125"/>
          </a:xfrm>
          <a:prstGeom prst="roundRect">
            <a:avLst/>
          </a:prstGeom>
          <a:solidFill>
            <a:srgbClr val="24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err="1" smtClean="0">
                <a:latin typeface="+mj-lt"/>
              </a:rPr>
              <a:t>Galera</a:t>
            </a:r>
            <a:r>
              <a:rPr lang="en-US" altLang="ko-KR" sz="1300" b="1" dirty="0" smtClean="0">
                <a:latin typeface="+mj-lt"/>
              </a:rPr>
              <a:t> Cluster </a:t>
            </a:r>
            <a:r>
              <a:rPr lang="ko-KR" altLang="en-US" sz="1300" b="1" smtClean="0">
                <a:latin typeface="+mj-lt"/>
              </a:rPr>
              <a:t>장점</a:t>
            </a:r>
            <a:endParaRPr lang="en-US" altLang="ko-KR" sz="1300" b="1" dirty="0">
              <a:latin typeface="+mj-lt"/>
            </a:endParaRPr>
          </a:p>
        </p:txBody>
      </p:sp>
      <p:grpSp>
        <p:nvGrpSpPr>
          <p:cNvPr id="22" name="Group 61"/>
          <p:cNvGrpSpPr>
            <a:grpSpLocks/>
          </p:cNvGrpSpPr>
          <p:nvPr/>
        </p:nvGrpSpPr>
        <p:grpSpPr bwMode="auto">
          <a:xfrm>
            <a:off x="6012159" y="1523901"/>
            <a:ext cx="2785752" cy="3201243"/>
            <a:chOff x="1080" y="1536"/>
            <a:chExt cx="2156" cy="96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3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chemeClr val="accent3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4" name="AutoShape 63"/>
            <p:cNvSpPr>
              <a:spLocks noChangeArrowheads="1"/>
            </p:cNvSpPr>
            <p:nvPr/>
          </p:nvSpPr>
          <p:spPr bwMode="auto">
            <a:xfrm>
              <a:off x="1109" y="1565"/>
              <a:ext cx="2102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5" name="모서리가 둥근 직사각형 24"/>
          <p:cNvSpPr/>
          <p:nvPr/>
        </p:nvSpPr>
        <p:spPr bwMode="auto">
          <a:xfrm>
            <a:off x="6019017" y="1412776"/>
            <a:ext cx="2778893" cy="238125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err="1" smtClean="0">
                <a:latin typeface="+mj-lt"/>
              </a:rPr>
              <a:t>Galera</a:t>
            </a:r>
            <a:r>
              <a:rPr lang="en-US" altLang="ko-KR" sz="1300" b="1" dirty="0" smtClean="0">
                <a:latin typeface="+mj-lt"/>
              </a:rPr>
              <a:t> Cluster </a:t>
            </a:r>
            <a:r>
              <a:rPr lang="ko-KR" altLang="en-US" sz="1300" b="1" smtClean="0">
                <a:latin typeface="+mj-lt"/>
              </a:rPr>
              <a:t>단점</a:t>
            </a:r>
            <a:endParaRPr lang="en-US" altLang="ko-KR" sz="1300" b="1" dirty="0">
              <a:latin typeface="+mj-lt"/>
            </a:endParaRPr>
          </a:p>
        </p:txBody>
      </p:sp>
      <p:sp>
        <p:nvSpPr>
          <p:cNvPr id="28" name="직사각형 10"/>
          <p:cNvSpPr>
            <a:spLocks noChangeArrowheads="1"/>
          </p:cNvSpPr>
          <p:nvPr/>
        </p:nvSpPr>
        <p:spPr bwMode="auto">
          <a:xfrm>
            <a:off x="482947" y="1677255"/>
            <a:ext cx="2611975" cy="297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HA </a:t>
            </a:r>
            <a:r>
              <a:rPr lang="ko-KR" altLang="en-US" sz="1000"/>
              <a:t>클러스터링 시스템 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en-US" altLang="ko-KR" sz="1000" dirty="0"/>
              <a:t>Single Point Of Failure</a:t>
            </a:r>
            <a:r>
              <a:rPr lang="ko-KR" altLang="en-US" sz="1000"/>
              <a:t>을 방지하는 고가용성 솔루션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/>
              <a:t>동기식</a:t>
            </a:r>
            <a:r>
              <a:rPr lang="en-US" altLang="ko-KR" sz="1000" dirty="0"/>
              <a:t>(Synchronous) </a:t>
            </a:r>
            <a:r>
              <a:rPr lang="ko-KR" altLang="en-US" sz="1000"/>
              <a:t>리플리케이션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Active-Active </a:t>
            </a:r>
            <a:r>
              <a:rPr lang="ko-KR" altLang="en-US" sz="1000"/>
              <a:t>방식의 </a:t>
            </a:r>
            <a:r>
              <a:rPr lang="en-US" altLang="ko-KR" sz="1000" dirty="0" smtClean="0"/>
              <a:t>Multi Master</a:t>
            </a:r>
            <a:endParaRPr lang="ko-KR" altLang="en-US" sz="100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모든 클러스터 </a:t>
            </a:r>
            <a:r>
              <a:rPr lang="ko-KR" altLang="en-US" sz="1000" dirty="0" err="1"/>
              <a:t>노드에</a:t>
            </a:r>
            <a:r>
              <a:rPr lang="ko-KR" altLang="en-US" sz="1000" dirty="0"/>
              <a:t> 읽기</a:t>
            </a:r>
            <a:r>
              <a:rPr lang="en-US" altLang="ko-KR" sz="1000" dirty="0"/>
              <a:t>/</a:t>
            </a:r>
            <a:r>
              <a:rPr lang="ko-KR" altLang="en-US" sz="1000"/>
              <a:t>쓰기 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자동으로 신규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추가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클러스터 내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자동 컨트롤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특정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장애시</a:t>
            </a:r>
            <a:r>
              <a:rPr lang="ko-KR" altLang="en-US" sz="1000" dirty="0"/>
              <a:t> 자동으로 해당 </a:t>
            </a:r>
            <a:r>
              <a:rPr lang="ko-KR" altLang="en-US" sz="1000" dirty="0" err="1"/>
              <a:t>노드</a:t>
            </a:r>
            <a:r>
              <a:rPr lang="ko-KR" altLang="en-US" sz="1000" dirty="0"/>
              <a:t> 삭제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/>
              <a:t>로우</a:t>
            </a:r>
            <a:r>
              <a:rPr lang="ko-KR" altLang="en-US" sz="1000" dirty="0"/>
              <a:t> 레벨의 병렬 복제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기존의 </a:t>
            </a:r>
            <a:r>
              <a:rPr lang="en-US" altLang="ko-KR" sz="1000" dirty="0"/>
              <a:t>MySQL </a:t>
            </a:r>
            <a:r>
              <a:rPr lang="ko-KR" altLang="en-US" sz="1000"/>
              <a:t>클라이언트 방식으로 동작 </a:t>
            </a:r>
            <a:r>
              <a:rPr lang="ko-KR" altLang="en-US" sz="1000" smtClean="0"/>
              <a:t>함</a:t>
            </a:r>
            <a:endParaRPr lang="ko-KR" altLang="en-US" sz="100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WAN </a:t>
            </a:r>
            <a:r>
              <a:rPr lang="ko-KR" altLang="en-US" sz="1000"/>
              <a:t>리플리케이션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MySQL </a:t>
            </a:r>
            <a:r>
              <a:rPr lang="en-US" altLang="ko-KR" sz="1000" dirty="0" smtClean="0"/>
              <a:t>5.5, 5.6 </a:t>
            </a:r>
            <a:r>
              <a:rPr lang="ko-KR" altLang="en-US" sz="1000"/>
              <a:t>지원</a:t>
            </a:r>
            <a:endParaRPr lang="en-US" altLang="ko-KR" sz="1000" dirty="0"/>
          </a:p>
        </p:txBody>
      </p:sp>
      <p:sp>
        <p:nvSpPr>
          <p:cNvPr id="29" name="직사각형 10"/>
          <p:cNvSpPr>
            <a:spLocks noChangeArrowheads="1"/>
          </p:cNvSpPr>
          <p:nvPr/>
        </p:nvSpPr>
        <p:spPr bwMode="auto">
          <a:xfrm>
            <a:off x="3310723" y="1700808"/>
            <a:ext cx="2527361" cy="2208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마스터</a:t>
            </a:r>
            <a:r>
              <a:rPr lang="en-US" altLang="ko-KR" sz="1000" dirty="0"/>
              <a:t>/</a:t>
            </a:r>
            <a:r>
              <a:rPr lang="ko-KR" altLang="en-US" sz="1000"/>
              <a:t>슬레이브 간에 데이터 동기화 지연 </a:t>
            </a:r>
            <a:r>
              <a:rPr lang="ko-KR" altLang="en-US" sz="1000" smtClean="0"/>
              <a:t>없음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Synchronous </a:t>
            </a:r>
            <a:r>
              <a:rPr lang="ko-KR" altLang="en-US" sz="1000" smtClean="0"/>
              <a:t>방식</a:t>
            </a:r>
            <a:endParaRPr lang="ko-KR" altLang="en-US" sz="100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/>
              <a:t>노드</a:t>
            </a:r>
            <a:r>
              <a:rPr lang="ko-KR" altLang="en-US" sz="1000" dirty="0"/>
              <a:t> 간 유실되는 트랜잭션이 없음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읽기</a:t>
            </a:r>
            <a:r>
              <a:rPr lang="en-US" altLang="ko-KR" sz="1000" dirty="0"/>
              <a:t>/</a:t>
            </a:r>
            <a:r>
              <a:rPr lang="ko-KR" altLang="en-US" sz="1000"/>
              <a:t>쓰기 모두 확장이 가능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클라이언트의 대기시간이 </a:t>
            </a:r>
            <a:r>
              <a:rPr lang="ko-KR" altLang="en-US" sz="1000" dirty="0" err="1" smtClean="0"/>
              <a:t>줄어듬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</a:t>
            </a:r>
            <a:r>
              <a:rPr lang="ko-KR" altLang="en-US" sz="1000" smtClean="0"/>
              <a:t>데이터는 </a:t>
            </a:r>
            <a:r>
              <a:rPr lang="ko-KR" altLang="en-US" sz="1000"/>
              <a:t>각 로컬 노드는 </a:t>
            </a:r>
            <a:r>
              <a:rPr lang="ko-KR" altLang="en-US" sz="1000" smtClean="0"/>
              <a:t>존재</a:t>
            </a:r>
            <a:endParaRPr lang="en-US" altLang="ko-KR" sz="1000" dirty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smtClean="0"/>
              <a:t>분산이나 장애처리를 위한 </a:t>
            </a:r>
            <a:r>
              <a:rPr lang="en-US" altLang="ko-KR" sz="1000" dirty="0" smtClean="0"/>
              <a:t>Virtual IP </a:t>
            </a:r>
            <a:r>
              <a:rPr lang="ko-KR" altLang="en-US" sz="1000"/>
              <a:t>불필요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en-US" altLang="ko-KR" sz="1000" dirty="0"/>
              <a:t>NDB</a:t>
            </a:r>
            <a:r>
              <a:rPr lang="ko-KR" altLang="en-US" sz="1000"/>
              <a:t>와 </a:t>
            </a:r>
            <a:r>
              <a:rPr lang="ko-KR" altLang="en-US" sz="1000" smtClean="0"/>
              <a:t>같은 </a:t>
            </a:r>
            <a:r>
              <a:rPr lang="en-US" altLang="ko-KR" sz="1000" dirty="0" smtClean="0"/>
              <a:t>cluster</a:t>
            </a:r>
            <a:r>
              <a:rPr lang="ko-KR" altLang="en-US" sz="1000" smtClean="0"/>
              <a:t> </a:t>
            </a:r>
            <a:r>
              <a:rPr lang="en-US" altLang="ko-KR" sz="1000" dirty="0" smtClean="0"/>
              <a:t>storage</a:t>
            </a:r>
            <a:r>
              <a:rPr lang="ko-KR" altLang="en-US" sz="1000" smtClean="0"/>
              <a:t> </a:t>
            </a:r>
            <a:r>
              <a:rPr lang="en-US" altLang="ko-KR" sz="1000" dirty="0" smtClean="0"/>
              <a:t>engine</a:t>
            </a:r>
            <a:r>
              <a:rPr lang="ko-KR" altLang="en-US" sz="1000" smtClean="0"/>
              <a:t>을 사용하지 않고 </a:t>
            </a:r>
            <a:r>
              <a:rPr lang="en-US" altLang="ko-KR" sz="1000" dirty="0" err="1" smtClean="0"/>
              <a:t>InnoDB</a:t>
            </a:r>
            <a:r>
              <a:rPr lang="en-US" altLang="ko-KR" sz="1000" dirty="0" smtClean="0"/>
              <a:t>(</a:t>
            </a:r>
            <a:r>
              <a:rPr lang="en-US" altLang="ko-KR" sz="1000" dirty="0" err="1" smtClean="0"/>
              <a:t>xtraDB</a:t>
            </a:r>
            <a:r>
              <a:rPr lang="en-US" altLang="ko-KR" sz="1000" dirty="0" smtClean="0"/>
              <a:t>)</a:t>
            </a:r>
            <a:r>
              <a:rPr lang="ko-KR" altLang="en-US" sz="1000" smtClean="0"/>
              <a:t>를</a:t>
            </a:r>
            <a:r>
              <a:rPr lang="en-US" altLang="ko-KR" sz="1000" dirty="0" smtClean="0"/>
              <a:t> </a:t>
            </a:r>
            <a:r>
              <a:rPr lang="ko-KR" altLang="en-US" sz="1000" smtClean="0"/>
              <a:t>사용 </a:t>
            </a:r>
            <a:endParaRPr lang="en-US" altLang="ko-KR" sz="1000" dirty="0"/>
          </a:p>
        </p:txBody>
      </p:sp>
      <p:sp>
        <p:nvSpPr>
          <p:cNvPr id="30" name="직사각형 10"/>
          <p:cNvSpPr>
            <a:spLocks noChangeArrowheads="1"/>
          </p:cNvSpPr>
          <p:nvPr/>
        </p:nvSpPr>
        <p:spPr bwMode="auto">
          <a:xfrm>
            <a:off x="6049630" y="1701096"/>
            <a:ext cx="2668775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anose="020B0503020000020004" pitchFamily="50" charset="-127"/>
                <a:ea typeface="굴림" panose="020B0600000101010101" pitchFamily="50" charset="-127"/>
              </a:defRPr>
            </a:lvl9pPr>
          </a:lstStyle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smtClean="0"/>
              <a:t>신규 </a:t>
            </a:r>
            <a:r>
              <a:rPr lang="ko-KR" altLang="en-US" sz="1000" dirty="0" err="1" smtClean="0"/>
              <a:t>노드</a:t>
            </a:r>
            <a:r>
              <a:rPr lang="ko-KR" altLang="en-US" sz="1000" dirty="0" smtClean="0"/>
              <a:t> </a:t>
            </a:r>
            <a:r>
              <a:rPr lang="ko-KR" altLang="en-US" sz="1000" dirty="0" err="1"/>
              <a:t>추가시</a:t>
            </a:r>
            <a:r>
              <a:rPr lang="ko-KR" altLang="en-US" sz="1000" dirty="0"/>
              <a:t> 기존 </a:t>
            </a:r>
            <a:r>
              <a:rPr lang="ko-KR" altLang="en-US" sz="1000" dirty="0" err="1"/>
              <a:t>노드의</a:t>
            </a:r>
            <a:r>
              <a:rPr lang="ko-KR" altLang="en-US" sz="1000" dirty="0"/>
              <a:t> 부하</a:t>
            </a:r>
            <a:r>
              <a:rPr lang="en-US" altLang="ko-KR" sz="1000" dirty="0"/>
              <a:t>(LOCK) </a:t>
            </a:r>
            <a:r>
              <a:rPr lang="ko-KR" altLang="en-US" sz="1000"/>
              <a:t>발생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쓰기 확장으로 인한 한계점 존재</a:t>
            </a:r>
            <a:r>
              <a:rPr lang="en-US" altLang="ko-KR" sz="1000" dirty="0"/>
              <a:t>(</a:t>
            </a:r>
            <a:r>
              <a:rPr lang="ko-KR" altLang="en-US" sz="1000"/>
              <a:t>서버 간 </a:t>
            </a:r>
            <a:r>
              <a:rPr lang="en-US" altLang="ko-KR" sz="1000" dirty="0"/>
              <a:t>Group Communication</a:t>
            </a:r>
            <a:r>
              <a:rPr lang="ko-KR" altLang="en-US" sz="1000"/>
              <a:t>시 트래픽 발생</a:t>
            </a:r>
            <a:r>
              <a:rPr lang="en-US" altLang="ko-KR" sz="1000" dirty="0"/>
              <a:t>)</a:t>
            </a:r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/>
              <a:t>모든 </a:t>
            </a:r>
            <a:r>
              <a:rPr lang="ko-KR" altLang="en-US" sz="1000" dirty="0" err="1"/>
              <a:t>노드는</a:t>
            </a:r>
            <a:r>
              <a:rPr lang="ko-KR" altLang="en-US" sz="1000" dirty="0"/>
              <a:t> 동일한 데이터를 유지함으로 저장 공간 </a:t>
            </a:r>
            <a:r>
              <a:rPr lang="ko-KR" altLang="en-US" sz="1000" dirty="0" smtClean="0"/>
              <a:t>낭비</a:t>
            </a:r>
            <a:endParaRPr lang="en-US" altLang="ko-KR" sz="1000" dirty="0" smtClean="0"/>
          </a:p>
          <a:p>
            <a:pPr marL="171450" indent="-171450">
              <a:lnSpc>
                <a:spcPts val="1500"/>
              </a:lnSpc>
              <a:buFont typeface="Wingdings" panose="05000000000000000000" pitchFamily="2" charset="2"/>
              <a:buChar char="§"/>
            </a:pPr>
            <a:r>
              <a:rPr lang="ko-KR" altLang="en-US" sz="1000" dirty="0" err="1" smtClean="0"/>
              <a:t>기본키가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없을시</a:t>
            </a:r>
            <a:r>
              <a:rPr lang="ko-KR" altLang="en-US" sz="1000" dirty="0" smtClean="0"/>
              <a:t> 서로 다른 </a:t>
            </a:r>
            <a:r>
              <a:rPr lang="ko-KR" altLang="en-US" sz="1000" dirty="0" err="1" smtClean="0"/>
              <a:t>노드에서</a:t>
            </a:r>
            <a:r>
              <a:rPr lang="ko-KR" altLang="en-US" sz="1000" dirty="0" smtClean="0"/>
              <a:t> 다른 순서로 나타날 수 있음</a:t>
            </a:r>
            <a:r>
              <a:rPr lang="en-US" altLang="ko-KR" sz="1000" dirty="0" smtClean="0"/>
              <a:t/>
            </a:r>
            <a:br>
              <a:rPr lang="en-US" altLang="ko-KR" sz="1000" dirty="0" smtClean="0"/>
            </a:br>
            <a:r>
              <a:rPr lang="en-US" altLang="ko-KR" sz="1000" dirty="0" smtClean="0"/>
              <a:t>- Limit </a:t>
            </a:r>
            <a:r>
              <a:rPr lang="ko-KR" altLang="en-US" sz="1000" smtClean="0"/>
              <a:t>사용시 다른 결과셋 반환될 수 있음</a:t>
            </a:r>
            <a:endParaRPr lang="en-US" altLang="ko-KR" sz="1000" dirty="0"/>
          </a:p>
        </p:txBody>
      </p:sp>
      <p:grpSp>
        <p:nvGrpSpPr>
          <p:cNvPr id="31" name="Group 61"/>
          <p:cNvGrpSpPr>
            <a:grpSpLocks/>
          </p:cNvGrpSpPr>
          <p:nvPr/>
        </p:nvGrpSpPr>
        <p:grpSpPr bwMode="auto">
          <a:xfrm>
            <a:off x="467319" y="5129385"/>
            <a:ext cx="8405219" cy="1230759"/>
            <a:chOff x="1080" y="1536"/>
            <a:chExt cx="2156" cy="960"/>
          </a:xfrm>
        </p:grpSpPr>
        <p:sp>
          <p:nvSpPr>
            <p:cNvPr id="32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4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3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4" name="모서리가 둥근 직사각형 33"/>
          <p:cNvSpPr/>
          <p:nvPr/>
        </p:nvSpPr>
        <p:spPr bwMode="auto">
          <a:xfrm>
            <a:off x="475209" y="4941168"/>
            <a:ext cx="2008559" cy="238125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err="1" smtClean="0">
                <a:latin typeface="+mj-lt"/>
              </a:rPr>
              <a:t>노드</a:t>
            </a:r>
            <a:r>
              <a:rPr lang="ko-KR" altLang="en-US" sz="1300" b="1" dirty="0" smtClean="0">
                <a:latin typeface="+mj-lt"/>
              </a:rPr>
              <a:t> 추가 시 고려 사항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683568" y="5218102"/>
            <a:ext cx="8092131" cy="1041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 err="1" smtClean="0">
                <a:latin typeface="+mn-ea"/>
                <a:ea typeface="+mn-ea"/>
              </a:rPr>
              <a:t>Galera</a:t>
            </a:r>
            <a:r>
              <a:rPr lang="en-US" altLang="ko-KR" sz="1000" dirty="0" smtClean="0">
                <a:latin typeface="+mn-ea"/>
                <a:ea typeface="+mn-ea"/>
              </a:rPr>
              <a:t> Cluster</a:t>
            </a:r>
            <a:r>
              <a:rPr lang="ko-KR" altLang="en-US" sz="1000" smtClean="0">
                <a:latin typeface="+mn-ea"/>
                <a:ea typeface="+mn-ea"/>
              </a:rPr>
              <a:t>는 신규 </a:t>
            </a:r>
            <a:r>
              <a:rPr lang="en-US" altLang="ko-KR" sz="1000" dirty="0" smtClean="0">
                <a:latin typeface="+mn-ea"/>
                <a:ea typeface="+mn-ea"/>
              </a:rPr>
              <a:t>Node </a:t>
            </a:r>
            <a:r>
              <a:rPr lang="ko-KR" altLang="en-US" sz="1000" smtClean="0">
                <a:latin typeface="+mn-ea"/>
                <a:ea typeface="+mn-ea"/>
              </a:rPr>
              <a:t>추가시 자동으로 </a:t>
            </a:r>
            <a:r>
              <a:rPr lang="en-US" altLang="ko-KR" sz="1000" dirty="0" smtClean="0">
                <a:latin typeface="+mn-ea"/>
                <a:ea typeface="+mn-ea"/>
              </a:rPr>
              <a:t>Node</a:t>
            </a:r>
            <a:r>
              <a:rPr lang="ko-KR" altLang="en-US" sz="1000" smtClean="0">
                <a:latin typeface="+mn-ea"/>
                <a:ea typeface="+mn-ea"/>
              </a:rPr>
              <a:t>를 추가 할 수 있음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Node </a:t>
            </a:r>
            <a:r>
              <a:rPr lang="ko-KR" altLang="en-US" sz="1000" smtClean="0">
                <a:latin typeface="+mn-ea"/>
                <a:ea typeface="+mn-ea"/>
              </a:rPr>
              <a:t>추가시 한 </a:t>
            </a:r>
            <a:r>
              <a:rPr lang="en-US" altLang="ko-KR" sz="1000" dirty="0" smtClean="0">
                <a:latin typeface="+mn-ea"/>
                <a:ea typeface="+mn-ea"/>
              </a:rPr>
              <a:t>Node(Donor node)</a:t>
            </a:r>
            <a:r>
              <a:rPr lang="ko-KR" altLang="en-US" sz="1000" smtClean="0">
                <a:latin typeface="+mn-ea"/>
                <a:ea typeface="+mn-ea"/>
              </a:rPr>
              <a:t>를 </a:t>
            </a:r>
            <a:r>
              <a:rPr lang="en-US" altLang="ko-KR" sz="1000" dirty="0" smtClean="0">
                <a:latin typeface="+mn-ea"/>
                <a:ea typeface="+mn-ea"/>
              </a:rPr>
              <a:t>Cluster Group</a:t>
            </a:r>
            <a:r>
              <a:rPr lang="ko-KR" altLang="en-US" sz="1000" smtClean="0">
                <a:latin typeface="+mn-ea"/>
                <a:ea typeface="+mn-ea"/>
              </a:rPr>
              <a:t>에서 제외하고 신규 </a:t>
            </a:r>
            <a:r>
              <a:rPr lang="en-US" altLang="ko-KR" sz="1000" dirty="0" smtClean="0">
                <a:latin typeface="+mn-ea"/>
                <a:ea typeface="+mn-ea"/>
              </a:rPr>
              <a:t>Node(Joiner Node)</a:t>
            </a:r>
            <a:r>
              <a:rPr lang="ko-KR" altLang="en-US" sz="1000" smtClean="0">
                <a:latin typeface="+mn-ea"/>
                <a:ea typeface="+mn-ea"/>
              </a:rPr>
              <a:t>에 데이터를 복제하여 </a:t>
            </a:r>
            <a:r>
              <a:rPr lang="en-US" altLang="ko-KR" sz="1000" dirty="0" smtClean="0">
                <a:latin typeface="+mn-ea"/>
                <a:ea typeface="+mn-ea"/>
              </a:rPr>
              <a:t>DATA</a:t>
            </a:r>
            <a:r>
              <a:rPr lang="ko-KR" altLang="en-US" sz="1000" smtClean="0">
                <a:latin typeface="+mn-ea"/>
                <a:ea typeface="+mn-ea"/>
              </a:rPr>
              <a:t>를 맞춘 후 </a:t>
            </a:r>
            <a:r>
              <a:rPr lang="en-US" altLang="ko-KR" sz="1000" dirty="0" smtClean="0">
                <a:latin typeface="+mn-ea"/>
                <a:ea typeface="+mn-ea"/>
              </a:rPr>
              <a:t>Node</a:t>
            </a:r>
            <a:r>
              <a:rPr lang="ko-KR" altLang="en-US" sz="1000" smtClean="0">
                <a:latin typeface="+mn-ea"/>
                <a:ea typeface="+mn-ea"/>
              </a:rPr>
              <a:t>를 편입 함 </a:t>
            </a:r>
            <a:r>
              <a:rPr lang="en-US" altLang="ko-KR" sz="1000" dirty="0" smtClean="0">
                <a:latin typeface="+mn-ea"/>
                <a:ea typeface="+mn-ea"/>
              </a:rPr>
              <a:t>(3 Node </a:t>
            </a:r>
            <a:r>
              <a:rPr lang="ko-KR" altLang="en-US" sz="1000" smtClean="0">
                <a:latin typeface="+mn-ea"/>
                <a:ea typeface="+mn-ea"/>
              </a:rPr>
              <a:t>이상 필요</a:t>
            </a:r>
            <a:r>
              <a:rPr lang="en-US" altLang="ko-KR" sz="1000" dirty="0" smtClean="0">
                <a:latin typeface="+mn-ea"/>
                <a:ea typeface="+mn-ea"/>
              </a:rPr>
              <a:t>)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Data </a:t>
            </a:r>
            <a:r>
              <a:rPr lang="ko-KR" altLang="en-US" sz="1000" smtClean="0">
                <a:latin typeface="+mn-ea"/>
                <a:ea typeface="+mn-ea"/>
              </a:rPr>
              <a:t>복제시 사용하는 방법은 다음과 같은 </a:t>
            </a:r>
            <a:r>
              <a:rPr lang="en-US" altLang="ko-KR" sz="1000" dirty="0" smtClean="0">
                <a:latin typeface="+mn-ea"/>
                <a:ea typeface="+mn-ea"/>
              </a:rPr>
              <a:t>3</a:t>
            </a:r>
            <a:r>
              <a:rPr lang="ko-KR" altLang="en-US" sz="1000" smtClean="0">
                <a:latin typeface="+mn-ea"/>
                <a:ea typeface="+mn-ea"/>
              </a:rPr>
              <a:t>가지 방법이 가능함</a:t>
            </a:r>
            <a:r>
              <a:rPr lang="en-US" altLang="ko-KR" sz="1000" dirty="0" smtClean="0">
                <a:latin typeface="+mn-ea"/>
                <a:ea typeface="+mn-ea"/>
              </a:rPr>
              <a:t/>
            </a:r>
            <a:br>
              <a:rPr lang="en-US" altLang="ko-KR" sz="1000" dirty="0" smtClean="0">
                <a:latin typeface="+mn-ea"/>
                <a:ea typeface="+mn-ea"/>
              </a:rPr>
            </a:br>
            <a:r>
              <a:rPr lang="en-US" altLang="ko-KR" sz="1000" dirty="0" smtClean="0">
                <a:latin typeface="+mn-ea"/>
                <a:ea typeface="+mn-ea"/>
              </a:rPr>
              <a:t>1) </a:t>
            </a:r>
            <a:r>
              <a:rPr lang="en-US" altLang="ko-KR" sz="1000" dirty="0" err="1" smtClean="0">
                <a:latin typeface="+mn-ea"/>
                <a:ea typeface="+mn-ea"/>
              </a:rPr>
              <a:t>mysqldump</a:t>
            </a:r>
            <a:r>
              <a:rPr lang="en-US" altLang="ko-KR" sz="1000" dirty="0" smtClean="0">
                <a:latin typeface="+mn-ea"/>
                <a:ea typeface="+mn-ea"/>
              </a:rPr>
              <a:t>  2) </a:t>
            </a:r>
            <a:r>
              <a:rPr lang="en-US" altLang="ko-KR" sz="1000" dirty="0" err="1" smtClean="0">
                <a:latin typeface="+mn-ea"/>
                <a:ea typeface="+mn-ea"/>
              </a:rPr>
              <a:t>rsync</a:t>
            </a:r>
            <a:r>
              <a:rPr lang="en-US" altLang="ko-KR" sz="1000" dirty="0" smtClean="0">
                <a:latin typeface="+mn-ea"/>
                <a:ea typeface="+mn-ea"/>
              </a:rPr>
              <a:t>  3) </a:t>
            </a:r>
            <a:r>
              <a:rPr lang="en-US" altLang="ko-KR" sz="1000" dirty="0" err="1" smtClean="0">
                <a:latin typeface="+mn-ea"/>
                <a:ea typeface="+mn-ea"/>
              </a:rPr>
              <a:t>xtrabackup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0" y="26988"/>
            <a:ext cx="18861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</a:t>
            </a:r>
            <a:r>
              <a:rPr lang="en-US" altLang="ko-KR" sz="1600" b="1" dirty="0" err="1" smtClean="0">
                <a:solidFill>
                  <a:schemeClr val="bg1"/>
                </a:solidFill>
              </a:rPr>
              <a:t>Galera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Cluster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8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4. </a:t>
            </a:r>
            <a:r>
              <a:rPr lang="en-US" altLang="ko-KR" sz="2800" dirty="0" err="1" smtClean="0"/>
              <a:t>Galera</a:t>
            </a:r>
            <a:r>
              <a:rPr lang="en-US" altLang="ko-KR" sz="2800" dirty="0" smtClean="0"/>
              <a:t> Cluster Limitation</a:t>
            </a:r>
            <a:endParaRPr lang="ko-KR" altLang="en-US" sz="2800" dirty="0" smtClean="0"/>
          </a:p>
        </p:txBody>
      </p:sp>
      <p:grpSp>
        <p:nvGrpSpPr>
          <p:cNvPr id="35" name="Group 61"/>
          <p:cNvGrpSpPr>
            <a:grpSpLocks/>
          </p:cNvGrpSpPr>
          <p:nvPr/>
        </p:nvGrpSpPr>
        <p:grpSpPr bwMode="auto">
          <a:xfrm>
            <a:off x="323528" y="1412775"/>
            <a:ext cx="8405219" cy="3312369"/>
            <a:chOff x="1080" y="1536"/>
            <a:chExt cx="2156" cy="960"/>
          </a:xfrm>
        </p:grpSpPr>
        <p:sp>
          <p:nvSpPr>
            <p:cNvPr id="36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7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539777" y="1518963"/>
            <a:ext cx="8092131" cy="29338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 err="1">
                <a:latin typeface="+mn-ea"/>
                <a:ea typeface="+mn-ea"/>
              </a:rPr>
              <a:t>InnoDB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en-US" sz="1000">
                <a:latin typeface="+mn-ea"/>
                <a:ea typeface="+mn-ea"/>
              </a:rPr>
              <a:t>스토리지엔진만 지원 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en-US" altLang="ko-KR" sz="1000" dirty="0" err="1">
                <a:latin typeface="+mn-ea"/>
                <a:ea typeface="+mn-ea"/>
              </a:rPr>
              <a:t>MyISAM</a:t>
            </a:r>
            <a:r>
              <a:rPr lang="ko-KR" altLang="en-US" sz="1000">
                <a:latin typeface="+mn-ea"/>
                <a:ea typeface="+mn-ea"/>
              </a:rPr>
              <a:t>은 실험적인 지원만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 err="1">
                <a:latin typeface="+mn-ea"/>
                <a:ea typeface="+mn-ea"/>
              </a:rPr>
              <a:t>기본키가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없을시</a:t>
            </a:r>
            <a:r>
              <a:rPr lang="ko-KR" altLang="en-US" sz="1000" dirty="0">
                <a:latin typeface="+mn-ea"/>
                <a:ea typeface="+mn-ea"/>
              </a:rPr>
              <a:t> 서로 다른 </a:t>
            </a:r>
            <a:r>
              <a:rPr lang="ko-KR" altLang="en-US" sz="1000" dirty="0" err="1">
                <a:latin typeface="+mn-ea"/>
                <a:ea typeface="+mn-ea"/>
              </a:rPr>
              <a:t>노드에서</a:t>
            </a:r>
            <a:r>
              <a:rPr lang="ko-KR" altLang="en-US" sz="1000" dirty="0">
                <a:latin typeface="+mn-ea"/>
                <a:ea typeface="+mn-ea"/>
              </a:rPr>
              <a:t> 다른 순서로 </a:t>
            </a:r>
            <a:r>
              <a:rPr lang="ko-KR" altLang="en-US" sz="1000" dirty="0" err="1">
                <a:latin typeface="+mn-ea"/>
                <a:ea typeface="+mn-ea"/>
              </a:rPr>
              <a:t>나타날수</a:t>
            </a:r>
            <a:r>
              <a:rPr lang="ko-KR" altLang="en-US" sz="1000" dirty="0">
                <a:latin typeface="+mn-ea"/>
                <a:ea typeface="+mn-ea"/>
              </a:rPr>
              <a:t> 있음 </a:t>
            </a:r>
            <a:r>
              <a:rPr lang="en-US" altLang="ko-KR" sz="1000" dirty="0">
                <a:latin typeface="+mn-ea"/>
                <a:ea typeface="+mn-ea"/>
              </a:rPr>
              <a:t>(LIMIT </a:t>
            </a:r>
            <a:r>
              <a:rPr lang="ko-KR" altLang="en-US" sz="1000">
                <a:latin typeface="+mn-ea"/>
                <a:ea typeface="+mn-ea"/>
              </a:rPr>
              <a:t>사용시 다른 결과셋이 반환될수 있음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DELETE </a:t>
            </a:r>
            <a:r>
              <a:rPr lang="ko-KR" altLang="en-US" sz="1000">
                <a:latin typeface="+mn-ea"/>
                <a:ea typeface="+mn-ea"/>
              </a:rPr>
              <a:t>작업은 기본키가 없는 테이블에서 지원되지 않음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지원하지 않는 쿼리</a:t>
            </a:r>
            <a:br>
              <a:rPr lang="ko-KR" altLang="en-US" sz="1000" dirty="0">
                <a:latin typeface="+mn-ea"/>
                <a:ea typeface="+mn-ea"/>
              </a:rPr>
            </a:b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- LOCK </a:t>
            </a:r>
            <a:r>
              <a:rPr lang="en-US" altLang="ko-KR" sz="1000" dirty="0">
                <a:latin typeface="+mn-ea"/>
                <a:ea typeface="+mn-ea"/>
              </a:rPr>
              <a:t>/ UNLOCK TABLES (</a:t>
            </a:r>
            <a:r>
              <a:rPr lang="ko-KR" altLang="en-US" sz="1000">
                <a:latin typeface="+mn-ea"/>
                <a:ea typeface="+mn-ea"/>
              </a:rPr>
              <a:t>다중 마스터 설정에서 지원되지 않을수 있음</a:t>
            </a:r>
            <a:r>
              <a:rPr lang="en-US" altLang="ko-KR" sz="1000" dirty="0">
                <a:latin typeface="+mn-ea"/>
                <a:ea typeface="+mn-ea"/>
              </a:rPr>
              <a:t>) GET_LOCK(), RELEASE_LOCK() 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 err="1">
                <a:latin typeface="+mn-ea"/>
                <a:ea typeface="+mn-ea"/>
              </a:rPr>
              <a:t>제네럴</a:t>
            </a:r>
            <a:r>
              <a:rPr lang="ko-KR" altLang="en-US" sz="1000" dirty="0">
                <a:latin typeface="+mn-ea"/>
                <a:ea typeface="+mn-ea"/>
              </a:rPr>
              <a:t> 쿼리 로그를 파일이 아닌 테이블로 </a:t>
            </a:r>
            <a:r>
              <a:rPr lang="ko-KR" altLang="en-US" sz="1000" dirty="0" err="1">
                <a:latin typeface="+mn-ea"/>
                <a:ea typeface="+mn-ea"/>
              </a:rPr>
              <a:t>저장할수</a:t>
            </a:r>
            <a:r>
              <a:rPr lang="ko-KR" altLang="en-US" sz="1000" dirty="0">
                <a:latin typeface="+mn-ea"/>
                <a:ea typeface="+mn-ea"/>
              </a:rPr>
              <a:t> 없음</a:t>
            </a:r>
            <a:br>
              <a:rPr lang="ko-KR" altLang="en-US" sz="1000" dirty="0">
                <a:latin typeface="+mn-ea"/>
                <a:ea typeface="+mn-ea"/>
              </a:rPr>
            </a:br>
            <a:r>
              <a:rPr lang="ko-KR" altLang="en-US" sz="1000" dirty="0" smtClean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- </a:t>
            </a:r>
            <a:r>
              <a:rPr lang="en-US" altLang="ko-KR" sz="1000" dirty="0" err="1" smtClean="0">
                <a:latin typeface="+mn-ea"/>
                <a:ea typeface="+mn-ea"/>
              </a:rPr>
              <a:t>log_output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= FILE(O) | TABLE(X) 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최대 </a:t>
            </a:r>
            <a:r>
              <a:rPr lang="ko-KR" altLang="en-US" sz="1000" dirty="0" err="1">
                <a:latin typeface="+mn-ea"/>
                <a:ea typeface="+mn-ea"/>
              </a:rPr>
              <a:t>트렌젝션</a:t>
            </a:r>
            <a:r>
              <a:rPr lang="ko-KR" altLang="en-US" sz="1000" dirty="0">
                <a:latin typeface="+mn-ea"/>
                <a:ea typeface="+mn-ea"/>
              </a:rPr>
              <a:t> 크기는 </a:t>
            </a:r>
            <a:r>
              <a:rPr lang="en-US" altLang="ko-KR" sz="1000" dirty="0" err="1">
                <a:latin typeface="+mn-ea"/>
                <a:ea typeface="+mn-ea"/>
              </a:rPr>
              <a:t>wsrep_max_ws_rows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en-US" altLang="ko-KR" sz="1000" dirty="0" err="1">
                <a:latin typeface="+mn-ea"/>
                <a:ea typeface="+mn-ea"/>
              </a:rPr>
              <a:t>wsrep_max_ws_size</a:t>
            </a:r>
            <a:r>
              <a:rPr lang="ko-KR" altLang="en-US" sz="1000">
                <a:latin typeface="+mn-ea"/>
                <a:ea typeface="+mn-ea"/>
              </a:rPr>
              <a:t>에 의해 허용되며 큰 </a:t>
            </a:r>
            <a:r>
              <a:rPr lang="en-US" altLang="ko-KR" sz="1000" dirty="0">
                <a:latin typeface="+mn-ea"/>
                <a:ea typeface="+mn-ea"/>
              </a:rPr>
              <a:t>LOAD DATA</a:t>
            </a:r>
            <a:r>
              <a:rPr lang="ko-KR" altLang="en-US" sz="100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1GB </a:t>
            </a:r>
            <a:r>
              <a:rPr lang="ko-KR" altLang="en-US" sz="1000">
                <a:latin typeface="+mn-ea"/>
                <a:ea typeface="+mn-ea"/>
              </a:rPr>
              <a:t>미만으로 제한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각 </a:t>
            </a:r>
            <a:r>
              <a:rPr lang="ko-KR" altLang="en-US" sz="1000" dirty="0" err="1">
                <a:latin typeface="+mn-ea"/>
                <a:ea typeface="+mn-ea"/>
              </a:rPr>
              <a:t>노드의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ko-KR" altLang="en-US" sz="1000" dirty="0" err="1">
                <a:latin typeface="+mn-ea"/>
                <a:ea typeface="+mn-ea"/>
              </a:rPr>
              <a:t>트렌젝션</a:t>
            </a:r>
            <a:r>
              <a:rPr lang="ko-KR" altLang="en-US" sz="1000" dirty="0">
                <a:latin typeface="+mn-ea"/>
                <a:ea typeface="+mn-ea"/>
              </a:rPr>
              <a:t> 충돌로 인한 </a:t>
            </a:r>
            <a:r>
              <a:rPr lang="ko-KR" altLang="en-US" sz="1000" dirty="0" err="1">
                <a:latin typeface="+mn-ea"/>
                <a:ea typeface="+mn-ea"/>
              </a:rPr>
              <a:t>데드락이</a:t>
            </a:r>
            <a:r>
              <a:rPr lang="ko-KR" altLang="en-US" sz="1000" dirty="0">
                <a:latin typeface="+mn-ea"/>
                <a:ea typeface="+mn-ea"/>
              </a:rPr>
              <a:t> 발생 </a:t>
            </a:r>
            <a:r>
              <a:rPr lang="ko-KR" altLang="en-US" sz="1000" dirty="0" err="1">
                <a:latin typeface="+mn-ea"/>
                <a:ea typeface="+mn-ea"/>
              </a:rPr>
              <a:t>할수</a:t>
            </a:r>
            <a:r>
              <a:rPr lang="ko-KR" altLang="en-US" sz="1000" dirty="0">
                <a:latin typeface="+mn-ea"/>
                <a:ea typeface="+mn-ea"/>
              </a:rPr>
              <a:t> 있음</a:t>
            </a:r>
            <a:r>
              <a:rPr lang="en-US" altLang="ko-KR" sz="1000" dirty="0">
                <a:latin typeface="+mn-ea"/>
                <a:ea typeface="+mn-ea"/>
              </a:rPr>
              <a:t>(Error: 1213 SQLSTATE: 40001 (ER_LOCK_DEADLOCK))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XA </a:t>
            </a:r>
            <a:r>
              <a:rPr lang="ko-KR" altLang="en-US" sz="1000">
                <a:latin typeface="+mn-ea"/>
                <a:ea typeface="+mn-ea"/>
              </a:rPr>
              <a:t>트랜젝션은 지원 되지 않음</a:t>
            </a:r>
            <a:r>
              <a:rPr lang="en-US" altLang="ko-KR" sz="1000" dirty="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롤백</a:t>
            </a:r>
            <a:r>
              <a:rPr lang="en-US" altLang="ko-KR" sz="1000" dirty="0">
                <a:latin typeface="+mn-ea"/>
                <a:ea typeface="+mn-ea"/>
              </a:rPr>
              <a:t>X)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 err="1">
                <a:latin typeface="+mn-ea"/>
                <a:ea typeface="+mn-ea"/>
              </a:rPr>
              <a:t>최소구성노드는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3 nodes (</a:t>
            </a:r>
            <a:r>
              <a:rPr lang="ko-KR" altLang="en-US" sz="1000">
                <a:latin typeface="+mn-ea"/>
                <a:ea typeface="+mn-ea"/>
              </a:rPr>
              <a:t>짝수일시 </a:t>
            </a:r>
            <a:r>
              <a:rPr lang="en-US" altLang="ko-KR" sz="1000" dirty="0" err="1">
                <a:latin typeface="+mn-ea"/>
                <a:ea typeface="+mn-ea"/>
              </a:rPr>
              <a:t>gabd</a:t>
            </a:r>
            <a:r>
              <a:rPr lang="en-US" altLang="ko-KR" sz="1000" dirty="0">
                <a:latin typeface="+mn-ea"/>
                <a:ea typeface="+mn-ea"/>
              </a:rPr>
              <a:t> </a:t>
            </a:r>
            <a:r>
              <a:rPr lang="ko-KR" altLang="en-US" sz="1000">
                <a:latin typeface="+mn-ea"/>
                <a:ea typeface="+mn-ea"/>
              </a:rPr>
              <a:t>데몬 추가 셋팅</a:t>
            </a:r>
            <a:r>
              <a:rPr lang="en-US" altLang="ko-KR" sz="1000" dirty="0">
                <a:latin typeface="+mn-ea"/>
                <a:ea typeface="+mn-ea"/>
              </a:rPr>
              <a:t>)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전체 클러스터의 </a:t>
            </a:r>
            <a:r>
              <a:rPr lang="ko-KR" altLang="en-US" sz="1000" dirty="0" smtClean="0">
                <a:latin typeface="+mn-ea"/>
                <a:ea typeface="+mn-ea"/>
              </a:rPr>
              <a:t>쓰기 작업은 </a:t>
            </a:r>
            <a:r>
              <a:rPr lang="ko-KR" altLang="en-US" sz="1000" dirty="0">
                <a:latin typeface="+mn-ea"/>
                <a:ea typeface="+mn-ea"/>
              </a:rPr>
              <a:t>느린 </a:t>
            </a:r>
            <a:r>
              <a:rPr lang="ko-KR" altLang="en-US" sz="1000" dirty="0" err="1">
                <a:latin typeface="+mn-ea"/>
                <a:ea typeface="+mn-ea"/>
              </a:rPr>
              <a:t>노드에</a:t>
            </a:r>
            <a:r>
              <a:rPr lang="ko-KR" altLang="en-US" sz="1000" dirty="0">
                <a:latin typeface="+mn-ea"/>
                <a:ea typeface="+mn-ea"/>
              </a:rPr>
              <a:t> 의해 제한</a:t>
            </a: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쿼리 캐시 </a:t>
            </a:r>
            <a:r>
              <a:rPr lang="ko-KR" altLang="en-US" sz="1000" dirty="0" err="1">
                <a:latin typeface="+mn-ea"/>
                <a:ea typeface="+mn-ea"/>
              </a:rPr>
              <a:t>미지원</a:t>
            </a:r>
            <a:endParaRPr lang="ko-KR" altLang="en-US" sz="1000" dirty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바이너리로그 </a:t>
            </a:r>
            <a:r>
              <a:rPr lang="ko-KR" altLang="en-US" sz="1000" dirty="0" err="1">
                <a:latin typeface="+mn-ea"/>
                <a:ea typeface="+mn-ea"/>
              </a:rPr>
              <a:t>포멧은</a:t>
            </a: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  <a:ea typeface="+mn-ea"/>
              </a:rPr>
              <a:t>ROW</a:t>
            </a:r>
            <a:r>
              <a:rPr lang="ko-KR" altLang="en-US" sz="1000">
                <a:latin typeface="+mn-ea"/>
                <a:ea typeface="+mn-ea"/>
              </a:rPr>
              <a:t>만 사용 가능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4" name="모서리가 둥근 직사각형 33"/>
          <p:cNvSpPr/>
          <p:nvPr/>
        </p:nvSpPr>
        <p:spPr bwMode="auto">
          <a:xfrm>
            <a:off x="331418" y="1246659"/>
            <a:ext cx="2008559" cy="2381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제약 사항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26988"/>
            <a:ext cx="18861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Ⅲ. </a:t>
            </a:r>
            <a:r>
              <a:rPr lang="en-US" altLang="ko-KR" sz="1600" b="1" dirty="0" err="1" smtClean="0">
                <a:solidFill>
                  <a:schemeClr val="bg1"/>
                </a:solidFill>
              </a:rPr>
              <a:t>Galera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 Cluster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3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제목 2"/>
          <p:cNvSpPr>
            <a:spLocks noGrp="1"/>
          </p:cNvSpPr>
          <p:nvPr>
            <p:ph type="ctrTitle"/>
          </p:nvPr>
        </p:nvSpPr>
        <p:spPr>
          <a:xfrm>
            <a:off x="3563888" y="2060575"/>
            <a:ext cx="5686425" cy="93662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Ⅳ. Tungsten Replicator</a:t>
            </a:r>
            <a:endParaRPr lang="ko-KR" altLang="en-US" sz="2800" smtClean="0"/>
          </a:p>
        </p:txBody>
      </p:sp>
      <p:sp>
        <p:nvSpPr>
          <p:cNvPr id="12291" name="텍스트 개체 틀 4"/>
          <p:cNvSpPr>
            <a:spLocks noGrp="1"/>
          </p:cNvSpPr>
          <p:nvPr>
            <p:ph type="subTitle" idx="1"/>
          </p:nvPr>
        </p:nvSpPr>
        <p:spPr>
          <a:xfrm>
            <a:off x="4206875" y="2997200"/>
            <a:ext cx="4672013" cy="338412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Tungsten Replicator </a:t>
            </a:r>
            <a:r>
              <a:rPr lang="ko-KR" altLang="en-US" sz="1800">
                <a:solidFill>
                  <a:schemeClr val="tx1"/>
                </a:solidFill>
                <a:latin typeface="+mn-ea"/>
              </a:rPr>
              <a:t>개요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ko-KR" altLang="en-US" sz="1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Tungsten 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Replicator Architecture</a:t>
            </a: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800" smtClean="0">
                <a:solidFill>
                  <a:schemeClr val="tx1"/>
                </a:solidFill>
                <a:latin typeface="+mn-ea"/>
              </a:rPr>
              <a:t>적용 환경</a:t>
            </a:r>
            <a:endParaRPr lang="en-US" altLang="ko-KR" sz="1800" dirty="0" smtClean="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Tungsten Replicator Vs OGG</a:t>
            </a:r>
            <a:endParaRPr lang="ko-KR" altLang="en-US" sz="1800">
              <a:solidFill>
                <a:schemeClr val="tx1"/>
              </a:solidFill>
              <a:latin typeface="+mn-ea"/>
            </a:endParaRPr>
          </a:p>
          <a:p>
            <a:pPr eaLnBrk="1" hangingPunct="1">
              <a:lnSpc>
                <a:spcPct val="150000"/>
              </a:lnSpc>
              <a:buFontTx/>
              <a:buAutoNum type="arabicPeriod"/>
            </a:pP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 Oracle </a:t>
            </a:r>
            <a:r>
              <a:rPr lang="en-US" altLang="ko-KR" sz="1800" dirty="0">
                <a:solidFill>
                  <a:schemeClr val="tx1"/>
                </a:solidFill>
                <a:latin typeface="+mn-ea"/>
              </a:rPr>
              <a:t>to MySQL </a:t>
            </a:r>
            <a:r>
              <a:rPr lang="en-US" altLang="ko-KR" sz="1800" dirty="0" smtClean="0">
                <a:solidFill>
                  <a:schemeClr val="tx1"/>
                </a:solidFill>
                <a:latin typeface="+mn-ea"/>
              </a:rPr>
              <a:t>Replication</a:t>
            </a:r>
          </a:p>
        </p:txBody>
      </p:sp>
    </p:spTree>
    <p:extLst>
      <p:ext uri="{BB962C8B-B14F-4D97-AF65-F5344CB8AC3E}">
        <p14:creationId xmlns:p14="http://schemas.microsoft.com/office/powerpoint/2010/main" val="181767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1.bp.blogspot.com/-rRQcBE9fTXA/UXh-YAbZvCI/AAAAAAAABAo/7Fabded8tM4/s1600/Tungs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406" y="3284984"/>
            <a:ext cx="266700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제목 1"/>
          <p:cNvSpPr>
            <a:spLocks noGrp="1"/>
          </p:cNvSpPr>
          <p:nvPr>
            <p:ph type="title"/>
          </p:nvPr>
        </p:nvSpPr>
        <p:spPr>
          <a:xfrm>
            <a:off x="107950" y="333375"/>
            <a:ext cx="8229600" cy="863600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1. Tungsten Replicator </a:t>
            </a:r>
            <a:r>
              <a:rPr lang="ko-KR" altLang="en-US" sz="2800" smtClean="0"/>
              <a:t>개요</a:t>
            </a:r>
            <a:endParaRPr lang="ko-KR" altLang="en-US" sz="2800" dirty="0" smtClean="0"/>
          </a:p>
        </p:txBody>
      </p:sp>
      <p:sp>
        <p:nvSpPr>
          <p:cNvPr id="13315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217574" y="1412776"/>
            <a:ext cx="8621713" cy="2232248"/>
            <a:chOff x="1080" y="1536"/>
            <a:chExt cx="2156" cy="960"/>
          </a:xfrm>
          <a:solidFill>
            <a:srgbClr val="F5DA8F"/>
          </a:solidFill>
        </p:grpSpPr>
        <p:sp>
          <p:nvSpPr>
            <p:cNvPr id="10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grpFill/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1" name="AutoShape 63"/>
            <p:cNvSpPr>
              <a:spLocks noChangeArrowheads="1"/>
            </p:cNvSpPr>
            <p:nvPr/>
          </p:nvSpPr>
          <p:spPr bwMode="auto">
            <a:xfrm>
              <a:off x="1108" y="1564"/>
              <a:ext cx="2103" cy="903"/>
            </a:xfrm>
            <a:prstGeom prst="roundRect">
              <a:avLst>
                <a:gd name="adj" fmla="val 5000"/>
              </a:avLst>
            </a:prstGeom>
            <a:grpFill/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345281" y="1563605"/>
            <a:ext cx="8380412" cy="193899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/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Tungsten Replicator</a:t>
            </a:r>
            <a:r>
              <a:rPr lang="ko-KR" altLang="en-US" sz="1200" smtClean="0">
                <a:latin typeface="+mn-ea"/>
                <a:ea typeface="+mn-ea"/>
              </a:rPr>
              <a:t>는 </a:t>
            </a:r>
            <a:r>
              <a:rPr lang="en-US" altLang="ko-KR" sz="1200" dirty="0" err="1" smtClean="0">
                <a:latin typeface="+mn-ea"/>
                <a:ea typeface="+mn-ea"/>
              </a:rPr>
              <a:t>Continunet</a:t>
            </a:r>
            <a:r>
              <a:rPr lang="ko-KR" altLang="en-US" sz="1200" smtClean="0">
                <a:latin typeface="+mn-ea"/>
                <a:ea typeface="+mn-ea"/>
              </a:rPr>
              <a:t>에서 개발한 </a:t>
            </a:r>
            <a:r>
              <a:rPr lang="en-US" altLang="ko-KR" sz="1200" dirty="0" smtClean="0">
                <a:latin typeface="+mn-ea"/>
                <a:ea typeface="+mn-ea"/>
              </a:rPr>
              <a:t>Open source</a:t>
            </a:r>
            <a:r>
              <a:rPr lang="ko-KR" altLang="en-US" sz="1200" smtClean="0">
                <a:latin typeface="+mn-ea"/>
                <a:ea typeface="+mn-ea"/>
              </a:rPr>
              <a:t>로서 기본 솔루션을 통해 높은 성능과 향상된 </a:t>
            </a:r>
            <a:r>
              <a:rPr lang="en-US" altLang="ko-KR" sz="1200" dirty="0" smtClean="0">
                <a:latin typeface="+mn-ea"/>
                <a:ea typeface="+mn-ea"/>
              </a:rPr>
              <a:t>Replication</a:t>
            </a:r>
            <a:r>
              <a:rPr lang="ko-KR" altLang="en-US" sz="1200" smtClean="0">
                <a:latin typeface="+mn-ea"/>
                <a:ea typeface="+mn-ea"/>
              </a:rPr>
              <a:t> 기능을 제공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>
                <a:latin typeface="+mn-ea"/>
                <a:ea typeface="+mn-ea"/>
              </a:rPr>
              <a:t>Tungsten </a:t>
            </a:r>
            <a:r>
              <a:rPr lang="en-US" altLang="ko-KR" sz="1200" dirty="0" smtClean="0">
                <a:latin typeface="+mn-ea"/>
                <a:ea typeface="+mn-ea"/>
              </a:rPr>
              <a:t>Replicator</a:t>
            </a:r>
            <a:r>
              <a:rPr lang="ko-KR" altLang="en-US" sz="1200" smtClean="0">
                <a:latin typeface="+mn-ea"/>
                <a:ea typeface="+mn-ea"/>
              </a:rPr>
              <a:t>는 </a:t>
            </a:r>
            <a:r>
              <a:rPr lang="en-US" altLang="ko-KR" sz="1200" dirty="0" smtClean="0">
                <a:latin typeface="+mn-ea"/>
                <a:ea typeface="+mn-ea"/>
              </a:rPr>
              <a:t>GTIDs </a:t>
            </a:r>
            <a:r>
              <a:rPr lang="ko-KR" altLang="en-US" sz="1200" smtClean="0">
                <a:latin typeface="+mn-ea"/>
                <a:ea typeface="+mn-ea"/>
              </a:rPr>
              <a:t>기반의 향상된 기능과 필더를 포함한 파이프라인 처리 등을 통해 </a:t>
            </a:r>
            <a:r>
              <a:rPr lang="en-US" altLang="ko-KR" sz="1200" dirty="0" smtClean="0">
                <a:latin typeface="+mn-ea"/>
                <a:ea typeface="+mn-ea"/>
              </a:rPr>
              <a:t>Multi-Master, Star, Fan-In </a:t>
            </a:r>
            <a:r>
              <a:rPr lang="ko-KR" altLang="en-US" sz="1200" smtClean="0">
                <a:latin typeface="+mn-ea"/>
                <a:ea typeface="+mn-ea"/>
              </a:rPr>
              <a:t>방식의 다양한 </a:t>
            </a:r>
            <a:r>
              <a:rPr lang="en-US" altLang="ko-KR" sz="1200" dirty="0" smtClean="0">
                <a:latin typeface="+mn-ea"/>
                <a:ea typeface="+mn-ea"/>
              </a:rPr>
              <a:t>Topology</a:t>
            </a:r>
            <a:r>
              <a:rPr lang="ko-KR" altLang="en-US" sz="1200" smtClean="0">
                <a:latin typeface="+mn-ea"/>
                <a:ea typeface="+mn-ea"/>
              </a:rPr>
              <a:t>를 제공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ko-KR" altLang="en-US" sz="1200" dirty="0" smtClean="0">
                <a:latin typeface="+mn-ea"/>
                <a:ea typeface="+mn-ea"/>
              </a:rPr>
              <a:t>온라인 백업과 복제를 통해 간단하게 </a:t>
            </a:r>
            <a:r>
              <a:rPr lang="en-US" altLang="ko-KR" sz="1200" dirty="0" smtClean="0">
                <a:latin typeface="+mn-ea"/>
                <a:ea typeface="+mn-ea"/>
              </a:rPr>
              <a:t>Slave</a:t>
            </a:r>
            <a:r>
              <a:rPr lang="ko-KR" altLang="en-US" sz="1200" smtClean="0">
                <a:latin typeface="+mn-ea"/>
                <a:ea typeface="+mn-ea"/>
              </a:rPr>
              <a:t>를 추가 하거나 문제가 있는 </a:t>
            </a:r>
            <a:r>
              <a:rPr lang="en-US" altLang="ko-KR" sz="1200" dirty="0" smtClean="0">
                <a:latin typeface="+mn-ea"/>
                <a:ea typeface="+mn-ea"/>
              </a:rPr>
              <a:t>Slave </a:t>
            </a:r>
            <a:r>
              <a:rPr lang="ko-KR" altLang="en-US" sz="1200" smtClean="0">
                <a:latin typeface="+mn-ea"/>
                <a:ea typeface="+mn-ea"/>
              </a:rPr>
              <a:t>복구가 가능</a:t>
            </a:r>
            <a:endParaRPr lang="en-US" altLang="ko-KR" sz="1200" dirty="0" smtClean="0">
              <a:latin typeface="+mn-ea"/>
              <a:ea typeface="+mn-ea"/>
            </a:endParaRPr>
          </a:p>
          <a:p>
            <a:pPr marL="101600" indent="-101600">
              <a:lnSpc>
                <a:spcPct val="150000"/>
              </a:lnSpc>
              <a:buFont typeface="Wingdings" pitchFamily="2" charset="2"/>
              <a:buChar char="§"/>
              <a:defRPr/>
            </a:pPr>
            <a:r>
              <a:rPr lang="en-US" altLang="ko-KR" sz="1200" dirty="0" smtClean="0">
                <a:latin typeface="+mn-ea"/>
                <a:ea typeface="+mn-ea"/>
              </a:rPr>
              <a:t>MySQL, Oracle, </a:t>
            </a:r>
            <a:r>
              <a:rPr lang="en-US" altLang="ko-KR" sz="1200" dirty="0" err="1" smtClean="0">
                <a:latin typeface="+mn-ea"/>
                <a:ea typeface="+mn-ea"/>
              </a:rPr>
              <a:t>PostgreSQL</a:t>
            </a:r>
            <a:r>
              <a:rPr lang="en-US" altLang="ko-KR" sz="1200" dirty="0" smtClean="0">
                <a:latin typeface="+mn-ea"/>
                <a:ea typeface="+mn-ea"/>
              </a:rPr>
              <a:t> </a:t>
            </a:r>
            <a:r>
              <a:rPr lang="ko-KR" altLang="en-US" sz="1200" smtClean="0">
                <a:latin typeface="+mn-ea"/>
                <a:ea typeface="+mn-ea"/>
              </a:rPr>
              <a:t>등에서 사용이 가능하며</a:t>
            </a:r>
            <a:r>
              <a:rPr lang="en-US" altLang="ko-KR" sz="1200" dirty="0" smtClean="0">
                <a:latin typeface="+mn-ea"/>
                <a:ea typeface="+mn-ea"/>
              </a:rPr>
              <a:t>, Extractor(</a:t>
            </a:r>
            <a:r>
              <a:rPr lang="en-US" altLang="ko-KR" sz="1200" dirty="0">
                <a:latin typeface="+mn-ea"/>
              </a:rPr>
              <a:t>MySQL, Oracle, </a:t>
            </a:r>
            <a:r>
              <a:rPr lang="en-US" altLang="ko-KR" sz="1200" dirty="0" err="1" smtClean="0">
                <a:latin typeface="+mn-ea"/>
              </a:rPr>
              <a:t>PostgreSQL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smtClean="0">
                <a:latin typeface="+mn-ea"/>
                <a:ea typeface="+mn-ea"/>
              </a:rPr>
              <a:t>에서 </a:t>
            </a:r>
            <a:r>
              <a:rPr lang="en-US" altLang="ko-KR" sz="1200" dirty="0" smtClean="0">
                <a:latin typeface="+mn-ea"/>
                <a:ea typeface="+mn-ea"/>
              </a:rPr>
              <a:t>Applier(</a:t>
            </a:r>
            <a:r>
              <a:rPr lang="en-US" altLang="ko-KR" sz="1200" dirty="0">
                <a:latin typeface="+mn-ea"/>
              </a:rPr>
              <a:t>MySQL, Oracle, </a:t>
            </a:r>
            <a:r>
              <a:rPr lang="en-US" altLang="ko-KR" sz="1200" dirty="0" err="1" smtClean="0">
                <a:latin typeface="+mn-ea"/>
              </a:rPr>
              <a:t>PostgreSQL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en-US" altLang="ko-KR" sz="1200" dirty="0" err="1" smtClean="0">
                <a:latin typeface="+mn-ea"/>
              </a:rPr>
              <a:t>MongoDB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en-US" altLang="ko-KR" sz="1200" dirty="0" err="1" smtClean="0">
                <a:latin typeface="+mn-ea"/>
              </a:rPr>
              <a:t>Vertica</a:t>
            </a:r>
            <a:r>
              <a:rPr lang="en-US" altLang="ko-KR" sz="1200" dirty="0" smtClean="0">
                <a:latin typeface="+mn-ea"/>
              </a:rPr>
              <a:t>, </a:t>
            </a:r>
            <a:r>
              <a:rPr lang="en-US" altLang="ko-KR" sz="1200" dirty="0" err="1" smtClean="0">
                <a:latin typeface="+mn-ea"/>
              </a:rPr>
              <a:t>etc</a:t>
            </a:r>
            <a:r>
              <a:rPr lang="en-US" altLang="ko-KR" sz="1200" dirty="0" smtClean="0">
                <a:latin typeface="+mn-ea"/>
              </a:rPr>
              <a:t>)</a:t>
            </a:r>
            <a:r>
              <a:rPr lang="ko-KR" altLang="en-US" sz="1200" smtClean="0">
                <a:latin typeface="+mn-ea"/>
                <a:ea typeface="+mn-ea"/>
              </a:rPr>
              <a:t>로 데이터 전송이 가능</a:t>
            </a: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13" name="내용 개체 틀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42"/>
          <a:stretch/>
        </p:blipFill>
        <p:spPr>
          <a:xfrm>
            <a:off x="755576" y="4869160"/>
            <a:ext cx="3528392" cy="1440160"/>
          </a:xfrm>
          <a:prstGeom prst="rect">
            <a:avLst/>
          </a:prstGeom>
        </p:spPr>
      </p:pic>
      <p:pic>
        <p:nvPicPr>
          <p:cNvPr id="14" name="그림 1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0" b="12247"/>
          <a:stretch/>
        </p:blipFill>
        <p:spPr>
          <a:xfrm>
            <a:off x="4860032" y="4869160"/>
            <a:ext cx="3287835" cy="155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6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2. Tungsten Architecture</a:t>
            </a:r>
            <a:endParaRPr lang="ko-KR" altLang="en-US" sz="2800" dirty="0" smtClean="0"/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1831"/>
              </p:ext>
            </p:extLst>
          </p:nvPr>
        </p:nvGraphicFramePr>
        <p:xfrm>
          <a:off x="721073" y="1484784"/>
          <a:ext cx="7523335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3" name="Image" r:id="rId3" imgW="7961760" imgH="5257080" progId="Photoshop.Image.7">
                  <p:embed/>
                </p:oleObj>
              </mc:Choice>
              <mc:Fallback>
                <p:oleObj name="Image" r:id="rId3" imgW="7961760" imgH="525708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1073" y="1484784"/>
                        <a:ext cx="7523335" cy="496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모서리가 둥근 직사각형 45"/>
          <p:cNvSpPr/>
          <p:nvPr/>
        </p:nvSpPr>
        <p:spPr bwMode="auto">
          <a:xfrm>
            <a:off x="239733" y="135143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MySQL to MySQL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17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2. Tungsten Architecture</a:t>
            </a:r>
            <a:endParaRPr lang="ko-KR" altLang="en-US" sz="2800" dirty="0" smtClean="0"/>
          </a:p>
        </p:txBody>
      </p:sp>
      <p:sp>
        <p:nvSpPr>
          <p:cNvPr id="6" name="모서리가 둥근 직사각형 5"/>
          <p:cNvSpPr/>
          <p:nvPr/>
        </p:nvSpPr>
        <p:spPr bwMode="auto">
          <a:xfrm>
            <a:off x="239733" y="135143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Oracle to MySQL</a:t>
            </a:r>
            <a:endParaRPr lang="ko-KR" altLang="en-US" sz="1300" b="1" dirty="0">
              <a:latin typeface="+mj-lt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596177"/>
              </p:ext>
            </p:extLst>
          </p:nvPr>
        </p:nvGraphicFramePr>
        <p:xfrm>
          <a:off x="971600" y="1772816"/>
          <a:ext cx="7260480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Image" r:id="rId3" imgW="7898400" imgH="5333040" progId="Photoshop.Image.7">
                  <p:embed/>
                </p:oleObj>
              </mc:Choice>
              <mc:Fallback>
                <p:oleObj name="Image" r:id="rId3" imgW="7898400" imgH="533304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600" y="1772816"/>
                        <a:ext cx="7260480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54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2. Tungsten Architecture</a:t>
            </a:r>
            <a:endParaRPr lang="ko-KR" altLang="en-US" sz="2800" dirty="0" smtClean="0"/>
          </a:p>
        </p:txBody>
      </p:sp>
      <p:sp>
        <p:nvSpPr>
          <p:cNvPr id="6" name="모서리가 둥근 직사각형 5"/>
          <p:cNvSpPr/>
          <p:nvPr/>
        </p:nvSpPr>
        <p:spPr bwMode="auto">
          <a:xfrm>
            <a:off x="239733" y="135143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Master</a:t>
            </a:r>
            <a:endParaRPr lang="ko-KR" altLang="en-US" sz="1300" b="1" dirty="0">
              <a:latin typeface="+mj-lt"/>
            </a:endParaRPr>
          </a:p>
        </p:txBody>
      </p:sp>
      <p:pic>
        <p:nvPicPr>
          <p:cNvPr id="7" name="그림 6" descr="Filters: Pipeline Stages on Master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33" y="1616275"/>
            <a:ext cx="4044235" cy="1820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그림 7" descr="Filters: Pipeline Stages on Slav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466" y="1616770"/>
            <a:ext cx="4392488" cy="182015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모서리가 둥근 직사각형 8"/>
          <p:cNvSpPr/>
          <p:nvPr/>
        </p:nvSpPr>
        <p:spPr bwMode="auto">
          <a:xfrm>
            <a:off x="4566466" y="1350018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Slave</a:t>
            </a:r>
            <a:endParaRPr lang="ko-KR" altLang="en-US" sz="1300" b="1" dirty="0">
              <a:latin typeface="+mj-lt"/>
            </a:endParaRPr>
          </a:p>
        </p:txBody>
      </p:sp>
      <p:cxnSp>
        <p:nvCxnSpPr>
          <p:cNvPr id="5" name="직선 화살표 연결선 4"/>
          <p:cNvCxnSpPr/>
          <p:nvPr/>
        </p:nvCxnSpPr>
        <p:spPr>
          <a:xfrm>
            <a:off x="395536" y="3511978"/>
            <a:ext cx="1866314" cy="0"/>
          </a:xfrm>
          <a:prstGeom prst="straightConnector1">
            <a:avLst/>
          </a:prstGeom>
          <a:ln w="28575">
            <a:solidFill>
              <a:srgbClr val="F5D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/>
          <p:nvPr/>
        </p:nvCxnSpPr>
        <p:spPr>
          <a:xfrm>
            <a:off x="2267744" y="3511978"/>
            <a:ext cx="1866314" cy="0"/>
          </a:xfrm>
          <a:prstGeom prst="straightConnector1">
            <a:avLst/>
          </a:prstGeom>
          <a:ln w="28575">
            <a:solidFill>
              <a:srgbClr val="F5D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3528" y="3529979"/>
            <a:ext cx="19463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+mn-ea"/>
                <a:ea typeface="+mn-ea"/>
              </a:rPr>
              <a:t>Database</a:t>
            </a:r>
            <a:r>
              <a:rPr lang="ko-KR" altLang="en-US" sz="800" smtClean="0">
                <a:latin typeface="+mn-ea"/>
                <a:ea typeface="+mn-ea"/>
              </a:rPr>
              <a:t>에서 </a:t>
            </a:r>
            <a:r>
              <a:rPr lang="en-US" altLang="ko-KR" sz="800" dirty="0" smtClean="0">
                <a:latin typeface="+mn-ea"/>
                <a:ea typeface="+mn-ea"/>
              </a:rPr>
              <a:t>Memory Q</a:t>
            </a:r>
            <a:r>
              <a:rPr lang="ko-KR" altLang="en-US" sz="800" smtClean="0">
                <a:latin typeface="+mn-ea"/>
                <a:ea typeface="+mn-ea"/>
              </a:rPr>
              <a:t>에 로드 단계</a:t>
            </a:r>
            <a:endParaRPr lang="ko-KR" altLang="en-US" sz="800"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26762" y="3525795"/>
            <a:ext cx="17411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+mn-ea"/>
                <a:ea typeface="+mn-ea"/>
              </a:rPr>
              <a:t>Memory Q</a:t>
            </a:r>
            <a:r>
              <a:rPr lang="ko-KR" altLang="en-US" sz="800" smtClean="0">
                <a:latin typeface="+mn-ea"/>
                <a:ea typeface="+mn-ea"/>
              </a:rPr>
              <a:t>에서 </a:t>
            </a:r>
            <a:r>
              <a:rPr lang="en-US" altLang="ko-KR" sz="800" dirty="0" smtClean="0">
                <a:latin typeface="+mn-ea"/>
                <a:ea typeface="+mn-ea"/>
              </a:rPr>
              <a:t>THL</a:t>
            </a:r>
            <a:r>
              <a:rPr lang="ko-KR" altLang="en-US" sz="800" smtClean="0">
                <a:latin typeface="+mn-ea"/>
                <a:ea typeface="+mn-ea"/>
              </a:rPr>
              <a:t>에 </a:t>
            </a:r>
            <a:r>
              <a:rPr lang="en-US" altLang="ko-KR" sz="800" dirty="0" smtClean="0">
                <a:latin typeface="+mn-ea"/>
                <a:ea typeface="+mn-ea"/>
              </a:rPr>
              <a:t>Write </a:t>
            </a:r>
            <a:r>
              <a:rPr lang="ko-KR" altLang="en-US" sz="800" smtClean="0">
                <a:latin typeface="+mn-ea"/>
                <a:ea typeface="+mn-ea"/>
              </a:rPr>
              <a:t>단계</a:t>
            </a:r>
            <a:endParaRPr lang="ko-KR" altLang="en-US" sz="800">
              <a:latin typeface="+mn-ea"/>
              <a:ea typeface="+mn-ea"/>
            </a:endParaRPr>
          </a:p>
        </p:txBody>
      </p:sp>
      <p:grpSp>
        <p:nvGrpSpPr>
          <p:cNvPr id="15" name="Group 61"/>
          <p:cNvGrpSpPr>
            <a:grpSpLocks/>
          </p:cNvGrpSpPr>
          <p:nvPr/>
        </p:nvGrpSpPr>
        <p:grpSpPr bwMode="auto">
          <a:xfrm>
            <a:off x="232756" y="3896866"/>
            <a:ext cx="4051212" cy="1332334"/>
            <a:chOff x="1080" y="1536"/>
            <a:chExt cx="2156" cy="960"/>
          </a:xfrm>
        </p:grpSpPr>
        <p:sp>
          <p:nvSpPr>
            <p:cNvPr id="16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7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9" name="Rectangle 25"/>
          <p:cNvSpPr>
            <a:spLocks noChangeArrowheads="1"/>
          </p:cNvSpPr>
          <p:nvPr/>
        </p:nvSpPr>
        <p:spPr bwMode="auto">
          <a:xfrm>
            <a:off x="419699" y="4091737"/>
            <a:ext cx="3714359" cy="10336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 err="1" smtClean="0">
                <a:latin typeface="+mn-ea"/>
                <a:ea typeface="+mn-ea"/>
              </a:rPr>
              <a:t>Binlog</a:t>
            </a:r>
            <a:r>
              <a:rPr lang="en-US" altLang="ko-KR" sz="1000" dirty="0" smtClean="0">
                <a:latin typeface="+mn-ea"/>
                <a:ea typeface="+mn-ea"/>
              </a:rPr>
              <a:t>-to-q </a:t>
            </a:r>
            <a:r>
              <a:rPr lang="ko-KR" altLang="en-US" sz="1000" smtClean="0">
                <a:latin typeface="+mn-ea"/>
                <a:ea typeface="+mn-ea"/>
              </a:rPr>
              <a:t>단계에서 </a:t>
            </a:r>
            <a:r>
              <a:rPr lang="en-US" altLang="ko-KR" sz="1000" dirty="0" smtClean="0">
                <a:latin typeface="+mn-ea"/>
                <a:ea typeface="+mn-ea"/>
              </a:rPr>
              <a:t>MySQL</a:t>
            </a:r>
            <a:r>
              <a:rPr lang="ko-KR" altLang="en-US" sz="1000" smtClean="0">
                <a:latin typeface="+mn-ea"/>
                <a:ea typeface="+mn-ea"/>
              </a:rPr>
              <a:t>의 경우 직접 </a:t>
            </a:r>
            <a:r>
              <a:rPr lang="en-US" altLang="ko-KR" sz="1000" dirty="0" smtClean="0">
                <a:latin typeface="+mn-ea"/>
                <a:ea typeface="+mn-ea"/>
              </a:rPr>
              <a:t>Binary Log </a:t>
            </a:r>
            <a:r>
              <a:rPr lang="ko-KR" altLang="en-US" sz="1000" smtClean="0">
                <a:latin typeface="+mn-ea"/>
                <a:ea typeface="+mn-ea"/>
              </a:rPr>
              <a:t>파일을 읽어 들여 </a:t>
            </a:r>
            <a:r>
              <a:rPr lang="en-US" altLang="ko-KR" sz="1000" dirty="0" smtClean="0">
                <a:latin typeface="+mn-ea"/>
                <a:ea typeface="+mn-ea"/>
              </a:rPr>
              <a:t>Memory Q</a:t>
            </a:r>
            <a:r>
              <a:rPr lang="ko-KR" altLang="en-US" sz="1000" smtClean="0">
                <a:latin typeface="+mn-ea"/>
                <a:ea typeface="+mn-ea"/>
              </a:rPr>
              <a:t>에 넣으며 </a:t>
            </a:r>
            <a:r>
              <a:rPr lang="en-US" altLang="ko-KR" sz="1000" dirty="0" smtClean="0">
                <a:latin typeface="+mn-ea"/>
                <a:ea typeface="+mn-ea"/>
              </a:rPr>
              <a:t>Oracle</a:t>
            </a:r>
            <a:r>
              <a:rPr lang="ko-KR" altLang="en-US" sz="1000" smtClean="0">
                <a:latin typeface="+mn-ea"/>
                <a:ea typeface="+mn-ea"/>
              </a:rPr>
              <a:t>의 경우 </a:t>
            </a:r>
            <a:r>
              <a:rPr lang="en-US" altLang="ko-KR" sz="1000" dirty="0" smtClean="0">
                <a:latin typeface="+mn-ea"/>
                <a:ea typeface="+mn-ea"/>
              </a:rPr>
              <a:t>Oracle Change Data Capture(CDC)</a:t>
            </a:r>
            <a:r>
              <a:rPr lang="ko-KR" altLang="en-US" sz="1000" smtClean="0">
                <a:latin typeface="+mn-ea"/>
                <a:ea typeface="+mn-ea"/>
              </a:rPr>
              <a:t>와 연동하여 실행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 smtClean="0">
                <a:latin typeface="+mn-ea"/>
                <a:ea typeface="+mn-ea"/>
              </a:rPr>
              <a:t>Oracle</a:t>
            </a:r>
            <a:r>
              <a:rPr lang="ko-KR" altLang="en-US" sz="1000" smtClean="0">
                <a:latin typeface="+mn-ea"/>
                <a:ea typeface="+mn-ea"/>
              </a:rPr>
              <a:t>의 경우 </a:t>
            </a:r>
            <a:r>
              <a:rPr lang="en-US" altLang="ko-KR" sz="1000" dirty="0" smtClean="0">
                <a:latin typeface="+mn-ea"/>
                <a:ea typeface="+mn-ea"/>
              </a:rPr>
              <a:t>CDC</a:t>
            </a:r>
            <a:r>
              <a:rPr lang="ko-KR" altLang="en-US" sz="1000" smtClean="0">
                <a:latin typeface="+mn-ea"/>
                <a:ea typeface="+mn-ea"/>
              </a:rPr>
              <a:t>를 위한 설정이 필요하고 설정을 위해 </a:t>
            </a:r>
            <a:r>
              <a:rPr lang="en-US" altLang="ko-KR" sz="1000" dirty="0" smtClean="0">
                <a:latin typeface="+mn-ea"/>
                <a:ea typeface="+mn-ea"/>
              </a:rPr>
              <a:t>CDC Script </a:t>
            </a:r>
            <a:r>
              <a:rPr lang="ko-KR" altLang="en-US" sz="1000" smtClean="0">
                <a:latin typeface="+mn-ea"/>
                <a:ea typeface="+mn-ea"/>
              </a:rPr>
              <a:t>제공</a:t>
            </a:r>
            <a:endParaRPr lang="ko-KR" altLang="en-US" sz="1000" dirty="0">
              <a:latin typeface="+mn-ea"/>
              <a:ea typeface="+mn-ea"/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4656998" y="3510536"/>
            <a:ext cx="1649447" cy="1442"/>
          </a:xfrm>
          <a:prstGeom prst="straightConnector1">
            <a:avLst/>
          </a:prstGeom>
          <a:ln w="28575">
            <a:solidFill>
              <a:srgbClr val="F5D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644008" y="3524353"/>
            <a:ext cx="1439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+mn-ea"/>
                <a:ea typeface="+mn-ea"/>
              </a:rPr>
              <a:t>THL</a:t>
            </a:r>
            <a:r>
              <a:rPr lang="ko-KR" altLang="en-US" sz="800" smtClean="0">
                <a:latin typeface="+mn-ea"/>
                <a:ea typeface="+mn-ea"/>
              </a:rPr>
              <a:t>을 읽어 </a:t>
            </a:r>
            <a:r>
              <a:rPr lang="en-US" altLang="ko-KR" sz="800" dirty="0" smtClean="0">
                <a:latin typeface="+mn-ea"/>
                <a:ea typeface="+mn-ea"/>
              </a:rPr>
              <a:t>Slave</a:t>
            </a:r>
            <a:r>
              <a:rPr lang="ko-KR" altLang="en-US" sz="800" smtClean="0">
                <a:latin typeface="+mn-ea"/>
                <a:ea typeface="+mn-ea"/>
              </a:rPr>
              <a:t>의 </a:t>
            </a:r>
            <a:r>
              <a:rPr lang="en-US" altLang="ko-KR" sz="800" dirty="0" smtClean="0">
                <a:latin typeface="+mn-ea"/>
                <a:ea typeface="+mn-ea"/>
              </a:rPr>
              <a:t>THL</a:t>
            </a:r>
            <a:r>
              <a:rPr lang="ko-KR" altLang="en-US" sz="800" smtClean="0">
                <a:latin typeface="+mn-ea"/>
                <a:ea typeface="+mn-ea"/>
              </a:rPr>
              <a:t>에 </a:t>
            </a:r>
            <a:r>
              <a:rPr lang="en-US" altLang="ko-KR" sz="800" dirty="0" smtClean="0">
                <a:latin typeface="+mn-ea"/>
                <a:ea typeface="+mn-ea"/>
              </a:rPr>
              <a:t/>
            </a:r>
            <a:br>
              <a:rPr lang="en-US" altLang="ko-KR" sz="800" dirty="0" smtClean="0">
                <a:latin typeface="+mn-ea"/>
                <a:ea typeface="+mn-ea"/>
              </a:rPr>
            </a:br>
            <a:r>
              <a:rPr lang="en-US" altLang="ko-KR" sz="800" dirty="0" smtClean="0">
                <a:latin typeface="+mn-ea"/>
                <a:ea typeface="+mn-ea"/>
              </a:rPr>
              <a:t>Write </a:t>
            </a:r>
            <a:r>
              <a:rPr lang="ko-KR" altLang="en-US" sz="800" smtClean="0">
                <a:latin typeface="+mn-ea"/>
                <a:ea typeface="+mn-ea"/>
              </a:rPr>
              <a:t>단계</a:t>
            </a:r>
            <a:endParaRPr lang="ko-KR" altLang="en-US" sz="800">
              <a:latin typeface="+mn-ea"/>
              <a:ea typeface="+mn-ea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6306445" y="3510536"/>
            <a:ext cx="1145875" cy="0"/>
          </a:xfrm>
          <a:prstGeom prst="straightConnector1">
            <a:avLst/>
          </a:prstGeom>
          <a:ln w="28575">
            <a:solidFill>
              <a:srgbClr val="F5D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290662" y="3528163"/>
            <a:ext cx="1388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 smtClean="0">
                <a:latin typeface="+mn-ea"/>
                <a:ea typeface="+mn-ea"/>
              </a:rPr>
              <a:t>THL</a:t>
            </a:r>
            <a:r>
              <a:rPr lang="ko-KR" altLang="en-US" sz="800" smtClean="0">
                <a:latin typeface="+mn-ea"/>
                <a:ea typeface="+mn-ea"/>
              </a:rPr>
              <a:t>을 읽어 </a:t>
            </a:r>
            <a:r>
              <a:rPr lang="en-US" altLang="ko-KR" sz="800" dirty="0" smtClean="0">
                <a:latin typeface="+mn-ea"/>
                <a:ea typeface="+mn-ea"/>
              </a:rPr>
              <a:t>Memory Q</a:t>
            </a:r>
            <a:r>
              <a:rPr lang="ko-KR" altLang="en-US" sz="800" smtClean="0">
                <a:latin typeface="+mn-ea"/>
                <a:ea typeface="+mn-ea"/>
              </a:rPr>
              <a:t>에 </a:t>
            </a:r>
            <a:r>
              <a:rPr lang="en-US" altLang="ko-KR" sz="800" dirty="0" smtClean="0">
                <a:latin typeface="+mn-ea"/>
                <a:ea typeface="+mn-ea"/>
              </a:rPr>
              <a:t/>
            </a:r>
            <a:br>
              <a:rPr lang="en-US" altLang="ko-KR" sz="800" dirty="0" smtClean="0">
                <a:latin typeface="+mn-ea"/>
                <a:ea typeface="+mn-ea"/>
              </a:rPr>
            </a:br>
            <a:r>
              <a:rPr lang="ko-KR" altLang="en-US" sz="800" smtClean="0">
                <a:latin typeface="+mn-ea"/>
                <a:ea typeface="+mn-ea"/>
              </a:rPr>
              <a:t>적재</a:t>
            </a:r>
            <a:endParaRPr lang="ko-KR" altLang="en-US" sz="800">
              <a:latin typeface="+mn-ea"/>
              <a:ea typeface="+mn-ea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7452320" y="3501008"/>
            <a:ext cx="1432781" cy="9528"/>
          </a:xfrm>
          <a:prstGeom prst="straightConnector1">
            <a:avLst/>
          </a:prstGeom>
          <a:ln w="28575">
            <a:solidFill>
              <a:srgbClr val="F5D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8344" y="3528163"/>
            <a:ext cx="1144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>
                <a:latin typeface="+mn-ea"/>
                <a:ea typeface="+mn-ea"/>
              </a:rPr>
              <a:t>Memory Q</a:t>
            </a:r>
            <a:r>
              <a:rPr lang="ko-KR" altLang="en-US" sz="800" smtClean="0">
                <a:latin typeface="+mn-ea"/>
                <a:ea typeface="+mn-ea"/>
              </a:rPr>
              <a:t>에서 </a:t>
            </a:r>
            <a:r>
              <a:rPr lang="en-US" altLang="ko-KR" sz="800" dirty="0" smtClean="0">
                <a:latin typeface="+mn-ea"/>
                <a:ea typeface="+mn-ea"/>
              </a:rPr>
              <a:t>DATABASE</a:t>
            </a:r>
            <a:r>
              <a:rPr lang="ko-KR" altLang="en-US" sz="800" smtClean="0">
                <a:latin typeface="+mn-ea"/>
                <a:ea typeface="+mn-ea"/>
              </a:rPr>
              <a:t>로 전송</a:t>
            </a:r>
            <a:endParaRPr lang="ko-KR" altLang="en-US" sz="800">
              <a:latin typeface="+mn-ea"/>
              <a:ea typeface="+mn-ea"/>
            </a:endParaRPr>
          </a:p>
        </p:txBody>
      </p:sp>
      <p:grpSp>
        <p:nvGrpSpPr>
          <p:cNvPr id="33" name="Group 61"/>
          <p:cNvGrpSpPr>
            <a:grpSpLocks/>
          </p:cNvGrpSpPr>
          <p:nvPr/>
        </p:nvGrpSpPr>
        <p:grpSpPr bwMode="auto">
          <a:xfrm>
            <a:off x="4566466" y="3896866"/>
            <a:ext cx="4392488" cy="1332334"/>
            <a:chOff x="1080" y="1536"/>
            <a:chExt cx="2156" cy="960"/>
          </a:xfrm>
        </p:grpSpPr>
        <p:sp>
          <p:nvSpPr>
            <p:cNvPr id="34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5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4890089" y="4051568"/>
            <a:ext cx="3714359" cy="20518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ko-KR" sz="1000" dirty="0">
                <a:latin typeface="+mn-ea"/>
                <a:ea typeface="+mn-ea"/>
              </a:rPr>
              <a:t>q-to-</a:t>
            </a:r>
            <a:r>
              <a:rPr lang="en-US" altLang="ko-KR" sz="1000" dirty="0" err="1">
                <a:latin typeface="+mn-ea"/>
                <a:ea typeface="+mn-ea"/>
              </a:rPr>
              <a:t>dbms</a:t>
            </a:r>
            <a:r>
              <a:rPr lang="en-US" altLang="ko-KR" sz="1000" dirty="0">
                <a:latin typeface="+mn-ea"/>
                <a:ea typeface="+mn-ea"/>
              </a:rPr>
              <a:t> stage</a:t>
            </a:r>
            <a:r>
              <a:rPr lang="ko-KR" altLang="ko-KR" sz="1000">
                <a:latin typeface="+mn-ea"/>
                <a:ea typeface="+mn-ea"/>
              </a:rPr>
              <a:t>에서 </a:t>
            </a:r>
            <a:r>
              <a:rPr lang="en-US" altLang="ko-KR" sz="1000" dirty="0">
                <a:latin typeface="+mn-ea"/>
                <a:ea typeface="+mn-ea"/>
              </a:rPr>
              <a:t>Apply</a:t>
            </a:r>
            <a:r>
              <a:rPr lang="ko-KR" altLang="ko-KR" sz="1000">
                <a:latin typeface="+mn-ea"/>
                <a:ea typeface="+mn-ea"/>
              </a:rPr>
              <a:t>는 </a:t>
            </a:r>
            <a:r>
              <a:rPr lang="en-US" altLang="ko-KR" sz="1000" dirty="0">
                <a:latin typeface="+mn-ea"/>
                <a:ea typeface="+mn-ea"/>
              </a:rPr>
              <a:t>JDBC</a:t>
            </a:r>
            <a:r>
              <a:rPr lang="ko-KR" altLang="ko-KR" sz="1000">
                <a:latin typeface="+mn-ea"/>
                <a:ea typeface="+mn-ea"/>
              </a:rPr>
              <a:t>를 통해 </a:t>
            </a:r>
            <a:r>
              <a:rPr lang="en-US" altLang="ko-KR" sz="1000" dirty="0">
                <a:latin typeface="+mn-ea"/>
                <a:ea typeface="+mn-ea"/>
              </a:rPr>
              <a:t>SQL Requests </a:t>
            </a:r>
            <a:r>
              <a:rPr lang="ko-KR" altLang="en-US" sz="1000" smtClean="0">
                <a:latin typeface="+mn-ea"/>
                <a:ea typeface="+mn-ea"/>
              </a:rPr>
              <a:t>됨</a:t>
            </a:r>
            <a:endParaRPr lang="ko-KR" altLang="en-US" sz="1000" dirty="0">
              <a:latin typeface="+mn-ea"/>
              <a:ea typeface="+mn-ea"/>
            </a:endParaRPr>
          </a:p>
        </p:txBody>
      </p:sp>
      <p:grpSp>
        <p:nvGrpSpPr>
          <p:cNvPr id="37" name="Group 61"/>
          <p:cNvGrpSpPr>
            <a:grpSpLocks/>
          </p:cNvGrpSpPr>
          <p:nvPr/>
        </p:nvGrpSpPr>
        <p:grpSpPr bwMode="auto">
          <a:xfrm>
            <a:off x="251520" y="5373216"/>
            <a:ext cx="8515708" cy="1080120"/>
            <a:chOff x="1080" y="1536"/>
            <a:chExt cx="2156" cy="960"/>
          </a:xfrm>
        </p:grpSpPr>
        <p:sp>
          <p:nvSpPr>
            <p:cNvPr id="38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39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noFill/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40" name="Rectangle 25"/>
          <p:cNvSpPr>
            <a:spLocks noChangeArrowheads="1"/>
          </p:cNvSpPr>
          <p:nvPr/>
        </p:nvSpPr>
        <p:spPr bwMode="auto">
          <a:xfrm>
            <a:off x="438463" y="5480888"/>
            <a:ext cx="7807638" cy="8284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정합성을 위한 </a:t>
            </a:r>
            <a:r>
              <a:rPr lang="en-US" altLang="ko-KR" sz="1000" dirty="0">
                <a:latin typeface="+mn-ea"/>
                <a:ea typeface="+mn-ea"/>
              </a:rPr>
              <a:t>Transaction</a:t>
            </a:r>
            <a:r>
              <a:rPr lang="ko-KR" altLang="en-US" sz="1000">
                <a:latin typeface="+mn-ea"/>
                <a:ea typeface="+mn-ea"/>
              </a:rPr>
              <a:t>의 직렬화에 </a:t>
            </a:r>
            <a:r>
              <a:rPr lang="en-US" altLang="ko-KR" sz="1000" dirty="0">
                <a:latin typeface="+mn-ea"/>
                <a:ea typeface="+mn-ea"/>
              </a:rPr>
              <a:t>Google Protocol Buffer 2.3.0</a:t>
            </a:r>
            <a:r>
              <a:rPr lang="ko-KR" altLang="en-US" sz="1000">
                <a:latin typeface="+mn-ea"/>
                <a:ea typeface="+mn-ea"/>
              </a:rPr>
              <a:t>가 기본으로 사용되며</a:t>
            </a:r>
            <a:r>
              <a:rPr lang="en-US" altLang="ko-KR" sz="1000" dirty="0">
                <a:latin typeface="+mn-ea"/>
                <a:ea typeface="+mn-ea"/>
              </a:rPr>
              <a:t>, THL</a:t>
            </a:r>
            <a:r>
              <a:rPr lang="ko-KR" altLang="en-US" sz="1000">
                <a:latin typeface="+mn-ea"/>
                <a:ea typeface="+mn-ea"/>
              </a:rPr>
              <a:t>에 </a:t>
            </a:r>
            <a:r>
              <a:rPr lang="en-US" altLang="ko-KR" sz="1000" dirty="0">
                <a:latin typeface="+mn-ea"/>
                <a:ea typeface="+mn-ea"/>
              </a:rPr>
              <a:t>Write</a:t>
            </a:r>
            <a:r>
              <a:rPr lang="ko-KR" altLang="en-US" sz="1000">
                <a:latin typeface="+mn-ea"/>
                <a:ea typeface="+mn-ea"/>
              </a:rPr>
              <a:t>하는 과정은 정합성을 위해 </a:t>
            </a:r>
            <a:r>
              <a:rPr lang="en-US" altLang="ko-KR" sz="1000" dirty="0">
                <a:latin typeface="+mn-ea"/>
                <a:ea typeface="+mn-ea"/>
              </a:rPr>
              <a:t>Single Thread</a:t>
            </a:r>
            <a:r>
              <a:rPr lang="ko-KR" altLang="en-US" sz="1000">
                <a:latin typeface="+mn-ea"/>
                <a:ea typeface="+mn-ea"/>
              </a:rPr>
              <a:t>로 이루어져 </a:t>
            </a:r>
            <a:r>
              <a:rPr lang="ko-KR" altLang="en-US" sz="1000" smtClean="0">
                <a:latin typeface="+mn-ea"/>
                <a:ea typeface="+mn-ea"/>
              </a:rPr>
              <a:t>있음</a:t>
            </a:r>
            <a:endParaRPr lang="en-US" altLang="ko-KR" sz="1000" dirty="0" smtClean="0">
              <a:latin typeface="+mn-ea"/>
              <a:ea typeface="+mn-ea"/>
            </a:endParaRPr>
          </a:p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 smtClean="0">
                <a:latin typeface="+mn-ea"/>
                <a:ea typeface="+mn-ea"/>
              </a:rPr>
              <a:t>또한 </a:t>
            </a:r>
            <a:r>
              <a:rPr lang="en-US" altLang="ko-KR" sz="1000" dirty="0" smtClean="0">
                <a:latin typeface="+mn-ea"/>
                <a:ea typeface="+mn-ea"/>
              </a:rPr>
              <a:t>THL</a:t>
            </a:r>
            <a:r>
              <a:rPr lang="ko-KR" altLang="en-US" sz="1000">
                <a:latin typeface="+mn-ea"/>
                <a:ea typeface="+mn-ea"/>
              </a:rPr>
              <a:t>은 한번 쓰여진 상태 그대로 유지되며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수정이 </a:t>
            </a:r>
            <a:r>
              <a:rPr lang="ko-KR" altLang="en-US" sz="1000" smtClean="0">
                <a:latin typeface="+mn-ea"/>
                <a:ea typeface="+mn-ea"/>
              </a:rPr>
              <a:t>불가능</a:t>
            </a:r>
            <a:r>
              <a:rPr lang="en-US" altLang="ko-KR" sz="1000" dirty="0" smtClean="0">
                <a:latin typeface="+mn-ea"/>
                <a:ea typeface="+mn-ea"/>
              </a:rPr>
              <a:t> </a:t>
            </a:r>
            <a:br>
              <a:rPr lang="en-US" altLang="ko-KR" sz="1000" dirty="0" smtClean="0">
                <a:latin typeface="+mn-ea"/>
                <a:ea typeface="+mn-ea"/>
              </a:rPr>
            </a:br>
            <a:r>
              <a:rPr lang="en-US" altLang="ko-KR" sz="1000" dirty="0" smtClean="0">
                <a:latin typeface="+mn-ea"/>
                <a:ea typeface="+mn-ea"/>
              </a:rPr>
              <a:t>(</a:t>
            </a:r>
            <a:r>
              <a:rPr lang="ko-KR" altLang="en-US" sz="1000">
                <a:latin typeface="+mn-ea"/>
                <a:ea typeface="+mn-ea"/>
              </a:rPr>
              <a:t>해당 </a:t>
            </a:r>
            <a:r>
              <a:rPr lang="en-US" altLang="ko-KR" sz="1000" dirty="0">
                <a:latin typeface="+mn-ea"/>
                <a:ea typeface="+mn-ea"/>
              </a:rPr>
              <a:t>THL </a:t>
            </a:r>
            <a:r>
              <a:rPr lang="ko-KR" altLang="en-US" sz="1000">
                <a:latin typeface="+mn-ea"/>
                <a:ea typeface="+mn-ea"/>
              </a:rPr>
              <a:t>파일을 삭제하는 것은 가능하나</a:t>
            </a:r>
            <a:r>
              <a:rPr lang="en-US" altLang="ko-KR" sz="1000" dirty="0">
                <a:latin typeface="+mn-ea"/>
                <a:ea typeface="+mn-ea"/>
              </a:rPr>
              <a:t>, </a:t>
            </a:r>
            <a:r>
              <a:rPr lang="ko-KR" altLang="en-US" sz="1000">
                <a:latin typeface="+mn-ea"/>
                <a:ea typeface="+mn-ea"/>
              </a:rPr>
              <a:t>임의의 삭제의 경우 오류가 발생될 수 있다</a:t>
            </a:r>
            <a:r>
              <a:rPr lang="en-US" altLang="ko-KR" sz="1000" dirty="0" smtClean="0">
                <a:latin typeface="+mn-ea"/>
                <a:ea typeface="+mn-ea"/>
              </a:rPr>
              <a:t>.)</a:t>
            </a:r>
            <a:endParaRPr lang="ko-KR" altLang="en-US" sz="1000" dirty="0">
              <a:latin typeface="+mn-ea"/>
              <a:ea typeface="+mn-ea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65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3. Tungsten Replicator </a:t>
            </a:r>
            <a:r>
              <a:rPr lang="ko-KR" altLang="en-US" sz="2800" smtClean="0"/>
              <a:t>적용 환경</a:t>
            </a:r>
            <a:endParaRPr lang="ko-KR" altLang="en-US" sz="2800" dirty="0" smtClean="0"/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239733" y="135143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적용 가능 환경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251520" y="400506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적용 가능 구성</a:t>
            </a:r>
            <a:endParaRPr lang="ko-KR" altLang="en-US" sz="1300" b="1" dirty="0">
              <a:latin typeface="+mj-lt"/>
            </a:endParaRPr>
          </a:p>
        </p:txBody>
      </p:sp>
      <p:pic>
        <p:nvPicPr>
          <p:cNvPr id="13" name="그림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24" y="1713478"/>
            <a:ext cx="5943600" cy="2147570"/>
          </a:xfrm>
          <a:prstGeom prst="rect">
            <a:avLst/>
          </a:prstGeom>
        </p:spPr>
      </p:pic>
      <p:pic>
        <p:nvPicPr>
          <p:cNvPr id="14" name="그림 13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624" y="4395812"/>
            <a:ext cx="5943600" cy="1974850"/>
          </a:xfrm>
          <a:prstGeom prst="rect">
            <a:avLst/>
          </a:prstGeom>
        </p:spPr>
      </p:pic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4. Tungsten Replicator vs OGG </a:t>
            </a:r>
            <a:endParaRPr lang="ko-KR" altLang="en-US" sz="2800" dirty="0" smtClean="0"/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239733" y="135143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지원 </a:t>
            </a:r>
            <a:r>
              <a:rPr lang="en-US" altLang="ko-KR" sz="1300" b="1" dirty="0" smtClean="0">
                <a:latin typeface="+mj-lt"/>
              </a:rPr>
              <a:t>OS</a:t>
            </a:r>
            <a:endParaRPr lang="ko-KR" altLang="en-US" sz="1300" b="1" dirty="0">
              <a:latin typeface="+mj-lt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957753"/>
              </p:ext>
            </p:extLst>
          </p:nvPr>
        </p:nvGraphicFramePr>
        <p:xfrm>
          <a:off x="611560" y="1700808"/>
          <a:ext cx="7848872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Tungsten Replicator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Oracle Golden Gate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Linux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– </a:t>
                      </a:r>
                      <a:r>
                        <a:rPr lang="en-US" altLang="ko-KR" sz="11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RedHat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Centos, Ubuntu, </a:t>
                      </a:r>
                      <a:r>
                        <a:rPr lang="en-US" altLang="ko-KR" sz="1100" baseline="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etc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(Primary platform)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Linux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Solaris 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(Secondary platform)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Windows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Mac OS X 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(Secondary platform)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Solaris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Windows 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(Limited platform)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HPUX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BSD 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(Limited platform)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AIX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모서리가 둥근 직사각형 12"/>
          <p:cNvSpPr/>
          <p:nvPr/>
        </p:nvSpPr>
        <p:spPr bwMode="auto">
          <a:xfrm>
            <a:off x="251520" y="3789040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smtClean="0">
                <a:latin typeface="+mj-lt"/>
              </a:rPr>
              <a:t>지원 </a:t>
            </a:r>
            <a:r>
              <a:rPr lang="en-US" altLang="ko-KR" sz="1300" b="1" dirty="0" smtClean="0">
                <a:latin typeface="+mj-lt"/>
              </a:rPr>
              <a:t>DBMS</a:t>
            </a:r>
            <a:endParaRPr lang="ko-KR" altLang="en-US" sz="1300" b="1" dirty="0">
              <a:latin typeface="+mj-lt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119493"/>
              </p:ext>
            </p:extLst>
          </p:nvPr>
        </p:nvGraphicFramePr>
        <p:xfrm>
          <a:off x="623347" y="4138414"/>
          <a:ext cx="784887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Tungsten Replicator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Oracle Golden Gate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MySQL (Primary platform)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Oracle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pl-PL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Oracle 10gR2, 11g (Primary platform)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MySQL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PostgreSQL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(Primary platform)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Sybase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Drizzle (Secondary platform)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SQL Server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MongoDB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(Limited platform)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DB2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7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4. Tungsten Replicator vs OGG </a:t>
            </a:r>
            <a:endParaRPr lang="ko-KR" altLang="en-US" sz="2800" dirty="0" smtClean="0"/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239733" y="1351434"/>
            <a:ext cx="1739979" cy="23812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300" b="1" dirty="0" smtClean="0">
                <a:latin typeface="+mj-lt"/>
              </a:rPr>
              <a:t>Topology</a:t>
            </a:r>
            <a:endParaRPr lang="ko-KR" altLang="en-US" sz="1300" b="1" dirty="0">
              <a:latin typeface="+mj-lt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644714"/>
              </p:ext>
            </p:extLst>
          </p:nvPr>
        </p:nvGraphicFramePr>
        <p:xfrm>
          <a:off x="611560" y="1700808"/>
          <a:ext cx="7848872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Tungsten Replicator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Oracle Golden Gate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</a:tr>
              <a:tr h="3240360"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내용 개체 틀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42"/>
          <a:stretch/>
        </p:blipFill>
        <p:spPr>
          <a:xfrm>
            <a:off x="1229311" y="2038558"/>
            <a:ext cx="2307590" cy="1073785"/>
          </a:xfrm>
          <a:prstGeom prst="rect">
            <a:avLst/>
          </a:prstGeom>
        </p:spPr>
      </p:pic>
      <p:pic>
        <p:nvPicPr>
          <p:cNvPr id="10" name="그림 9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0" b="12247"/>
          <a:stretch/>
        </p:blipFill>
        <p:spPr>
          <a:xfrm>
            <a:off x="1253709" y="3717032"/>
            <a:ext cx="2409825" cy="1137285"/>
          </a:xfrm>
          <a:prstGeom prst="rect">
            <a:avLst/>
          </a:prstGeom>
        </p:spPr>
      </p:pic>
      <p:pic>
        <p:nvPicPr>
          <p:cNvPr id="11" name="그림 10"/>
          <p:cNvPicPr/>
          <p:nvPr/>
        </p:nvPicPr>
        <p:blipFill>
          <a:blip r:embed="rId3"/>
          <a:stretch>
            <a:fillRect/>
          </a:stretch>
        </p:blipFill>
        <p:spPr>
          <a:xfrm>
            <a:off x="4788024" y="2311543"/>
            <a:ext cx="3408916" cy="901433"/>
          </a:xfrm>
          <a:prstGeom prst="rect">
            <a:avLst/>
          </a:prstGeom>
        </p:spPr>
      </p:pic>
      <p:pic>
        <p:nvPicPr>
          <p:cNvPr id="15" name="그림 14"/>
          <p:cNvPicPr/>
          <p:nvPr/>
        </p:nvPicPr>
        <p:blipFill>
          <a:blip r:embed="rId4"/>
          <a:stretch>
            <a:fillRect/>
          </a:stretch>
        </p:blipFill>
        <p:spPr>
          <a:xfrm>
            <a:off x="4788024" y="3695589"/>
            <a:ext cx="3425179" cy="1029555"/>
          </a:xfrm>
          <a:prstGeom prst="rect">
            <a:avLst/>
          </a:prstGeom>
        </p:spPr>
      </p:pic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제목 1"/>
          <p:cNvSpPr>
            <a:spLocks noGrp="1"/>
          </p:cNvSpPr>
          <p:nvPr>
            <p:ph type="title"/>
          </p:nvPr>
        </p:nvSpPr>
        <p:spPr>
          <a:xfrm>
            <a:off x="250825" y="490538"/>
            <a:ext cx="8569325" cy="561975"/>
          </a:xfrm>
        </p:spPr>
        <p:txBody>
          <a:bodyPr/>
          <a:lstStyle/>
          <a:p>
            <a:pPr eaLnBrk="1" hangingPunct="1"/>
            <a:r>
              <a:rPr lang="en-US" altLang="ko-KR" sz="2800" dirty="0" smtClean="0"/>
              <a:t>5. Oracle to MySQL Replication</a:t>
            </a:r>
            <a:endParaRPr lang="ko-KR" altLang="en-US" sz="2800" dirty="0" smtClean="0"/>
          </a:p>
        </p:txBody>
      </p:sp>
      <p:grpSp>
        <p:nvGrpSpPr>
          <p:cNvPr id="7" name="Group 61"/>
          <p:cNvGrpSpPr>
            <a:grpSpLocks/>
          </p:cNvGrpSpPr>
          <p:nvPr/>
        </p:nvGrpSpPr>
        <p:grpSpPr bwMode="auto">
          <a:xfrm>
            <a:off x="323528" y="1484783"/>
            <a:ext cx="8405219" cy="365969"/>
            <a:chOff x="1080" y="1536"/>
            <a:chExt cx="2156" cy="960"/>
          </a:xfrm>
        </p:grpSpPr>
        <p:sp>
          <p:nvSpPr>
            <p:cNvPr id="11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12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13" name="모서리가 둥근 직사각형 12"/>
          <p:cNvSpPr/>
          <p:nvPr/>
        </p:nvSpPr>
        <p:spPr bwMode="auto">
          <a:xfrm>
            <a:off x="331418" y="1174651"/>
            <a:ext cx="2008559" cy="238125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1" dirty="0" smtClean="0">
                <a:latin typeface="+mj-lt"/>
              </a:rPr>
              <a:t>제약 사항</a:t>
            </a:r>
            <a:endParaRPr lang="ko-KR" altLang="en-US" sz="1300" b="1" dirty="0">
              <a:latin typeface="+mj-lt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auto">
          <a:xfrm>
            <a:off x="539777" y="1590971"/>
            <a:ext cx="8092131" cy="18184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 smtClean="0">
                <a:latin typeface="+mn-ea"/>
                <a:ea typeface="+mn-ea"/>
              </a:rPr>
              <a:t>Oracle</a:t>
            </a:r>
            <a:r>
              <a:rPr lang="ko-KR" altLang="en-US" sz="1000" smtClean="0">
                <a:latin typeface="+mn-ea"/>
                <a:ea typeface="+mn-ea"/>
              </a:rPr>
              <a:t>의</a:t>
            </a:r>
            <a:r>
              <a:rPr lang="en-US" altLang="ko-KR" sz="1000" dirty="0" smtClean="0">
                <a:latin typeface="+mn-ea"/>
                <a:ea typeface="+mn-ea"/>
              </a:rPr>
              <a:t>  Change DATA </a:t>
            </a:r>
            <a:r>
              <a:rPr lang="en-US" altLang="ko-KR" sz="1000" dirty="0" err="1" smtClean="0">
                <a:latin typeface="+mn-ea"/>
                <a:ea typeface="+mn-ea"/>
              </a:rPr>
              <a:t>Contorl</a:t>
            </a:r>
            <a:r>
              <a:rPr lang="en-US" altLang="ko-KR" sz="1000" dirty="0" smtClean="0">
                <a:latin typeface="+mn-ea"/>
                <a:ea typeface="+mn-ea"/>
              </a:rPr>
              <a:t>(CDC) System</a:t>
            </a:r>
            <a:r>
              <a:rPr lang="ko-KR" altLang="en-US" sz="1000" smtClean="0">
                <a:latin typeface="+mn-ea"/>
                <a:ea typeface="+mn-ea"/>
              </a:rPr>
              <a:t>을 이용해 변경 데이터를 수집하므로 </a:t>
            </a:r>
            <a:r>
              <a:rPr lang="en-US" altLang="ko-KR" sz="1000" dirty="0" smtClean="0">
                <a:latin typeface="+mn-ea"/>
                <a:ea typeface="+mn-ea"/>
              </a:rPr>
              <a:t>Oracle Edition</a:t>
            </a:r>
            <a:r>
              <a:rPr lang="ko-KR" altLang="en-US" sz="1000" smtClean="0">
                <a:latin typeface="+mn-ea"/>
                <a:ea typeface="+mn-ea"/>
              </a:rPr>
              <a:t>에 따라 </a:t>
            </a:r>
            <a:r>
              <a:rPr lang="en-US" altLang="ko-KR" sz="1000" dirty="0" smtClean="0">
                <a:latin typeface="+mn-ea"/>
                <a:ea typeface="+mn-ea"/>
              </a:rPr>
              <a:t>CDC</a:t>
            </a:r>
            <a:r>
              <a:rPr lang="ko-KR" altLang="en-US" sz="1000" smtClean="0">
                <a:latin typeface="+mn-ea"/>
                <a:ea typeface="+mn-ea"/>
              </a:rPr>
              <a:t>모드가 제한</a:t>
            </a:r>
            <a:endParaRPr lang="ko-KR" altLang="en-US" sz="1000" dirty="0">
              <a:latin typeface="+mn-ea"/>
              <a:ea typeface="+mn-ea"/>
            </a:endParaRPr>
          </a:p>
        </p:txBody>
      </p:sp>
      <p:grpSp>
        <p:nvGrpSpPr>
          <p:cNvPr id="21" name="Group 61"/>
          <p:cNvGrpSpPr>
            <a:grpSpLocks/>
          </p:cNvGrpSpPr>
          <p:nvPr/>
        </p:nvGrpSpPr>
        <p:grpSpPr bwMode="auto">
          <a:xfrm>
            <a:off x="323528" y="2852936"/>
            <a:ext cx="8405219" cy="365969"/>
            <a:chOff x="1080" y="1536"/>
            <a:chExt cx="2156" cy="960"/>
          </a:xfrm>
        </p:grpSpPr>
        <p:sp>
          <p:nvSpPr>
            <p:cNvPr id="22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3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539777" y="2965052"/>
            <a:ext cx="8092131" cy="18184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</a:rPr>
              <a:t>CDC Model</a:t>
            </a:r>
            <a:r>
              <a:rPr lang="ko-KR" altLang="en-US" sz="1000">
                <a:latin typeface="+mn-ea"/>
              </a:rPr>
              <a:t>에 따라 다음의 </a:t>
            </a:r>
            <a:r>
              <a:rPr lang="en-US" altLang="ko-KR" sz="1000" dirty="0">
                <a:latin typeface="+mn-ea"/>
              </a:rPr>
              <a:t>Data Type</a:t>
            </a:r>
            <a:r>
              <a:rPr lang="ko-KR" altLang="en-US" sz="1000">
                <a:latin typeface="+mn-ea"/>
              </a:rPr>
              <a:t>은 미지원</a:t>
            </a:r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279554"/>
              </p:ext>
            </p:extLst>
          </p:nvPr>
        </p:nvGraphicFramePr>
        <p:xfrm>
          <a:off x="611560" y="1945784"/>
          <a:ext cx="7848873" cy="835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91"/>
                <a:gridCol w="2616291"/>
                <a:gridCol w="2616291"/>
              </a:tblGrid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Edition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Synchronous CDC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Asynchronous CDC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Standard Edition (SE)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YES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NO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Enterprise</a:t>
                      </a:r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Edition (EE)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YES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YES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955291"/>
              </p:ext>
            </p:extLst>
          </p:nvPr>
        </p:nvGraphicFramePr>
        <p:xfrm>
          <a:off x="623347" y="3284984"/>
          <a:ext cx="7848872" cy="2664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2960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Synchronous CDC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Asynchronous CDC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0"/>
                    </a:solidFill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BFILE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BFILE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ROWID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ROWID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UROWID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UROWID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object types (for example, </a:t>
                      </a:r>
                      <a:r>
                        <a:rPr lang="en-US" altLang="ko-KR" sz="11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XMLType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object types (for example, </a:t>
                      </a:r>
                      <a:r>
                        <a:rPr lang="en-US" altLang="ko-KR" sz="1100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XMLType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BLOB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CLOB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0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NCLOB</a:t>
                      </a:r>
                      <a:endParaRPr lang="ko-KR" altLang="en-US" sz="110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7" name="Group 61"/>
          <p:cNvGrpSpPr>
            <a:grpSpLocks/>
          </p:cNvGrpSpPr>
          <p:nvPr/>
        </p:nvGrpSpPr>
        <p:grpSpPr bwMode="auto">
          <a:xfrm>
            <a:off x="331418" y="6093296"/>
            <a:ext cx="8405219" cy="365969"/>
            <a:chOff x="1080" y="1536"/>
            <a:chExt cx="2156" cy="960"/>
          </a:xfrm>
        </p:grpSpPr>
        <p:sp>
          <p:nvSpPr>
            <p:cNvPr id="28" name="AutoShape 62"/>
            <p:cNvSpPr>
              <a:spLocks noChangeArrowheads="1"/>
            </p:cNvSpPr>
            <p:nvPr/>
          </p:nvSpPr>
          <p:spPr bwMode="auto">
            <a:xfrm>
              <a:off x="1080" y="1536"/>
              <a:ext cx="2156" cy="960"/>
            </a:xfrm>
            <a:prstGeom prst="roundRect">
              <a:avLst>
                <a:gd name="adj" fmla="val 5000"/>
              </a:avLst>
            </a:prstGeom>
            <a:solidFill>
              <a:schemeClr val="bg1"/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  <p:sp>
          <p:nvSpPr>
            <p:cNvPr id="29" name="AutoShape 63"/>
            <p:cNvSpPr>
              <a:spLocks noChangeArrowheads="1"/>
            </p:cNvSpPr>
            <p:nvPr/>
          </p:nvSpPr>
          <p:spPr bwMode="auto">
            <a:xfrm>
              <a:off x="1108" y="1565"/>
              <a:ext cx="2103" cy="903"/>
            </a:xfrm>
            <a:prstGeom prst="roundRect">
              <a:avLst>
                <a:gd name="adj" fmla="val 5000"/>
              </a:avLst>
            </a:prstGeom>
            <a:solidFill>
              <a:srgbClr val="FEF4E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xtLst/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+mn-ea"/>
                <a:ea typeface="+mn-ea"/>
              </a:endParaRPr>
            </a:p>
          </p:txBody>
        </p:sp>
      </p:grp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547667" y="6205412"/>
            <a:ext cx="8092131" cy="20518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/>
          <a:p>
            <a:pPr eaLnBrk="1" hangingPunct="1">
              <a:lnSpc>
                <a:spcPts val="1600"/>
              </a:lnSpc>
              <a:spcBef>
                <a:spcPct val="5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ko-KR" altLang="en-US" sz="1000" dirty="0">
                <a:latin typeface="+mn-ea"/>
                <a:ea typeface="+mn-ea"/>
              </a:rPr>
              <a:t> </a:t>
            </a:r>
            <a:r>
              <a:rPr lang="en-US" altLang="ko-KR" sz="1000" dirty="0">
                <a:latin typeface="+mn-ea"/>
              </a:rPr>
              <a:t>CDC</a:t>
            </a:r>
            <a:r>
              <a:rPr lang="ko-KR" altLang="en-US" sz="1000">
                <a:latin typeface="+mn-ea"/>
              </a:rPr>
              <a:t>를 이용하여 데이터를 수집하기 때문에 하나의 </a:t>
            </a:r>
            <a:r>
              <a:rPr lang="en-US" altLang="ko-KR" sz="1000" dirty="0" err="1">
                <a:latin typeface="+mn-ea"/>
              </a:rPr>
              <a:t>Tablespace</a:t>
            </a:r>
            <a:r>
              <a:rPr lang="en-US" altLang="ko-KR" sz="1000" dirty="0">
                <a:latin typeface="+mn-ea"/>
              </a:rPr>
              <a:t> </a:t>
            </a:r>
            <a:r>
              <a:rPr lang="ko-KR" altLang="en-US" sz="1000">
                <a:latin typeface="+mn-ea"/>
              </a:rPr>
              <a:t>당 변경 정보를 저장하기 위한 </a:t>
            </a:r>
            <a:r>
              <a:rPr lang="en-US" altLang="ko-KR" sz="1000" dirty="0">
                <a:latin typeface="+mn-ea"/>
              </a:rPr>
              <a:t>1</a:t>
            </a:r>
            <a:r>
              <a:rPr lang="ko-KR" altLang="en-US" sz="1000">
                <a:latin typeface="+mn-ea"/>
              </a:rPr>
              <a:t>개의 </a:t>
            </a:r>
            <a:r>
              <a:rPr lang="en-US" altLang="ko-KR" sz="1000" dirty="0">
                <a:latin typeface="+mn-ea"/>
              </a:rPr>
              <a:t>CDC </a:t>
            </a:r>
            <a:r>
              <a:rPr lang="en-US" altLang="ko-KR" sz="1000" dirty="0" err="1">
                <a:latin typeface="+mn-ea"/>
              </a:rPr>
              <a:t>Tablespace</a:t>
            </a:r>
            <a:r>
              <a:rPr lang="ko-KR" altLang="en-US" sz="1000">
                <a:latin typeface="+mn-ea"/>
              </a:rPr>
              <a:t>가 </a:t>
            </a:r>
            <a:r>
              <a:rPr lang="ko-KR" altLang="en-US" sz="1000" smtClean="0">
                <a:latin typeface="+mn-ea"/>
              </a:rPr>
              <a:t>필요함</a:t>
            </a:r>
            <a:endParaRPr lang="ko-KR" altLang="en-US" sz="1000">
              <a:latin typeface="+mn-ea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26988"/>
            <a:ext cx="245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Ⅳ. Tungsten Replicator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96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26988"/>
            <a:ext cx="14533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600" b="1" dirty="0" smtClean="0">
                <a:solidFill>
                  <a:schemeClr val="bg1"/>
                </a:solidFill>
              </a:rPr>
              <a:t>Ⅴ</a:t>
            </a:r>
            <a:r>
              <a:rPr lang="en-US" altLang="ko-KR" sz="1600" b="1" dirty="0">
                <a:solidFill>
                  <a:schemeClr val="bg1"/>
                </a:solidFill>
              </a:rPr>
              <a:t>. </a:t>
            </a:r>
            <a:r>
              <a:rPr lang="en-US" altLang="ko-KR" sz="1600" b="1" dirty="0" smtClean="0">
                <a:solidFill>
                  <a:schemeClr val="bg1"/>
                </a:solidFill>
              </a:rPr>
              <a:t>Customer</a:t>
            </a:r>
            <a:endParaRPr lang="ko-KR" altLang="ko-KR" sz="1600" b="1">
              <a:solidFill>
                <a:schemeClr val="bg1"/>
              </a:solidFill>
            </a:endParaRPr>
          </a:p>
        </p:txBody>
      </p:sp>
      <p:pic>
        <p:nvPicPr>
          <p:cNvPr id="31" name="Picture 2" descr="C:\Users\Administrator\Desktop\아카이브\samsung_el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813" y="263666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istrator\Desktop\아카이브\samsungs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998" y="1772816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istrator\Desktop\아카이브\skcn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0" y="263666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" descr="C:\Users\Administrator\Desktop\아카이브\skplane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74" y="1772816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C:\Users\Administrator\Desktop\아카이브\tmap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74" y="263666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7" descr="C:\Users\Administrator\Desktop\아카이브\tm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813" y="1772816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C:\Users\Administrator\Desktop\아카이브\tsor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208536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 descr="C:\Users\Administrator\Desktop\아카이브\경기도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39" y="520853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C:\Users\Administrator\Desktop\아카이브\광주광역시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285" y="520853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1" descr="C:\Users\Administrator\Desktop\아카이브\방위사업청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74" y="520853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2" descr="C:\Users\Administrator\Desktop\아카이브\한국마사회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813" y="4344442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3" descr="C:\Users\Administrator\Desktop\아카이브\한국-무역협회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74" y="3474624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4" descr="C:\Users\Administrator\Desktop\아카이브\bns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998" y="4344442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5" descr="C:\Users\Administrator\Desktop\아카이브\daum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874" y="4344442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" descr="C:\Users\Administrator\Desktop\아카이브\hopping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344442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7" descr="C:\Users\Administrator\Desktop\아카이브\kakao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74624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8" descr="C:\Users\Administrator\Desktop\아카이브\koscom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6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9" descr="C:\Users\Administrator\Desktop\아카이브\melon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3666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0" descr="C:\Users\Administrator\Desktop\아카이브\meritz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0" y="4344442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1" descr="C:\Users\Administrator\Desktop\아카이브\nate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813" y="3474624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2" descr="C:\Users\Administrator\Desktop\아카이브\ncia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998" y="3474624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3" descr="C:\Users\Administrator\Desktop\아카이브\neowiz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998" y="2636667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4" descr="C:\Users\Administrator\Desktop\아카이브\nexon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0" y="3474624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5" descr="C:\Users\Administrator\Desktop\아카이브\nhn.jp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0" y="1772816"/>
            <a:ext cx="1123950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제목 1"/>
          <p:cNvSpPr txBox="1">
            <a:spLocks/>
          </p:cNvSpPr>
          <p:nvPr/>
        </p:nvSpPr>
        <p:spPr bwMode="auto">
          <a:xfrm>
            <a:off x="250825" y="490538"/>
            <a:ext cx="85693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 latinLnBrk="1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en-US" altLang="ko-KR" sz="2800" dirty="0"/>
              <a:t>customer</a:t>
            </a:r>
            <a:endParaRPr kumimoji="0" lang="ko-KR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41484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411835"/>
              </p:ext>
            </p:extLst>
          </p:nvPr>
        </p:nvGraphicFramePr>
        <p:xfrm>
          <a:off x="1691680" y="929626"/>
          <a:ext cx="5760640" cy="4998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Image" r:id="rId3" imgW="3936240" imgH="3415680" progId="Photoshop.Image.7">
                  <p:embed/>
                </p:oleObj>
              </mc:Choice>
              <mc:Fallback>
                <p:oleObj name="Image" r:id="rId3" imgW="3936240" imgH="341568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1680" y="929626"/>
                        <a:ext cx="5760640" cy="4998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040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제목 1"/>
          <p:cNvSpPr>
            <a:spLocks noGrp="1"/>
          </p:cNvSpPr>
          <p:nvPr>
            <p:ph type="title"/>
          </p:nvPr>
        </p:nvSpPr>
        <p:spPr>
          <a:xfrm>
            <a:off x="539750" y="1557338"/>
            <a:ext cx="8229600" cy="862012"/>
          </a:xfrm>
        </p:spPr>
        <p:txBody>
          <a:bodyPr/>
          <a:lstStyle/>
          <a:p>
            <a:pPr algn="ctr" eaLnBrk="1" hangingPunct="1"/>
            <a:r>
              <a:rPr lang="ko-KR" altLang="en-US" sz="6000" smtClean="0"/>
              <a:t>감사합니다</a:t>
            </a:r>
            <a:r>
              <a:rPr lang="en-US" altLang="ko-KR" sz="6000" smtClean="0"/>
              <a:t>.</a:t>
            </a:r>
            <a:endParaRPr lang="ko-KR" altLang="en-US" sz="6000" smtClean="0"/>
          </a:p>
        </p:txBody>
      </p:sp>
      <p:sp>
        <p:nvSpPr>
          <p:cNvPr id="7" name="TextBox 6"/>
          <p:cNvSpPr txBox="1"/>
          <p:nvPr/>
        </p:nvSpPr>
        <p:spPr>
          <a:xfrm>
            <a:off x="2484438" y="2740025"/>
            <a:ext cx="412273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FF9933"/>
                </a:solidFill>
                <a:latin typeface="+mn-ea"/>
                <a:ea typeface="+mn-ea"/>
              </a:rPr>
              <a:t>For the Better Open Source World!!</a:t>
            </a:r>
            <a:endParaRPr lang="ko-KR" altLang="en-US" b="1" dirty="0">
              <a:solidFill>
                <a:srgbClr val="FF9933"/>
              </a:solidFill>
              <a:latin typeface="+mn-ea"/>
              <a:ea typeface="+mn-ea"/>
            </a:endParaRPr>
          </a:p>
        </p:txBody>
      </p:sp>
      <p:pic>
        <p:nvPicPr>
          <p:cNvPr id="512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64203"/>
            <a:ext cx="39973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58238"/>
            <a:ext cx="2332038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7950" y="6092825"/>
            <a:ext cx="30654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FF9933"/>
                </a:solidFill>
                <a:latin typeface="+mn-ea"/>
                <a:ea typeface="+mn-ea"/>
              </a:rPr>
              <a:t>Service Call : 02-866-2179</a:t>
            </a:r>
            <a:endParaRPr lang="ko-KR" altLang="en-US" b="1" dirty="0">
              <a:solidFill>
                <a:srgbClr val="FF9933"/>
              </a:solidFill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163" y="6092825"/>
            <a:ext cx="367823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b="1" dirty="0">
                <a:solidFill>
                  <a:srgbClr val="FF9933"/>
                </a:solidFill>
                <a:latin typeface="+mn-ea"/>
                <a:ea typeface="+mn-ea"/>
              </a:rPr>
              <a:t>Email : Support@osskorea.co.kr</a:t>
            </a:r>
            <a:endParaRPr lang="ko-KR" altLang="en-US" b="1" dirty="0">
              <a:solidFill>
                <a:srgbClr val="FF9933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23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6391</TotalTime>
  <Words>1970</Words>
  <Application>Microsoft Office PowerPoint</Application>
  <PresentationFormat>화면 슬라이드 쇼(4:3)</PresentationFormat>
  <Paragraphs>423</Paragraphs>
  <Slides>30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40" baseType="lpstr">
      <vt:lpstr>Adobe 고딕 Std B</vt:lpstr>
      <vt:lpstr>가는각진제목체</vt:lpstr>
      <vt:lpstr>굴림</vt:lpstr>
      <vt:lpstr>맑은 고딕</vt:lpstr>
      <vt:lpstr>Arial</vt:lpstr>
      <vt:lpstr>Tahoma</vt:lpstr>
      <vt:lpstr>Wingdings</vt:lpstr>
      <vt:lpstr>디자인 사용자 지정</vt:lpstr>
      <vt:lpstr>2_디자인 사용자 지정</vt:lpstr>
      <vt:lpstr>Image</vt:lpstr>
      <vt:lpstr>PowerPoint 프레젠테이션</vt:lpstr>
      <vt:lpstr>목차</vt:lpstr>
      <vt:lpstr>Ⅰ. MariaDB</vt:lpstr>
      <vt:lpstr>1. MariaDB</vt:lpstr>
      <vt:lpstr>2. MariaDB 특징</vt:lpstr>
      <vt:lpstr>3. MySQL vs MariaDB</vt:lpstr>
      <vt:lpstr>3. MySQL vs MariaDB</vt:lpstr>
      <vt:lpstr>Ⅱ. MHA</vt:lpstr>
      <vt:lpstr>1. MHA 개요</vt:lpstr>
      <vt:lpstr>2. MHA Architecture</vt:lpstr>
      <vt:lpstr>2. MHA Architecture</vt:lpstr>
      <vt:lpstr>3. MHA 장애 처리 순서 </vt:lpstr>
      <vt:lpstr>4. MHA 0.56 New Feature</vt:lpstr>
      <vt:lpstr>Ⅲ. Galera Cluster</vt:lpstr>
      <vt:lpstr>1. Galera Cluster 개요</vt:lpstr>
      <vt:lpstr>2. Galera Cluster Architecture</vt:lpstr>
      <vt:lpstr>3. Galera Cluster Feature</vt:lpstr>
      <vt:lpstr>4. Galera Cluster Limitation</vt:lpstr>
      <vt:lpstr>Ⅳ. Tungsten Replicator</vt:lpstr>
      <vt:lpstr>1. Tungsten Replicator 개요</vt:lpstr>
      <vt:lpstr>2. Tungsten Architecture</vt:lpstr>
      <vt:lpstr>2. Tungsten Architecture</vt:lpstr>
      <vt:lpstr>2. Tungsten Architecture</vt:lpstr>
      <vt:lpstr>3. Tungsten Replicator 적용 환경</vt:lpstr>
      <vt:lpstr>4. Tungsten Replicator vs OGG </vt:lpstr>
      <vt:lpstr>4. Tungsten Replicator vs OGG </vt:lpstr>
      <vt:lpstr>5. Oracle to MySQL Replication</vt:lpstr>
      <vt:lpstr>PowerPoint 프레젠테이션</vt:lpstr>
      <vt:lpstr>PowerPoint 프레젠테이션</vt:lpstr>
      <vt:lpstr>감사합니다.</vt:lpstr>
    </vt:vector>
  </TitlesOfParts>
  <Company>한양대학교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교육미디어센터</dc:creator>
  <cp:lastModifiedBy>dual</cp:lastModifiedBy>
  <cp:revision>410</cp:revision>
  <cp:lastPrinted>2014-08-22T04:36:26Z</cp:lastPrinted>
  <dcterms:created xsi:type="dcterms:W3CDTF">2003-01-26T16:44:53Z</dcterms:created>
  <dcterms:modified xsi:type="dcterms:W3CDTF">2014-08-22T08:53:59Z</dcterms:modified>
</cp:coreProperties>
</file>