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61" r:id="rId4"/>
    <p:sldId id="290" r:id="rId5"/>
    <p:sldId id="299" r:id="rId6"/>
    <p:sldId id="302" r:id="rId7"/>
    <p:sldId id="303" r:id="rId8"/>
    <p:sldId id="291" r:id="rId9"/>
    <p:sldId id="297" r:id="rId10"/>
    <p:sldId id="292" r:id="rId11"/>
    <p:sldId id="293" r:id="rId12"/>
    <p:sldId id="257" r:id="rId13"/>
    <p:sldId id="262" r:id="rId14"/>
    <p:sldId id="259" r:id="rId15"/>
    <p:sldId id="263" r:id="rId16"/>
    <p:sldId id="260" r:id="rId17"/>
    <p:sldId id="273" r:id="rId18"/>
    <p:sldId id="274" r:id="rId19"/>
    <p:sldId id="296" r:id="rId20"/>
    <p:sldId id="300" r:id="rId21"/>
    <p:sldId id="298" r:id="rId22"/>
    <p:sldId id="301" r:id="rId23"/>
    <p:sldId id="304" r:id="rId24"/>
    <p:sldId id="288" r:id="rId25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27888"/>
    <a:srgbClr val="FCF2C8"/>
    <a:srgbClr val="5D3C70"/>
    <a:srgbClr val="663775"/>
    <a:srgbClr val="77519D"/>
    <a:srgbClr val="800080"/>
    <a:srgbClr val="54416B"/>
    <a:srgbClr val="7049A5"/>
    <a:srgbClr val="91539B"/>
    <a:srgbClr val="7543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47409" autoAdjust="0"/>
  </p:normalViewPr>
  <p:slideViewPr>
    <p:cSldViewPr>
      <p:cViewPr>
        <p:scale>
          <a:sx n="110" d="100"/>
          <a:sy n="110" d="100"/>
        </p:scale>
        <p:origin x="-2052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8"/>
  <c:chart>
    <c:title>
      <c:tx>
        <c:rich>
          <a:bodyPr/>
          <a:lstStyle/>
          <a:p>
            <a:pPr>
              <a:defRPr sz="1800"/>
            </a:pPr>
            <a:r>
              <a:rPr lang="ko-KR" altLang="en-US" sz="1800" dirty="0" err="1" smtClean="0"/>
              <a:t>부광약품</a:t>
            </a:r>
            <a:endParaRPr lang="en-US" altLang="ko-KR" sz="1800" dirty="0" smtClean="0"/>
          </a:p>
          <a:p>
            <a:pPr>
              <a:defRPr sz="1800"/>
            </a:pPr>
            <a:r>
              <a:rPr lang="ko-KR" altLang="en-US" sz="1800" dirty="0" smtClean="0"/>
              <a:t>인원구성</a:t>
            </a:r>
            <a:endParaRPr lang="ko-KR" altLang="en-US" sz="1800" dirty="0"/>
          </a:p>
        </c:rich>
      </c:tx>
      <c:layout>
        <c:manualLayout>
          <c:xMode val="edge"/>
          <c:yMode val="edge"/>
          <c:x val="0.37127857178730511"/>
          <c:y val="0.39431479380251017"/>
        </c:manualLayout>
      </c:layout>
    </c:title>
    <c:plotArea>
      <c:layout>
        <c:manualLayout>
          <c:layoutTarget val="inner"/>
          <c:xMode val="edge"/>
          <c:yMode val="edge"/>
          <c:x val="5.523986680323191E-2"/>
          <c:y val="0"/>
          <c:w val="0.82112033213965607"/>
          <c:h val="0.9826522007572928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영업부</c:v>
                </c:pt>
                <c:pt idx="1">
                  <c:v>연구소</c:v>
                </c:pt>
                <c:pt idx="2">
                  <c:v>본사</c:v>
                </c:pt>
                <c:pt idx="3">
                  <c:v>공장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</c:v>
                </c:pt>
                <c:pt idx="1">
                  <c:v>4</c:v>
                </c:pt>
                <c:pt idx="2">
                  <c:v>18</c:v>
                </c:pt>
                <c:pt idx="3">
                  <c:v>39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explosion val="12"/>
          </c:dPt>
          <c:cat>
            <c:strRef>
              <c:f>Sheet1!$A$2:$A$5</c:f>
              <c:strCache>
                <c:ptCount val="2"/>
                <c:pt idx="0">
                  <c:v>Window</c:v>
                </c:pt>
                <c:pt idx="1">
                  <c:v>Linux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0.35000000000000003</c:v>
                </c:pt>
                <c:pt idx="1">
                  <c:v>0.65000000000000013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64326-A809-42CD-870D-3708830BF5C4}" type="doc">
      <dgm:prSet loTypeId="urn:microsoft.com/office/officeart/2005/8/layout/cycle5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FB2AD609-BBC2-46C8-BE88-46BAC30602BC}">
      <dgm:prSet phldrT="[텍스트]" custT="1"/>
      <dgm:spPr/>
      <dgm:t>
        <a:bodyPr/>
        <a:lstStyle/>
        <a:p>
          <a:pPr marL="72000" algn="l" latinLnBrk="1">
            <a:lnSpc>
              <a:spcPct val="100000"/>
            </a:lnSpc>
          </a:pPr>
          <a:r>
            <a:rPr lang="en-US" altLang="ko-KR" sz="1200" b="1" dirty="0" smtClean="0"/>
            <a:t>01. </a:t>
          </a:r>
          <a:r>
            <a:rPr lang="ko-KR" altLang="en-US" sz="1200" b="1" dirty="0" smtClean="0"/>
            <a:t>업무효율성</a:t>
          </a:r>
          <a:r>
            <a:rPr lang="en-US" altLang="ko-KR" sz="1200" b="1" dirty="0" smtClean="0"/>
            <a:t/>
          </a:r>
          <a:br>
            <a:rPr lang="en-US" altLang="ko-KR" sz="1200" b="1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유기적 연동</a:t>
          </a:r>
          <a:r>
            <a:rPr lang="en-US" altLang="ko-KR" sz="1100" dirty="0" smtClean="0"/>
            <a:t/>
          </a:r>
          <a:br>
            <a:rPr lang="en-US" altLang="ko-KR" sz="1100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최적화</a:t>
          </a:r>
          <a:endParaRPr lang="ko-KR" altLang="en-US" sz="1100" dirty="0"/>
        </a:p>
      </dgm:t>
    </dgm:pt>
    <dgm:pt modelId="{55188DD7-C80B-4F1C-A4CD-F844017243A8}" type="parTrans" cxnId="{4885381A-263B-4629-A1EF-8230C23831EE}">
      <dgm:prSet/>
      <dgm:spPr/>
      <dgm:t>
        <a:bodyPr/>
        <a:lstStyle/>
        <a:p>
          <a:pPr latinLnBrk="1"/>
          <a:endParaRPr lang="ko-KR" altLang="en-US"/>
        </a:p>
      </dgm:t>
    </dgm:pt>
    <dgm:pt modelId="{8D26F84F-03EE-4B65-9E91-147F2E59D713}" type="sibTrans" cxnId="{4885381A-263B-4629-A1EF-8230C23831EE}">
      <dgm:prSet/>
      <dgm:spPr/>
      <dgm:t>
        <a:bodyPr/>
        <a:lstStyle/>
        <a:p>
          <a:pPr latinLnBrk="1"/>
          <a:endParaRPr lang="ko-KR" altLang="en-US"/>
        </a:p>
      </dgm:t>
    </dgm:pt>
    <dgm:pt modelId="{219BC076-79A4-48CD-98BD-2E53A5865685}">
      <dgm:prSet phldrT="[텍스트]" custT="1"/>
      <dgm:spPr/>
      <dgm:t>
        <a:bodyPr/>
        <a:lstStyle/>
        <a:p>
          <a:pPr marL="72000" algn="l" latinLnBrk="1">
            <a:lnSpc>
              <a:spcPct val="100000"/>
            </a:lnSpc>
          </a:pPr>
          <a:r>
            <a:rPr lang="en-US" altLang="ko-KR" sz="1200" b="1" dirty="0" smtClean="0"/>
            <a:t>02. </a:t>
          </a:r>
          <a:r>
            <a:rPr lang="ko-KR" altLang="en-US" sz="1200" b="1" dirty="0" smtClean="0"/>
            <a:t>생산효율성</a:t>
          </a:r>
          <a:r>
            <a:rPr lang="en-US" altLang="ko-KR" sz="1000" dirty="0" smtClean="0"/>
            <a:t/>
          </a:r>
          <a:br>
            <a:rPr lang="en-US" altLang="ko-KR" sz="1000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공정표준화</a:t>
          </a:r>
          <a:r>
            <a:rPr lang="en-US" altLang="ko-KR" sz="1100" dirty="0" smtClean="0"/>
            <a:t/>
          </a:r>
          <a:br>
            <a:rPr lang="en-US" altLang="ko-KR" sz="1100" dirty="0" smtClean="0"/>
          </a:br>
          <a:r>
            <a:rPr lang="en-US" altLang="ko-KR" sz="1100" dirty="0" smtClean="0"/>
            <a:t>- MRP</a:t>
          </a:r>
          <a:endParaRPr lang="ko-KR" altLang="en-US" sz="1100" dirty="0"/>
        </a:p>
      </dgm:t>
    </dgm:pt>
    <dgm:pt modelId="{284C047B-D19F-42ED-B02F-1475C92F86E7}" type="parTrans" cxnId="{3D7C50C3-C5DE-4417-89E3-A0BE5AE800E6}">
      <dgm:prSet/>
      <dgm:spPr/>
      <dgm:t>
        <a:bodyPr/>
        <a:lstStyle/>
        <a:p>
          <a:pPr latinLnBrk="1"/>
          <a:endParaRPr lang="ko-KR" altLang="en-US"/>
        </a:p>
      </dgm:t>
    </dgm:pt>
    <dgm:pt modelId="{33FD9536-7531-4C73-BB86-8B66DF34DF04}" type="sibTrans" cxnId="{3D7C50C3-C5DE-4417-89E3-A0BE5AE800E6}">
      <dgm:prSet/>
      <dgm:spPr/>
      <dgm:t>
        <a:bodyPr/>
        <a:lstStyle/>
        <a:p>
          <a:pPr latinLnBrk="1"/>
          <a:endParaRPr lang="ko-KR" altLang="en-US"/>
        </a:p>
      </dgm:t>
    </dgm:pt>
    <dgm:pt modelId="{4E275CAD-8260-47EE-8617-DA4D3E304E9E}">
      <dgm:prSet phldrT="[텍스트]" custT="1"/>
      <dgm:spPr/>
      <dgm:t>
        <a:bodyPr/>
        <a:lstStyle/>
        <a:p>
          <a:pPr marL="72000" algn="l" latinLnBrk="1">
            <a:lnSpc>
              <a:spcPct val="100000"/>
            </a:lnSpc>
          </a:pPr>
          <a:r>
            <a:rPr lang="en-US" altLang="ko-KR" sz="1200" b="1" dirty="0" smtClean="0"/>
            <a:t>03. </a:t>
          </a:r>
          <a:r>
            <a:rPr lang="ko-KR" altLang="en-US" sz="1200" b="1" dirty="0" smtClean="0"/>
            <a:t>평가체계확립</a:t>
          </a:r>
          <a:r>
            <a:rPr lang="en-US" altLang="ko-KR" sz="1200" b="1" dirty="0" smtClean="0"/>
            <a:t/>
          </a:r>
          <a:br>
            <a:rPr lang="en-US" altLang="ko-KR" sz="1200" b="1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원가분석</a:t>
          </a:r>
          <a:r>
            <a:rPr lang="en-US" altLang="ko-KR" sz="1100" dirty="0" smtClean="0"/>
            <a:t/>
          </a:r>
          <a:br>
            <a:rPr lang="en-US" altLang="ko-KR" sz="1100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손익분석</a:t>
          </a:r>
          <a:r>
            <a:rPr lang="en-US" altLang="ko-KR" sz="1100" dirty="0" smtClean="0"/>
            <a:t/>
          </a:r>
          <a:br>
            <a:rPr lang="en-US" altLang="ko-KR" sz="1100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사원평가</a:t>
          </a:r>
          <a:endParaRPr lang="ko-KR" altLang="en-US" sz="1100" dirty="0"/>
        </a:p>
      </dgm:t>
    </dgm:pt>
    <dgm:pt modelId="{6BA3D5FD-166A-4FE0-8934-8C4AFBC631C8}" type="parTrans" cxnId="{3B9623C1-852C-40A5-8B6F-4AC34F54931C}">
      <dgm:prSet/>
      <dgm:spPr/>
      <dgm:t>
        <a:bodyPr/>
        <a:lstStyle/>
        <a:p>
          <a:pPr latinLnBrk="1"/>
          <a:endParaRPr lang="ko-KR" altLang="en-US"/>
        </a:p>
      </dgm:t>
    </dgm:pt>
    <dgm:pt modelId="{8E650852-6FA4-4A35-9275-313480939284}" type="sibTrans" cxnId="{3B9623C1-852C-40A5-8B6F-4AC34F54931C}">
      <dgm:prSet/>
      <dgm:spPr/>
      <dgm:t>
        <a:bodyPr/>
        <a:lstStyle/>
        <a:p>
          <a:pPr latinLnBrk="1"/>
          <a:endParaRPr lang="ko-KR" altLang="en-US"/>
        </a:p>
      </dgm:t>
    </dgm:pt>
    <dgm:pt modelId="{BED360B2-8DC2-4338-A6F9-8891DF182F20}">
      <dgm:prSet phldrT="[텍스트]" custT="1"/>
      <dgm:spPr/>
      <dgm:t>
        <a:bodyPr/>
        <a:lstStyle/>
        <a:p>
          <a:pPr marL="72000" algn="l" latinLnBrk="1">
            <a:lnSpc>
              <a:spcPct val="100000"/>
            </a:lnSpc>
          </a:pPr>
          <a:r>
            <a:rPr lang="en-US" altLang="ko-KR" sz="1200" b="1" dirty="0" smtClean="0"/>
            <a:t>04. </a:t>
          </a:r>
          <a:r>
            <a:rPr lang="ko-KR" altLang="en-US" sz="1200" b="1" dirty="0" smtClean="0"/>
            <a:t>전산비용절감</a:t>
          </a:r>
          <a:r>
            <a:rPr lang="en-US" altLang="ko-KR" sz="1300" dirty="0" smtClean="0"/>
            <a:t/>
          </a:r>
          <a:br>
            <a:rPr lang="en-US" altLang="ko-KR" sz="1300" dirty="0" smtClean="0"/>
          </a:br>
          <a:r>
            <a:rPr lang="en-US" altLang="ko-KR" sz="1100" dirty="0" smtClean="0"/>
            <a:t>- </a:t>
          </a:r>
          <a:r>
            <a:rPr lang="ko-KR" altLang="en-US" sz="1100" dirty="0" err="1" smtClean="0"/>
            <a:t>오픈소스화</a:t>
          </a:r>
          <a:r>
            <a:rPr lang="en-US" altLang="ko-KR" sz="1100" dirty="0" smtClean="0"/>
            <a:t/>
          </a:r>
          <a:br>
            <a:rPr lang="en-US" altLang="ko-KR" sz="1100" dirty="0" smtClean="0"/>
          </a:br>
          <a:r>
            <a:rPr lang="en-US" altLang="ko-KR" sz="1100" dirty="0" smtClean="0"/>
            <a:t>- </a:t>
          </a:r>
          <a:r>
            <a:rPr lang="ko-KR" altLang="en-US" sz="1100" dirty="0" smtClean="0"/>
            <a:t>비용절감</a:t>
          </a:r>
          <a:endParaRPr lang="ko-KR" altLang="en-US" sz="1100" dirty="0"/>
        </a:p>
      </dgm:t>
    </dgm:pt>
    <dgm:pt modelId="{019F4A60-FA06-47EC-9349-AA0E9C6997F0}" type="parTrans" cxnId="{EB670E54-8C5B-4D79-B268-52E6154A083D}">
      <dgm:prSet/>
      <dgm:spPr/>
      <dgm:t>
        <a:bodyPr/>
        <a:lstStyle/>
        <a:p>
          <a:pPr latinLnBrk="1"/>
          <a:endParaRPr lang="ko-KR" altLang="en-US"/>
        </a:p>
      </dgm:t>
    </dgm:pt>
    <dgm:pt modelId="{84A66F9F-179A-421C-872E-CD54BB10AB68}" type="sibTrans" cxnId="{EB670E54-8C5B-4D79-B268-52E6154A083D}">
      <dgm:prSet/>
      <dgm:spPr/>
      <dgm:t>
        <a:bodyPr/>
        <a:lstStyle/>
        <a:p>
          <a:pPr latinLnBrk="1"/>
          <a:endParaRPr lang="ko-KR" altLang="en-US"/>
        </a:p>
      </dgm:t>
    </dgm:pt>
    <dgm:pt modelId="{66EAC8A5-D098-48A0-8650-3BC27980D894}" type="pres">
      <dgm:prSet presAssocID="{90D64326-A809-42CD-870D-3708830BF5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0F8D945-6C5B-4FF7-B3CB-82EE645C8F76}" type="pres">
      <dgm:prSet presAssocID="{FB2AD609-BBC2-46C8-BE88-46BAC30602BC}" presName="node" presStyleLbl="node1" presStyleIdx="0" presStyleCnt="4" custRadScaleRad="8728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9CB1B8-AA75-47A9-8189-5CBBCB0229BA}" type="pres">
      <dgm:prSet presAssocID="{FB2AD609-BBC2-46C8-BE88-46BAC30602BC}" presName="spNode" presStyleCnt="0"/>
      <dgm:spPr/>
    </dgm:pt>
    <dgm:pt modelId="{92E970E7-EB2C-48D6-92F9-F519C2DED0AD}" type="pres">
      <dgm:prSet presAssocID="{8D26F84F-03EE-4B65-9E91-147F2E59D713}" presName="sibTrans" presStyleLbl="sibTrans1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27E12123-2CEF-4240-AAEE-DEC2611825B4}" type="pres">
      <dgm:prSet presAssocID="{219BC076-79A4-48CD-98BD-2E53A5865685}" presName="node" presStyleLbl="node1" presStyleIdx="1" presStyleCnt="4" custRadScaleRad="1408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E4FA585-D2A7-45EF-9C5E-26BEBACE1A87}" type="pres">
      <dgm:prSet presAssocID="{219BC076-79A4-48CD-98BD-2E53A5865685}" presName="spNode" presStyleCnt="0"/>
      <dgm:spPr/>
    </dgm:pt>
    <dgm:pt modelId="{BC370F0A-200E-42F0-B72F-BE2BEEB88228}" type="pres">
      <dgm:prSet presAssocID="{33FD9536-7531-4C73-BB86-8B66DF34DF04}" presName="sibTrans" presStyleLbl="sibTrans1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8B5EE1EB-19AA-4F19-A37B-641D8ECB9C67}" type="pres">
      <dgm:prSet presAssocID="{4E275CAD-8260-47EE-8617-DA4D3E304E9E}" presName="node" presStyleLbl="node1" presStyleIdx="2" presStyleCnt="4" custRadScaleRad="8728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A34314-3DAB-4335-BEB8-82D3D4E371E1}" type="pres">
      <dgm:prSet presAssocID="{4E275CAD-8260-47EE-8617-DA4D3E304E9E}" presName="spNode" presStyleCnt="0"/>
      <dgm:spPr/>
    </dgm:pt>
    <dgm:pt modelId="{03E62348-C319-447C-8C43-C2E8730BD9AB}" type="pres">
      <dgm:prSet presAssocID="{8E650852-6FA4-4A35-9275-313480939284}" presName="sibTrans" presStyleLbl="sibTrans1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8848ADFA-830D-4DAF-95B1-E14617DA100F}" type="pres">
      <dgm:prSet presAssocID="{BED360B2-8DC2-4338-A6F9-8891DF182F20}" presName="node" presStyleLbl="node1" presStyleIdx="3" presStyleCnt="4" custRadScaleRad="1408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2F4E040-7DBD-45CB-A9E7-69FE53283351}" type="pres">
      <dgm:prSet presAssocID="{BED360B2-8DC2-4338-A6F9-8891DF182F20}" presName="spNode" presStyleCnt="0"/>
      <dgm:spPr/>
    </dgm:pt>
    <dgm:pt modelId="{30EEA115-09C6-4651-B096-5A8E78D3BC1B}" type="pres">
      <dgm:prSet presAssocID="{84A66F9F-179A-421C-872E-CD54BB10AB68}" presName="sibTrans" presStyleLbl="sibTrans1D1" presStyleIdx="3" presStyleCnt="4"/>
      <dgm:spPr/>
      <dgm:t>
        <a:bodyPr/>
        <a:lstStyle/>
        <a:p>
          <a:pPr latinLnBrk="1"/>
          <a:endParaRPr lang="ko-KR" altLang="en-US"/>
        </a:p>
      </dgm:t>
    </dgm:pt>
  </dgm:ptLst>
  <dgm:cxnLst>
    <dgm:cxn modelId="{7A1CE4E8-B78B-488D-BAC1-5FC6C5D94EF1}" type="presOf" srcId="{8D26F84F-03EE-4B65-9E91-147F2E59D713}" destId="{92E970E7-EB2C-48D6-92F9-F519C2DED0AD}" srcOrd="0" destOrd="0" presId="urn:microsoft.com/office/officeart/2005/8/layout/cycle5"/>
    <dgm:cxn modelId="{4885381A-263B-4629-A1EF-8230C23831EE}" srcId="{90D64326-A809-42CD-870D-3708830BF5C4}" destId="{FB2AD609-BBC2-46C8-BE88-46BAC30602BC}" srcOrd="0" destOrd="0" parTransId="{55188DD7-C80B-4F1C-A4CD-F844017243A8}" sibTransId="{8D26F84F-03EE-4B65-9E91-147F2E59D713}"/>
    <dgm:cxn modelId="{3D7C50C3-C5DE-4417-89E3-A0BE5AE800E6}" srcId="{90D64326-A809-42CD-870D-3708830BF5C4}" destId="{219BC076-79A4-48CD-98BD-2E53A5865685}" srcOrd="1" destOrd="0" parTransId="{284C047B-D19F-42ED-B02F-1475C92F86E7}" sibTransId="{33FD9536-7531-4C73-BB86-8B66DF34DF04}"/>
    <dgm:cxn modelId="{08370589-5B74-4F03-9B96-5FDFC3E7FA25}" type="presOf" srcId="{FB2AD609-BBC2-46C8-BE88-46BAC30602BC}" destId="{40F8D945-6C5B-4FF7-B3CB-82EE645C8F76}" srcOrd="0" destOrd="0" presId="urn:microsoft.com/office/officeart/2005/8/layout/cycle5"/>
    <dgm:cxn modelId="{61AE124A-1FE3-4A9F-8D8E-FDDF03F140AA}" type="presOf" srcId="{84A66F9F-179A-421C-872E-CD54BB10AB68}" destId="{30EEA115-09C6-4651-B096-5A8E78D3BC1B}" srcOrd="0" destOrd="0" presId="urn:microsoft.com/office/officeart/2005/8/layout/cycle5"/>
    <dgm:cxn modelId="{8AD24C67-0354-4624-A1D0-05BE102BB45B}" type="presOf" srcId="{8E650852-6FA4-4A35-9275-313480939284}" destId="{03E62348-C319-447C-8C43-C2E8730BD9AB}" srcOrd="0" destOrd="0" presId="urn:microsoft.com/office/officeart/2005/8/layout/cycle5"/>
    <dgm:cxn modelId="{EB670E54-8C5B-4D79-B268-52E6154A083D}" srcId="{90D64326-A809-42CD-870D-3708830BF5C4}" destId="{BED360B2-8DC2-4338-A6F9-8891DF182F20}" srcOrd="3" destOrd="0" parTransId="{019F4A60-FA06-47EC-9349-AA0E9C6997F0}" sibTransId="{84A66F9F-179A-421C-872E-CD54BB10AB68}"/>
    <dgm:cxn modelId="{CA8F495D-B029-4D4B-9A71-1C3A01339778}" type="presOf" srcId="{4E275CAD-8260-47EE-8617-DA4D3E304E9E}" destId="{8B5EE1EB-19AA-4F19-A37B-641D8ECB9C67}" srcOrd="0" destOrd="0" presId="urn:microsoft.com/office/officeart/2005/8/layout/cycle5"/>
    <dgm:cxn modelId="{B7B9E860-A233-4A29-BAAC-A1742A3917D3}" type="presOf" srcId="{33FD9536-7531-4C73-BB86-8B66DF34DF04}" destId="{BC370F0A-200E-42F0-B72F-BE2BEEB88228}" srcOrd="0" destOrd="0" presId="urn:microsoft.com/office/officeart/2005/8/layout/cycle5"/>
    <dgm:cxn modelId="{67D708DF-2F13-4ED7-8677-DEAC9E81326D}" type="presOf" srcId="{90D64326-A809-42CD-870D-3708830BF5C4}" destId="{66EAC8A5-D098-48A0-8650-3BC27980D894}" srcOrd="0" destOrd="0" presId="urn:microsoft.com/office/officeart/2005/8/layout/cycle5"/>
    <dgm:cxn modelId="{01EDE181-B2AB-4328-8CD7-96DACCAE52AD}" type="presOf" srcId="{219BC076-79A4-48CD-98BD-2E53A5865685}" destId="{27E12123-2CEF-4240-AAEE-DEC2611825B4}" srcOrd="0" destOrd="0" presId="urn:microsoft.com/office/officeart/2005/8/layout/cycle5"/>
    <dgm:cxn modelId="{F41CFDAD-41FD-48EC-BE39-6CCDF70BF1FE}" type="presOf" srcId="{BED360B2-8DC2-4338-A6F9-8891DF182F20}" destId="{8848ADFA-830D-4DAF-95B1-E14617DA100F}" srcOrd="0" destOrd="0" presId="urn:microsoft.com/office/officeart/2005/8/layout/cycle5"/>
    <dgm:cxn modelId="{3B9623C1-852C-40A5-8B6F-4AC34F54931C}" srcId="{90D64326-A809-42CD-870D-3708830BF5C4}" destId="{4E275CAD-8260-47EE-8617-DA4D3E304E9E}" srcOrd="2" destOrd="0" parTransId="{6BA3D5FD-166A-4FE0-8934-8C4AFBC631C8}" sibTransId="{8E650852-6FA4-4A35-9275-313480939284}"/>
    <dgm:cxn modelId="{858D04EA-D197-4DAA-B99E-942266167B05}" type="presParOf" srcId="{66EAC8A5-D098-48A0-8650-3BC27980D894}" destId="{40F8D945-6C5B-4FF7-B3CB-82EE645C8F76}" srcOrd="0" destOrd="0" presId="urn:microsoft.com/office/officeart/2005/8/layout/cycle5"/>
    <dgm:cxn modelId="{7632695C-A034-4EEC-B598-9AA9593A85AE}" type="presParOf" srcId="{66EAC8A5-D098-48A0-8650-3BC27980D894}" destId="{649CB1B8-AA75-47A9-8189-5CBBCB0229BA}" srcOrd="1" destOrd="0" presId="urn:microsoft.com/office/officeart/2005/8/layout/cycle5"/>
    <dgm:cxn modelId="{49953FE7-7E32-467A-8EEE-66B520EB8D07}" type="presParOf" srcId="{66EAC8A5-D098-48A0-8650-3BC27980D894}" destId="{92E970E7-EB2C-48D6-92F9-F519C2DED0AD}" srcOrd="2" destOrd="0" presId="urn:microsoft.com/office/officeart/2005/8/layout/cycle5"/>
    <dgm:cxn modelId="{B3019E88-88A2-4D83-AC6E-832A4AAD97F2}" type="presParOf" srcId="{66EAC8A5-D098-48A0-8650-3BC27980D894}" destId="{27E12123-2CEF-4240-AAEE-DEC2611825B4}" srcOrd="3" destOrd="0" presId="urn:microsoft.com/office/officeart/2005/8/layout/cycle5"/>
    <dgm:cxn modelId="{BB4E1F4D-5CA5-4F0B-A878-8FAE74BB87C7}" type="presParOf" srcId="{66EAC8A5-D098-48A0-8650-3BC27980D894}" destId="{0E4FA585-D2A7-45EF-9C5E-26BEBACE1A87}" srcOrd="4" destOrd="0" presId="urn:microsoft.com/office/officeart/2005/8/layout/cycle5"/>
    <dgm:cxn modelId="{1D085A07-B5EE-47C9-832A-DADA0C56F3FB}" type="presParOf" srcId="{66EAC8A5-D098-48A0-8650-3BC27980D894}" destId="{BC370F0A-200E-42F0-B72F-BE2BEEB88228}" srcOrd="5" destOrd="0" presId="urn:microsoft.com/office/officeart/2005/8/layout/cycle5"/>
    <dgm:cxn modelId="{3BB53BEF-6749-44BE-B3E3-AEF43C74EFE9}" type="presParOf" srcId="{66EAC8A5-D098-48A0-8650-3BC27980D894}" destId="{8B5EE1EB-19AA-4F19-A37B-641D8ECB9C67}" srcOrd="6" destOrd="0" presId="urn:microsoft.com/office/officeart/2005/8/layout/cycle5"/>
    <dgm:cxn modelId="{8D4D2FCE-6F20-4D1F-8DE0-3AA0D65FF32E}" type="presParOf" srcId="{66EAC8A5-D098-48A0-8650-3BC27980D894}" destId="{C6A34314-3DAB-4335-BEB8-82D3D4E371E1}" srcOrd="7" destOrd="0" presId="urn:microsoft.com/office/officeart/2005/8/layout/cycle5"/>
    <dgm:cxn modelId="{5776FCD7-B9AC-4CA3-95AF-A627E1667A7F}" type="presParOf" srcId="{66EAC8A5-D098-48A0-8650-3BC27980D894}" destId="{03E62348-C319-447C-8C43-C2E8730BD9AB}" srcOrd="8" destOrd="0" presId="urn:microsoft.com/office/officeart/2005/8/layout/cycle5"/>
    <dgm:cxn modelId="{AE5B9DE7-DFE2-408B-A57C-279D5259D025}" type="presParOf" srcId="{66EAC8A5-D098-48A0-8650-3BC27980D894}" destId="{8848ADFA-830D-4DAF-95B1-E14617DA100F}" srcOrd="9" destOrd="0" presId="urn:microsoft.com/office/officeart/2005/8/layout/cycle5"/>
    <dgm:cxn modelId="{B350D81F-281C-4337-907C-56EF2E743726}" type="presParOf" srcId="{66EAC8A5-D098-48A0-8650-3BC27980D894}" destId="{52F4E040-7DBD-45CB-A9E7-69FE53283351}" srcOrd="10" destOrd="0" presId="urn:microsoft.com/office/officeart/2005/8/layout/cycle5"/>
    <dgm:cxn modelId="{820725FC-8F89-4DC9-99DB-E508CD872CBF}" type="presParOf" srcId="{66EAC8A5-D098-48A0-8650-3BC27980D894}" destId="{30EEA115-09C6-4651-B096-5A8E78D3BC1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A559E6-34C7-4E43-ADAB-80BDE746F216}" type="doc">
      <dgm:prSet loTypeId="urn:microsoft.com/office/officeart/2011/layout/HexagonRadial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74613D59-63EF-44C2-8BA5-07E50CBDC4C1}">
      <dgm:prSet phldrT="[텍스트]" custT="1"/>
      <dgm:spPr/>
      <dgm:t>
        <a:bodyPr/>
        <a:lstStyle/>
        <a:p>
          <a:pPr latinLnBrk="1"/>
          <a:r>
            <a:rPr lang="ko-KR" altLang="en-US" sz="13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부광</a:t>
          </a:r>
          <a:r>
            <a:rPr lang="en-US" altLang="ko-KR" sz="1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ERP</a:t>
          </a:r>
          <a:endParaRPr lang="ko-KR" altLang="en-US" sz="1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290A70-CC49-4943-8722-B4433AABF8A6}" type="parTrans" cxnId="{D42C39EC-571E-4BE7-98A6-8BBDF03D4F44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F518E9F9-D224-40EC-9B3E-F8171839E28A}" type="sibTrans" cxnId="{D42C39EC-571E-4BE7-98A6-8BBDF03D4F44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D0EC7428-FCD6-4621-9DE6-02DE9A5C1EF8}">
      <dgm:prSet phldrT="[텍스트]" custT="1"/>
      <dgm:spPr/>
      <dgm:t>
        <a:bodyPr/>
        <a:lstStyle/>
        <a:p>
          <a:pPr latinLnBrk="1"/>
          <a:r>
            <a:rPr lang="ko-KR" altLang="en-US" sz="1300" b="1" dirty="0" smtClean="0"/>
            <a:t>인사</a:t>
          </a:r>
          <a:r>
            <a:rPr lang="en-US" altLang="ko-KR" sz="1300" b="1" dirty="0" smtClean="0"/>
            <a:t>/</a:t>
          </a:r>
          <a:r>
            <a:rPr lang="ko-KR" altLang="en-US" sz="1300" b="1" dirty="0" smtClean="0"/>
            <a:t>급여관리</a:t>
          </a:r>
          <a:endParaRPr lang="ko-KR" altLang="en-US" sz="1300" b="1" dirty="0"/>
        </a:p>
      </dgm:t>
    </dgm:pt>
    <dgm:pt modelId="{326200F2-C37D-45AF-AEC5-F4917365EA95}" type="parTrans" cxnId="{EC35ADCB-CCA9-426E-933C-BED2F63689D9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66E2862F-3A20-40BF-98C8-BFDB10E71C34}" type="sibTrans" cxnId="{EC35ADCB-CCA9-426E-933C-BED2F63689D9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1EDC4178-A3F3-4383-BA11-48F1E997EFB4}">
      <dgm:prSet phldrT="[텍스트]" custT="1"/>
      <dgm:spPr/>
      <dgm:t>
        <a:bodyPr/>
        <a:lstStyle/>
        <a:p>
          <a:pPr latinLnBrk="1"/>
          <a:r>
            <a:rPr lang="ko-KR" altLang="en-US" sz="1300" b="1" dirty="0" smtClean="0"/>
            <a:t>원가관리</a:t>
          </a:r>
          <a:endParaRPr lang="ko-KR" altLang="en-US" sz="1300" b="1" dirty="0"/>
        </a:p>
      </dgm:t>
    </dgm:pt>
    <dgm:pt modelId="{4EC4B0A2-EED3-47D8-8CFE-995AB8725CEE}" type="parTrans" cxnId="{E97EC080-C188-4297-AD61-34C4242F1FB2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C3A590F4-3176-4ED7-8083-986D2103BB59}" type="sibTrans" cxnId="{E97EC080-C188-4297-AD61-34C4242F1FB2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4B8F8CE8-B8BE-4470-ADE8-BE4B4517DD38}">
      <dgm:prSet phldrT="[텍스트]" custT="1"/>
      <dgm:spPr/>
      <dgm:t>
        <a:bodyPr/>
        <a:lstStyle/>
        <a:p>
          <a:pPr latinLnBrk="1"/>
          <a:r>
            <a:rPr lang="ko-KR" altLang="en-US" sz="1300" b="1" dirty="0" smtClean="0"/>
            <a:t>영업관리</a:t>
          </a:r>
          <a:endParaRPr lang="ko-KR" altLang="en-US" sz="1300" b="1" dirty="0"/>
        </a:p>
      </dgm:t>
    </dgm:pt>
    <dgm:pt modelId="{1AB1561D-3377-4EC2-8B9F-1F81AE83E708}" type="parTrans" cxnId="{1A502FEB-1567-4014-97CC-FA530041041E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64181676-6AFB-443D-9C97-1C5C032FBD5F}" type="sibTrans" cxnId="{1A502FEB-1567-4014-97CC-FA530041041E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8EE06D66-CDD3-45EC-AA3A-8B073CC40334}">
      <dgm:prSet phldrT="[텍스트]" custT="1"/>
      <dgm:spPr/>
      <dgm:t>
        <a:bodyPr/>
        <a:lstStyle/>
        <a:p>
          <a:pPr latinLnBrk="1"/>
          <a:r>
            <a:rPr lang="ko-KR" altLang="en-US" sz="1300" b="1" dirty="0" smtClean="0"/>
            <a:t>생산관리</a:t>
          </a:r>
          <a:endParaRPr lang="ko-KR" altLang="en-US" sz="1300" b="1" dirty="0"/>
        </a:p>
      </dgm:t>
    </dgm:pt>
    <dgm:pt modelId="{21334747-4F8A-482F-8B6B-C57EFE0AB790}" type="parTrans" cxnId="{E625A417-6807-4D31-B6FB-FE660C527B67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CE3C8F8A-8C4A-40BB-A855-FE986C44055D}" type="sibTrans" cxnId="{E625A417-6807-4D31-B6FB-FE660C527B67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39467712-7F0E-4593-B90E-EEC88F935B41}">
      <dgm:prSet phldrT="[텍스트]" custT="1"/>
      <dgm:spPr/>
      <dgm:t>
        <a:bodyPr/>
        <a:lstStyle/>
        <a:p>
          <a:pPr latinLnBrk="1"/>
          <a:r>
            <a:rPr lang="ko-KR" altLang="en-US" sz="1300" b="1" dirty="0" smtClean="0"/>
            <a:t>회계</a:t>
          </a:r>
          <a:r>
            <a:rPr lang="en-US" altLang="ko-KR" sz="1300" b="1" dirty="0" smtClean="0"/>
            <a:t>/</a:t>
          </a:r>
          <a:r>
            <a:rPr lang="ko-KR" altLang="en-US" sz="1300" b="1" dirty="0" smtClean="0"/>
            <a:t>자금관리</a:t>
          </a:r>
          <a:endParaRPr lang="ko-KR" altLang="en-US" sz="1300" b="1" dirty="0"/>
        </a:p>
      </dgm:t>
    </dgm:pt>
    <dgm:pt modelId="{31B91995-5552-4ACE-8B50-9EC7529C5C0C}" type="parTrans" cxnId="{60382C05-635F-471A-9B6A-01A67D8D5799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00EDC594-92D1-4833-80BE-53A3EF96BB68}" type="sibTrans" cxnId="{60382C05-635F-471A-9B6A-01A67D8D5799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CCD3DEE2-402F-43E1-8871-E751C6C4BAB0}">
      <dgm:prSet phldrT="[텍스트]" custT="1"/>
      <dgm:spPr/>
      <dgm:t>
        <a:bodyPr/>
        <a:lstStyle/>
        <a:p>
          <a:pPr latinLnBrk="1"/>
          <a:r>
            <a:rPr lang="ko-KR" altLang="en-US" sz="1300" b="1" dirty="0" smtClean="0"/>
            <a:t>구매</a:t>
          </a:r>
          <a:r>
            <a:rPr lang="en-US" altLang="ko-KR" sz="1300" b="1" dirty="0" smtClean="0"/>
            <a:t>/</a:t>
          </a:r>
          <a:r>
            <a:rPr lang="ko-KR" altLang="en-US" sz="1300" b="1" dirty="0" smtClean="0"/>
            <a:t>재고 관리</a:t>
          </a:r>
          <a:endParaRPr lang="ko-KR" altLang="en-US" sz="1300" b="1" dirty="0"/>
        </a:p>
      </dgm:t>
    </dgm:pt>
    <dgm:pt modelId="{6095C242-8707-4E2A-A9DC-DC6578A593CA}" type="parTrans" cxnId="{6ECAB5CB-902E-4579-B848-DFA9F1E5499D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791A2C93-7612-4A1B-A135-757BAFBDDE46}" type="sibTrans" cxnId="{6ECAB5CB-902E-4579-B848-DFA9F1E5499D}">
      <dgm:prSet/>
      <dgm:spPr/>
      <dgm:t>
        <a:bodyPr/>
        <a:lstStyle/>
        <a:p>
          <a:pPr latinLnBrk="1"/>
          <a:endParaRPr lang="ko-KR" altLang="en-US" sz="1300" b="1"/>
        </a:p>
      </dgm:t>
    </dgm:pt>
    <dgm:pt modelId="{B54CEA99-5A83-4F4C-B66B-C5EE2B3BDD1B}" type="pres">
      <dgm:prSet presAssocID="{E3A559E6-34C7-4E43-ADAB-80BDE746F21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B2F153-CC73-4996-AB90-2DCD226B70C2}" type="pres">
      <dgm:prSet presAssocID="{74613D59-63EF-44C2-8BA5-07E50CBDC4C1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69366F-6843-4556-ACFB-5D11B710FF72}" type="pres">
      <dgm:prSet presAssocID="{D0EC7428-FCD6-4621-9DE6-02DE9A5C1EF8}" presName="Accent1" presStyleCnt="0"/>
      <dgm:spPr/>
    </dgm:pt>
    <dgm:pt modelId="{BEE5200B-4EEB-4AA9-8200-4DF2102AF854}" type="pres">
      <dgm:prSet presAssocID="{D0EC7428-FCD6-4621-9DE6-02DE9A5C1EF8}" presName="Accent" presStyleLbl="bgShp" presStyleIdx="0" presStyleCnt="6"/>
      <dgm:spPr/>
    </dgm:pt>
    <dgm:pt modelId="{90314376-2B95-4804-8794-E5E2AC9626AB}" type="pres">
      <dgm:prSet presAssocID="{D0EC7428-FCD6-4621-9DE6-02DE9A5C1EF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6BC12F-4609-46F7-96AC-54679AEB02D0}" type="pres">
      <dgm:prSet presAssocID="{1EDC4178-A3F3-4383-BA11-48F1E997EFB4}" presName="Accent2" presStyleCnt="0"/>
      <dgm:spPr/>
    </dgm:pt>
    <dgm:pt modelId="{B156FE6D-FFFD-4BB2-BDDA-562054470160}" type="pres">
      <dgm:prSet presAssocID="{1EDC4178-A3F3-4383-BA11-48F1E997EFB4}" presName="Accent" presStyleLbl="bgShp" presStyleIdx="1" presStyleCnt="6"/>
      <dgm:spPr/>
    </dgm:pt>
    <dgm:pt modelId="{02AE5CAF-51AC-4BEE-B993-22F7345981EF}" type="pres">
      <dgm:prSet presAssocID="{1EDC4178-A3F3-4383-BA11-48F1E997EFB4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C8B282-E38C-4307-AF87-59775D79C985}" type="pres">
      <dgm:prSet presAssocID="{4B8F8CE8-B8BE-4470-ADE8-BE4B4517DD38}" presName="Accent3" presStyleCnt="0"/>
      <dgm:spPr/>
    </dgm:pt>
    <dgm:pt modelId="{CFF84315-D2A9-4B59-960F-C7B6819DC888}" type="pres">
      <dgm:prSet presAssocID="{4B8F8CE8-B8BE-4470-ADE8-BE4B4517DD38}" presName="Accent" presStyleLbl="bgShp" presStyleIdx="2" presStyleCnt="6"/>
      <dgm:spPr/>
    </dgm:pt>
    <dgm:pt modelId="{895447CA-2E52-42F9-8B63-A794A33FBF90}" type="pres">
      <dgm:prSet presAssocID="{4B8F8CE8-B8BE-4470-ADE8-BE4B4517DD38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0D54675-8CF6-4975-8C17-A1D9FF46951B}" type="pres">
      <dgm:prSet presAssocID="{8EE06D66-CDD3-45EC-AA3A-8B073CC40334}" presName="Accent4" presStyleCnt="0"/>
      <dgm:spPr/>
    </dgm:pt>
    <dgm:pt modelId="{6AE208FF-5076-4558-AE5B-1030F2A10315}" type="pres">
      <dgm:prSet presAssocID="{8EE06D66-CDD3-45EC-AA3A-8B073CC40334}" presName="Accent" presStyleLbl="bgShp" presStyleIdx="3" presStyleCnt="6"/>
      <dgm:spPr/>
    </dgm:pt>
    <dgm:pt modelId="{A7EDAD17-52AB-4175-AE42-F2AD44E04FA0}" type="pres">
      <dgm:prSet presAssocID="{8EE06D66-CDD3-45EC-AA3A-8B073CC4033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C7A3DD7-84E1-4085-8060-1E500B43FBDB}" type="pres">
      <dgm:prSet presAssocID="{39467712-7F0E-4593-B90E-EEC88F935B41}" presName="Accent5" presStyleCnt="0"/>
      <dgm:spPr/>
    </dgm:pt>
    <dgm:pt modelId="{98EF0EC0-FA87-4A49-A0C8-04CCDE17628C}" type="pres">
      <dgm:prSet presAssocID="{39467712-7F0E-4593-B90E-EEC88F935B41}" presName="Accent" presStyleLbl="bgShp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25909D3E-D5D1-4775-AFC8-F9331C76D9AD}" type="pres">
      <dgm:prSet presAssocID="{39467712-7F0E-4593-B90E-EEC88F935B4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FBFD99-8FF9-4F9C-B142-2F1481A300D2}" type="pres">
      <dgm:prSet presAssocID="{CCD3DEE2-402F-43E1-8871-E751C6C4BAB0}" presName="Accent6" presStyleCnt="0"/>
      <dgm:spPr/>
    </dgm:pt>
    <dgm:pt modelId="{7C7EC260-10F0-4FF0-B5B7-B6111456028E}" type="pres">
      <dgm:prSet presAssocID="{CCD3DEE2-402F-43E1-8871-E751C6C4BAB0}" presName="Accent" presStyleLbl="bgShp" presStyleIdx="5" presStyleCnt="6"/>
      <dgm:spPr/>
    </dgm:pt>
    <dgm:pt modelId="{89C9026E-A07B-446B-A3F5-CB7FDADC8FF9}" type="pres">
      <dgm:prSet presAssocID="{CCD3DEE2-402F-43E1-8871-E751C6C4BAB0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A0F4A4B-752E-455C-80ED-0B64B1360C25}" type="presOf" srcId="{1EDC4178-A3F3-4383-BA11-48F1E997EFB4}" destId="{02AE5CAF-51AC-4BEE-B993-22F7345981EF}" srcOrd="0" destOrd="0" presId="urn:microsoft.com/office/officeart/2011/layout/HexagonRadial"/>
    <dgm:cxn modelId="{F55C3AF6-EDA9-4BD1-ADB2-46F98E7A3AF2}" type="presOf" srcId="{E3A559E6-34C7-4E43-ADAB-80BDE746F216}" destId="{B54CEA99-5A83-4F4C-B66B-C5EE2B3BDD1B}" srcOrd="0" destOrd="0" presId="urn:microsoft.com/office/officeart/2011/layout/HexagonRadial"/>
    <dgm:cxn modelId="{D2414B10-949E-4DAD-83D5-2233AD45DCE5}" type="presOf" srcId="{4B8F8CE8-B8BE-4470-ADE8-BE4B4517DD38}" destId="{895447CA-2E52-42F9-8B63-A794A33FBF90}" srcOrd="0" destOrd="0" presId="urn:microsoft.com/office/officeart/2011/layout/HexagonRadial"/>
    <dgm:cxn modelId="{E97EC080-C188-4297-AD61-34C4242F1FB2}" srcId="{74613D59-63EF-44C2-8BA5-07E50CBDC4C1}" destId="{1EDC4178-A3F3-4383-BA11-48F1E997EFB4}" srcOrd="1" destOrd="0" parTransId="{4EC4B0A2-EED3-47D8-8CFE-995AB8725CEE}" sibTransId="{C3A590F4-3176-4ED7-8083-986D2103BB59}"/>
    <dgm:cxn modelId="{DEC99BBC-AA2A-44B7-B448-E486CF03351E}" type="presOf" srcId="{CCD3DEE2-402F-43E1-8871-E751C6C4BAB0}" destId="{89C9026E-A07B-446B-A3F5-CB7FDADC8FF9}" srcOrd="0" destOrd="0" presId="urn:microsoft.com/office/officeart/2011/layout/HexagonRadial"/>
    <dgm:cxn modelId="{1A502FEB-1567-4014-97CC-FA530041041E}" srcId="{74613D59-63EF-44C2-8BA5-07E50CBDC4C1}" destId="{4B8F8CE8-B8BE-4470-ADE8-BE4B4517DD38}" srcOrd="2" destOrd="0" parTransId="{1AB1561D-3377-4EC2-8B9F-1F81AE83E708}" sibTransId="{64181676-6AFB-443D-9C97-1C5C032FBD5F}"/>
    <dgm:cxn modelId="{EC35ADCB-CCA9-426E-933C-BED2F63689D9}" srcId="{74613D59-63EF-44C2-8BA5-07E50CBDC4C1}" destId="{D0EC7428-FCD6-4621-9DE6-02DE9A5C1EF8}" srcOrd="0" destOrd="0" parTransId="{326200F2-C37D-45AF-AEC5-F4917365EA95}" sibTransId="{66E2862F-3A20-40BF-98C8-BFDB10E71C34}"/>
    <dgm:cxn modelId="{7827A017-5B35-4195-9994-83170CB8570D}" type="presOf" srcId="{39467712-7F0E-4593-B90E-EEC88F935B41}" destId="{25909D3E-D5D1-4775-AFC8-F9331C76D9AD}" srcOrd="0" destOrd="0" presId="urn:microsoft.com/office/officeart/2011/layout/HexagonRadial"/>
    <dgm:cxn modelId="{E625A417-6807-4D31-B6FB-FE660C527B67}" srcId="{74613D59-63EF-44C2-8BA5-07E50CBDC4C1}" destId="{8EE06D66-CDD3-45EC-AA3A-8B073CC40334}" srcOrd="3" destOrd="0" parTransId="{21334747-4F8A-482F-8B6B-C57EFE0AB790}" sibTransId="{CE3C8F8A-8C4A-40BB-A855-FE986C44055D}"/>
    <dgm:cxn modelId="{F522F2F7-E47B-47F5-81E2-085E825DAA94}" type="presOf" srcId="{D0EC7428-FCD6-4621-9DE6-02DE9A5C1EF8}" destId="{90314376-2B95-4804-8794-E5E2AC9626AB}" srcOrd="0" destOrd="0" presId="urn:microsoft.com/office/officeart/2011/layout/HexagonRadial"/>
    <dgm:cxn modelId="{550F7D0E-049B-4252-98DD-CBD1B5A62286}" type="presOf" srcId="{74613D59-63EF-44C2-8BA5-07E50CBDC4C1}" destId="{ECB2F153-CC73-4996-AB90-2DCD226B70C2}" srcOrd="0" destOrd="0" presId="urn:microsoft.com/office/officeart/2011/layout/HexagonRadial"/>
    <dgm:cxn modelId="{6ECAB5CB-902E-4579-B848-DFA9F1E5499D}" srcId="{74613D59-63EF-44C2-8BA5-07E50CBDC4C1}" destId="{CCD3DEE2-402F-43E1-8871-E751C6C4BAB0}" srcOrd="5" destOrd="0" parTransId="{6095C242-8707-4E2A-A9DC-DC6578A593CA}" sibTransId="{791A2C93-7612-4A1B-A135-757BAFBDDE46}"/>
    <dgm:cxn modelId="{77DF8F8F-C3FB-44ED-8930-F12A76915EB4}" type="presOf" srcId="{8EE06D66-CDD3-45EC-AA3A-8B073CC40334}" destId="{A7EDAD17-52AB-4175-AE42-F2AD44E04FA0}" srcOrd="0" destOrd="0" presId="urn:microsoft.com/office/officeart/2011/layout/HexagonRadial"/>
    <dgm:cxn modelId="{D42C39EC-571E-4BE7-98A6-8BBDF03D4F44}" srcId="{E3A559E6-34C7-4E43-ADAB-80BDE746F216}" destId="{74613D59-63EF-44C2-8BA5-07E50CBDC4C1}" srcOrd="0" destOrd="0" parTransId="{20290A70-CC49-4943-8722-B4433AABF8A6}" sibTransId="{F518E9F9-D224-40EC-9B3E-F8171839E28A}"/>
    <dgm:cxn modelId="{60382C05-635F-471A-9B6A-01A67D8D5799}" srcId="{74613D59-63EF-44C2-8BA5-07E50CBDC4C1}" destId="{39467712-7F0E-4593-B90E-EEC88F935B41}" srcOrd="4" destOrd="0" parTransId="{31B91995-5552-4ACE-8B50-9EC7529C5C0C}" sibTransId="{00EDC594-92D1-4833-80BE-53A3EF96BB68}"/>
    <dgm:cxn modelId="{6863EF34-5150-430D-B631-024918232870}" type="presParOf" srcId="{B54CEA99-5A83-4F4C-B66B-C5EE2B3BDD1B}" destId="{ECB2F153-CC73-4996-AB90-2DCD226B70C2}" srcOrd="0" destOrd="0" presId="urn:microsoft.com/office/officeart/2011/layout/HexagonRadial"/>
    <dgm:cxn modelId="{8ACAF36E-E639-45BC-9699-908BDAA2C161}" type="presParOf" srcId="{B54CEA99-5A83-4F4C-B66B-C5EE2B3BDD1B}" destId="{B669366F-6843-4556-ACFB-5D11B710FF72}" srcOrd="1" destOrd="0" presId="urn:microsoft.com/office/officeart/2011/layout/HexagonRadial"/>
    <dgm:cxn modelId="{DDAB8EA7-474A-4491-8310-C7E59E2EACF4}" type="presParOf" srcId="{B669366F-6843-4556-ACFB-5D11B710FF72}" destId="{BEE5200B-4EEB-4AA9-8200-4DF2102AF854}" srcOrd="0" destOrd="0" presId="urn:microsoft.com/office/officeart/2011/layout/HexagonRadial"/>
    <dgm:cxn modelId="{E728B8AD-ED4C-4F8E-9BF4-BD6A2788E2C3}" type="presParOf" srcId="{B54CEA99-5A83-4F4C-B66B-C5EE2B3BDD1B}" destId="{90314376-2B95-4804-8794-E5E2AC9626AB}" srcOrd="2" destOrd="0" presId="urn:microsoft.com/office/officeart/2011/layout/HexagonRadial"/>
    <dgm:cxn modelId="{B5EEF213-DB94-485E-972F-DBFEBAD07E6B}" type="presParOf" srcId="{B54CEA99-5A83-4F4C-B66B-C5EE2B3BDD1B}" destId="{976BC12F-4609-46F7-96AC-54679AEB02D0}" srcOrd="3" destOrd="0" presId="urn:microsoft.com/office/officeart/2011/layout/HexagonRadial"/>
    <dgm:cxn modelId="{1E130398-C7BD-4EBE-B5C1-C105C71DDE9F}" type="presParOf" srcId="{976BC12F-4609-46F7-96AC-54679AEB02D0}" destId="{B156FE6D-FFFD-4BB2-BDDA-562054470160}" srcOrd="0" destOrd="0" presId="urn:microsoft.com/office/officeart/2011/layout/HexagonRadial"/>
    <dgm:cxn modelId="{52BA75B0-4AED-46F7-864C-B8558B68422D}" type="presParOf" srcId="{B54CEA99-5A83-4F4C-B66B-C5EE2B3BDD1B}" destId="{02AE5CAF-51AC-4BEE-B993-22F7345981EF}" srcOrd="4" destOrd="0" presId="urn:microsoft.com/office/officeart/2011/layout/HexagonRadial"/>
    <dgm:cxn modelId="{F35BB6F8-C8DD-4550-B27C-D2BBBD8E4256}" type="presParOf" srcId="{B54CEA99-5A83-4F4C-B66B-C5EE2B3BDD1B}" destId="{D7C8B282-E38C-4307-AF87-59775D79C985}" srcOrd="5" destOrd="0" presId="urn:microsoft.com/office/officeart/2011/layout/HexagonRadial"/>
    <dgm:cxn modelId="{F4C37934-72B4-41A1-B7A7-2C23280D5D77}" type="presParOf" srcId="{D7C8B282-E38C-4307-AF87-59775D79C985}" destId="{CFF84315-D2A9-4B59-960F-C7B6819DC888}" srcOrd="0" destOrd="0" presId="urn:microsoft.com/office/officeart/2011/layout/HexagonRadial"/>
    <dgm:cxn modelId="{13D510B9-B026-44A2-9E0D-7EB99C65D911}" type="presParOf" srcId="{B54CEA99-5A83-4F4C-B66B-C5EE2B3BDD1B}" destId="{895447CA-2E52-42F9-8B63-A794A33FBF90}" srcOrd="6" destOrd="0" presId="urn:microsoft.com/office/officeart/2011/layout/HexagonRadial"/>
    <dgm:cxn modelId="{B5E082A8-ADC7-41D4-B1FA-26B4E9710052}" type="presParOf" srcId="{B54CEA99-5A83-4F4C-B66B-C5EE2B3BDD1B}" destId="{50D54675-8CF6-4975-8C17-A1D9FF46951B}" srcOrd="7" destOrd="0" presId="urn:microsoft.com/office/officeart/2011/layout/HexagonRadial"/>
    <dgm:cxn modelId="{AA39287D-AFF6-4547-A4A1-972F0B2E5F6E}" type="presParOf" srcId="{50D54675-8CF6-4975-8C17-A1D9FF46951B}" destId="{6AE208FF-5076-4558-AE5B-1030F2A10315}" srcOrd="0" destOrd="0" presId="urn:microsoft.com/office/officeart/2011/layout/HexagonRadial"/>
    <dgm:cxn modelId="{AA1734E5-F355-4541-9B35-0983A095C9E7}" type="presParOf" srcId="{B54CEA99-5A83-4F4C-B66B-C5EE2B3BDD1B}" destId="{A7EDAD17-52AB-4175-AE42-F2AD44E04FA0}" srcOrd="8" destOrd="0" presId="urn:microsoft.com/office/officeart/2011/layout/HexagonRadial"/>
    <dgm:cxn modelId="{20C35F65-05BD-4E8B-9D6C-A97BFB1E8D5A}" type="presParOf" srcId="{B54CEA99-5A83-4F4C-B66B-C5EE2B3BDD1B}" destId="{3C7A3DD7-84E1-4085-8060-1E500B43FBDB}" srcOrd="9" destOrd="0" presId="urn:microsoft.com/office/officeart/2011/layout/HexagonRadial"/>
    <dgm:cxn modelId="{47AF736B-AB87-4CAF-B5D3-49A668AA5ED2}" type="presParOf" srcId="{3C7A3DD7-84E1-4085-8060-1E500B43FBDB}" destId="{98EF0EC0-FA87-4A49-A0C8-04CCDE17628C}" srcOrd="0" destOrd="0" presId="urn:microsoft.com/office/officeart/2011/layout/HexagonRadial"/>
    <dgm:cxn modelId="{4D5E6E5F-90C5-4959-A646-A3943E081629}" type="presParOf" srcId="{B54CEA99-5A83-4F4C-B66B-C5EE2B3BDD1B}" destId="{25909D3E-D5D1-4775-AFC8-F9331C76D9AD}" srcOrd="10" destOrd="0" presId="urn:microsoft.com/office/officeart/2011/layout/HexagonRadial"/>
    <dgm:cxn modelId="{BD2D313E-F6BA-4FB5-BEEB-883C62D7526B}" type="presParOf" srcId="{B54CEA99-5A83-4F4C-B66B-C5EE2B3BDD1B}" destId="{CDFBFD99-8FF9-4F9C-B142-2F1481A300D2}" srcOrd="11" destOrd="0" presId="urn:microsoft.com/office/officeart/2011/layout/HexagonRadial"/>
    <dgm:cxn modelId="{BE477C8F-F0C2-4CF3-932B-5904512FF31A}" type="presParOf" srcId="{CDFBFD99-8FF9-4F9C-B142-2F1481A300D2}" destId="{7C7EC260-10F0-4FF0-B5B7-B6111456028E}" srcOrd="0" destOrd="0" presId="urn:microsoft.com/office/officeart/2011/layout/HexagonRadial"/>
    <dgm:cxn modelId="{441B3FC4-47D7-4490-8BE9-9603297D07C8}" type="presParOf" srcId="{B54CEA99-5A83-4F4C-B66B-C5EE2B3BDD1B}" destId="{89C9026E-A07B-446B-A3F5-CB7FDADC8FF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5748B0-B309-47E7-ABF5-AF3C6A28EA5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E752176B-A2A8-4546-A61A-10EBBA6FB9CE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01. Cross </a:t>
          </a:r>
          <a:r>
            <a:rPr lang="ko-KR" altLang="en-US" sz="1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브라우징</a:t>
          </a:r>
          <a:r>
            <a:rPr lang="ko-KR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기법</a:t>
          </a:r>
          <a:endParaRPr lang="ko-KR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DC117B-1FB4-476F-97F6-6BB0888FEC12}" type="parTrans" cxnId="{36079ADB-6C38-4654-8F17-1112D160C0FB}">
      <dgm:prSet/>
      <dgm:spPr/>
      <dgm:t>
        <a:bodyPr/>
        <a:lstStyle/>
        <a:p>
          <a:pPr latinLnBrk="1"/>
          <a:endParaRPr lang="ko-KR" altLang="en-US"/>
        </a:p>
      </dgm:t>
    </dgm:pt>
    <dgm:pt modelId="{376E0319-095B-4AC7-9D8C-C0A9E54ABC49}" type="sibTrans" cxnId="{36079ADB-6C38-4654-8F17-1112D160C0FB}">
      <dgm:prSet/>
      <dgm:spPr/>
      <dgm:t>
        <a:bodyPr/>
        <a:lstStyle/>
        <a:p>
          <a:pPr latinLnBrk="1"/>
          <a:endParaRPr lang="ko-KR" altLang="en-US"/>
        </a:p>
      </dgm:t>
    </dgm:pt>
    <dgm:pt modelId="{4BAF8494-C9DE-486A-AB38-1B4C1EFC48FD}">
      <dgm:prSet phldrT="[텍스트]" custT="1"/>
      <dgm:spPr/>
      <dgm:t>
        <a:bodyPr/>
        <a:lstStyle/>
        <a:p>
          <a:pPr latinLnBrk="1"/>
          <a:r>
            <a:rPr lang="ko-KR" altLang="en-US" sz="1100" dirty="0" smtClean="0"/>
            <a:t>어떤 브라우저로 </a:t>
          </a:r>
          <a:r>
            <a:rPr lang="en-US" altLang="en-US" sz="1100" dirty="0" smtClean="0"/>
            <a:t>ERP</a:t>
          </a:r>
          <a:r>
            <a:rPr lang="ko-KR" altLang="en-US" sz="1100" dirty="0" smtClean="0"/>
            <a:t>를 열더라도 동일하게 보여질 수 있도록  웹 표준 기술을 이용하여 </a:t>
          </a:r>
          <a:r>
            <a:rPr lang="en-US" altLang="en-US" sz="1100" dirty="0" smtClean="0"/>
            <a:t>ERP</a:t>
          </a:r>
          <a:r>
            <a:rPr lang="ko-KR" altLang="en-US" sz="1100" dirty="0" smtClean="0"/>
            <a:t>를 구성</a:t>
          </a:r>
          <a:endParaRPr lang="ko-KR" altLang="en-US" sz="1100" dirty="0"/>
        </a:p>
      </dgm:t>
    </dgm:pt>
    <dgm:pt modelId="{070BA688-D336-4875-B948-FDFF45204097}" type="parTrans" cxnId="{62B03BC0-18C7-485F-A2AC-3B9040B798E0}">
      <dgm:prSet/>
      <dgm:spPr/>
      <dgm:t>
        <a:bodyPr/>
        <a:lstStyle/>
        <a:p>
          <a:pPr latinLnBrk="1"/>
          <a:endParaRPr lang="ko-KR" altLang="en-US"/>
        </a:p>
      </dgm:t>
    </dgm:pt>
    <dgm:pt modelId="{CBF5797A-878B-4C58-8F01-40F63752C0A3}" type="sibTrans" cxnId="{62B03BC0-18C7-485F-A2AC-3B9040B798E0}">
      <dgm:prSet/>
      <dgm:spPr/>
      <dgm:t>
        <a:bodyPr/>
        <a:lstStyle/>
        <a:p>
          <a:pPr latinLnBrk="1"/>
          <a:endParaRPr lang="ko-KR" altLang="en-US"/>
        </a:p>
      </dgm:t>
    </dgm:pt>
    <dgm:pt modelId="{B92175FE-C29D-437D-9E3F-CBC8ED16FBA4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02. </a:t>
          </a:r>
          <a:r>
            <a:rPr lang="ko-KR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마리아</a:t>
          </a:r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DB</a:t>
          </a:r>
          <a:endParaRPr lang="ko-KR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AFD2DE-ABAB-4D16-BCA7-915C344C49DB}" type="parTrans" cxnId="{C071EE61-B937-4089-83B7-27C9A318F068}">
      <dgm:prSet/>
      <dgm:spPr/>
      <dgm:t>
        <a:bodyPr/>
        <a:lstStyle/>
        <a:p>
          <a:pPr latinLnBrk="1"/>
          <a:endParaRPr lang="ko-KR" altLang="en-US"/>
        </a:p>
      </dgm:t>
    </dgm:pt>
    <dgm:pt modelId="{9812F7FE-96CF-4A29-AF95-DD00794DC38E}" type="sibTrans" cxnId="{C071EE61-B937-4089-83B7-27C9A318F068}">
      <dgm:prSet/>
      <dgm:spPr/>
      <dgm:t>
        <a:bodyPr/>
        <a:lstStyle/>
        <a:p>
          <a:pPr latinLnBrk="1"/>
          <a:endParaRPr lang="ko-KR" altLang="en-US"/>
        </a:p>
      </dgm:t>
    </dgm:pt>
    <dgm:pt modelId="{E05E7E1F-4069-4EDC-8D20-0A7FEA90C16A}">
      <dgm:prSet phldrT="[텍스트]" custT="1"/>
      <dgm:spPr/>
      <dgm:t>
        <a:bodyPr/>
        <a:lstStyle/>
        <a:p>
          <a:pPr latinLnBrk="1"/>
          <a:r>
            <a:rPr lang="ko-KR" altLang="en-US" sz="1100" dirty="0" err="1" smtClean="0"/>
            <a:t>오픈소스</a:t>
          </a:r>
          <a:r>
            <a:rPr lang="ko-KR" altLang="en-US" sz="1100" dirty="0" smtClean="0"/>
            <a:t> 소프트웨어로  상용 </a:t>
          </a:r>
          <a:r>
            <a:rPr lang="en-US" altLang="en-US" sz="1100" dirty="0" smtClean="0"/>
            <a:t>DB</a:t>
          </a:r>
          <a:r>
            <a:rPr lang="ko-KR" altLang="en-US" sz="1100" dirty="0" smtClean="0"/>
            <a:t>와 달리  라이선스비가 없습니다</a:t>
          </a:r>
          <a:r>
            <a:rPr lang="en-US" altLang="en-US" sz="1100" dirty="0" smtClean="0"/>
            <a:t>.</a:t>
          </a:r>
          <a:endParaRPr lang="ko-KR" altLang="en-US" sz="1100" dirty="0"/>
        </a:p>
      </dgm:t>
    </dgm:pt>
    <dgm:pt modelId="{033C6A13-73C2-41AA-B451-76D30360EE1B}" type="parTrans" cxnId="{6D231D72-CED7-4421-B981-0F38B15FC93B}">
      <dgm:prSet/>
      <dgm:spPr/>
      <dgm:t>
        <a:bodyPr/>
        <a:lstStyle/>
        <a:p>
          <a:pPr latinLnBrk="1"/>
          <a:endParaRPr lang="ko-KR" altLang="en-US"/>
        </a:p>
      </dgm:t>
    </dgm:pt>
    <dgm:pt modelId="{DA098BF1-ECE8-479C-A769-94938692E940}" type="sibTrans" cxnId="{6D231D72-CED7-4421-B981-0F38B15FC93B}">
      <dgm:prSet/>
      <dgm:spPr/>
      <dgm:t>
        <a:bodyPr/>
        <a:lstStyle/>
        <a:p>
          <a:pPr latinLnBrk="1"/>
          <a:endParaRPr lang="ko-KR" altLang="en-US"/>
        </a:p>
      </dgm:t>
    </dgm:pt>
    <dgm:pt modelId="{65372B70-A047-4EE9-A9F4-04EEE3323AB6}">
      <dgm:prSet custT="1"/>
      <dgm:spPr/>
      <dgm:t>
        <a:bodyPr/>
        <a:lstStyle/>
        <a:p>
          <a:pPr latinLnBrk="1"/>
          <a:r>
            <a:rPr lang="en-US" altLang="en-US" sz="1100" dirty="0" smtClean="0"/>
            <a:t>HTML5 , CSS , </a:t>
          </a:r>
          <a:r>
            <a:rPr lang="en-US" altLang="en-US" sz="1100" dirty="0" err="1" smtClean="0"/>
            <a:t>Jquery</a:t>
          </a:r>
          <a:r>
            <a:rPr lang="en-US" altLang="en-US" sz="1100" dirty="0" smtClean="0"/>
            <a:t>  </a:t>
          </a:r>
          <a:r>
            <a:rPr lang="ko-KR" altLang="en-US" sz="1100" dirty="0" smtClean="0"/>
            <a:t>기술 사용</a:t>
          </a:r>
          <a:endParaRPr lang="ko-KR" altLang="en-US" sz="1100" dirty="0"/>
        </a:p>
      </dgm:t>
    </dgm:pt>
    <dgm:pt modelId="{66D482C4-17DE-4078-850E-EB4F8E0C95D8}" type="parTrans" cxnId="{DE8B2BF1-D3B2-4DAD-ACC2-1E64C0586B93}">
      <dgm:prSet/>
      <dgm:spPr/>
      <dgm:t>
        <a:bodyPr/>
        <a:lstStyle/>
        <a:p>
          <a:pPr latinLnBrk="1"/>
          <a:endParaRPr lang="ko-KR" altLang="en-US"/>
        </a:p>
      </dgm:t>
    </dgm:pt>
    <dgm:pt modelId="{3C882F79-2665-4D34-AE3F-E4F14FF3743E}" type="sibTrans" cxnId="{DE8B2BF1-D3B2-4DAD-ACC2-1E64C0586B93}">
      <dgm:prSet/>
      <dgm:spPr/>
      <dgm:t>
        <a:bodyPr/>
        <a:lstStyle/>
        <a:p>
          <a:pPr latinLnBrk="1"/>
          <a:endParaRPr lang="ko-KR" altLang="en-US"/>
        </a:p>
      </dgm:t>
    </dgm:pt>
    <dgm:pt modelId="{6D67DA65-43C2-49FB-987C-238F2C252CDD}">
      <dgm:prSet custT="1"/>
      <dgm:spPr/>
      <dgm:t>
        <a:bodyPr/>
        <a:lstStyle/>
        <a:p>
          <a:pPr latinLnBrk="1"/>
          <a:r>
            <a:rPr lang="en-US" altLang="en-US" sz="1100" dirty="0" smtClean="0"/>
            <a:t>MySQL</a:t>
          </a:r>
          <a:r>
            <a:rPr lang="ko-KR" altLang="en-US" sz="1100" dirty="0" smtClean="0"/>
            <a:t>이 가지고 있는 모든 제품의 기능을 완벽히 구현하면서도 성능 면에서는 최고 </a:t>
          </a:r>
          <a:r>
            <a:rPr lang="en-US" altLang="en-US" sz="1100" dirty="0" smtClean="0"/>
            <a:t>70%</a:t>
          </a:r>
          <a:r>
            <a:rPr lang="ko-KR" altLang="en-US" sz="1100" dirty="0" smtClean="0"/>
            <a:t>의 향상    </a:t>
          </a:r>
          <a:endParaRPr lang="ko-KR" altLang="en-US" sz="1100" dirty="0"/>
        </a:p>
      </dgm:t>
    </dgm:pt>
    <dgm:pt modelId="{01DE1082-18C4-4290-959D-C90916C2080A}" type="parTrans" cxnId="{B6A03D02-90C6-40D6-8A92-4E8F83B46EEE}">
      <dgm:prSet/>
      <dgm:spPr/>
      <dgm:t>
        <a:bodyPr/>
        <a:lstStyle/>
        <a:p>
          <a:pPr latinLnBrk="1"/>
          <a:endParaRPr lang="ko-KR" altLang="en-US"/>
        </a:p>
      </dgm:t>
    </dgm:pt>
    <dgm:pt modelId="{C399F5D2-B351-4307-9B3E-DCAA43BC6C9E}" type="sibTrans" cxnId="{B6A03D02-90C6-40D6-8A92-4E8F83B46EEE}">
      <dgm:prSet/>
      <dgm:spPr/>
      <dgm:t>
        <a:bodyPr/>
        <a:lstStyle/>
        <a:p>
          <a:pPr latinLnBrk="1"/>
          <a:endParaRPr lang="ko-KR" altLang="en-US"/>
        </a:p>
      </dgm:t>
    </dgm:pt>
    <dgm:pt modelId="{3505D3AE-A48B-44B3-B7D5-3AE33AEE8D5B}">
      <dgm:prSet custT="1"/>
      <dgm:spPr/>
      <dgm:t>
        <a:bodyPr/>
        <a:lstStyle/>
        <a:p>
          <a:pPr latinLnBrk="1"/>
          <a:r>
            <a:rPr lang="en-US" altLang="en-US" sz="1100" dirty="0" smtClean="0"/>
            <a:t>MySQL </a:t>
          </a:r>
          <a:r>
            <a:rPr lang="ko-KR" altLang="en-US" sz="1100" dirty="0" smtClean="0"/>
            <a:t>엔터프라이즈에서 </a:t>
          </a:r>
          <a:r>
            <a:rPr lang="ko-KR" altLang="en-US" sz="1100" dirty="0" err="1" smtClean="0"/>
            <a:t>플러그인으로</a:t>
          </a:r>
          <a:r>
            <a:rPr lang="ko-KR" altLang="en-US" sz="1100" dirty="0" smtClean="0"/>
            <a:t> 제공한 </a:t>
          </a:r>
          <a:r>
            <a:rPr lang="ko-KR" altLang="en-US" sz="1100" dirty="0" err="1" smtClean="0"/>
            <a:t>쓰레드풀</a:t>
          </a:r>
          <a:r>
            <a:rPr lang="ko-KR" altLang="en-US" sz="1100" dirty="0" smtClean="0"/>
            <a:t> 기능이 내장으로 높은 처리 능력</a:t>
          </a:r>
          <a:endParaRPr lang="ko-KR" altLang="en-US" sz="1100" dirty="0"/>
        </a:p>
      </dgm:t>
    </dgm:pt>
    <dgm:pt modelId="{C85E2001-DC4D-47DF-9527-099EFAED6B9D}" type="parTrans" cxnId="{98AC99B3-80A1-453E-921D-1DBD4C4D6728}">
      <dgm:prSet/>
      <dgm:spPr/>
      <dgm:t>
        <a:bodyPr/>
        <a:lstStyle/>
        <a:p>
          <a:pPr latinLnBrk="1"/>
          <a:endParaRPr lang="ko-KR" altLang="en-US"/>
        </a:p>
      </dgm:t>
    </dgm:pt>
    <dgm:pt modelId="{A201B867-FA26-455D-A1A9-8AB4E7D5EEE8}" type="sibTrans" cxnId="{98AC99B3-80A1-453E-921D-1DBD4C4D6728}">
      <dgm:prSet/>
      <dgm:spPr/>
      <dgm:t>
        <a:bodyPr/>
        <a:lstStyle/>
        <a:p>
          <a:pPr latinLnBrk="1"/>
          <a:endParaRPr lang="ko-KR" altLang="en-US"/>
        </a:p>
      </dgm:t>
    </dgm:pt>
    <dgm:pt modelId="{E7ABEEBA-A2C3-419E-9E45-9C0D5B58FE87}">
      <dgm:prSet custT="1"/>
      <dgm:spPr/>
      <dgm:t>
        <a:bodyPr/>
        <a:lstStyle/>
        <a:p>
          <a:pPr latinLnBrk="1"/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03. </a:t>
          </a:r>
          <a:r>
            <a:rPr lang="en-US" altLang="ko-KR" sz="1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OpenSSL</a:t>
          </a:r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(Secure Socket Layer) </a:t>
          </a:r>
          <a:r>
            <a:rPr lang="ko-KR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적용</a:t>
          </a:r>
          <a:endParaRPr lang="ko-KR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D3C7FC-6BE8-4EAB-84BD-4622121E2AD0}" type="parTrans" cxnId="{5129F910-D6E9-4007-9AEA-9616EA3446AA}">
      <dgm:prSet/>
      <dgm:spPr/>
      <dgm:t>
        <a:bodyPr/>
        <a:lstStyle/>
        <a:p>
          <a:pPr latinLnBrk="1"/>
          <a:endParaRPr lang="ko-KR" altLang="en-US"/>
        </a:p>
      </dgm:t>
    </dgm:pt>
    <dgm:pt modelId="{6EF9ACFC-5E37-4399-90A2-4721F718747F}" type="sibTrans" cxnId="{5129F910-D6E9-4007-9AEA-9616EA3446AA}">
      <dgm:prSet/>
      <dgm:spPr/>
      <dgm:t>
        <a:bodyPr/>
        <a:lstStyle/>
        <a:p>
          <a:pPr latinLnBrk="1"/>
          <a:endParaRPr lang="ko-KR" altLang="en-US"/>
        </a:p>
      </dgm:t>
    </dgm:pt>
    <dgm:pt modelId="{34A96504-C68E-4D13-ABCC-8288169978FB}">
      <dgm:prSet custT="1"/>
      <dgm:spPr/>
      <dgm:t>
        <a:bodyPr/>
        <a:lstStyle/>
        <a:p>
          <a:pPr latinLnBrk="1"/>
          <a:r>
            <a:rPr lang="ko-KR" altLang="en-US" sz="1100" b="0" dirty="0" smtClean="0"/>
            <a:t>전송계층</a:t>
          </a:r>
          <a:r>
            <a:rPr lang="en-US" altLang="ko-KR" sz="1100" b="0" dirty="0" smtClean="0"/>
            <a:t>(Transport Layer)</a:t>
          </a:r>
          <a:r>
            <a:rPr lang="ko-KR" altLang="en-US" sz="1100" b="0" dirty="0" smtClean="0"/>
            <a:t>의 암호화 방식적용으로  </a:t>
          </a:r>
          <a:r>
            <a:rPr lang="en-US" altLang="ko-KR" sz="1100" b="0" dirty="0" smtClean="0"/>
            <a:t>ERP</a:t>
          </a:r>
          <a:r>
            <a:rPr lang="ko-KR" altLang="en-US" sz="1100" b="0" dirty="0" smtClean="0"/>
            <a:t>처리에  암호화하여  보안 강화</a:t>
          </a:r>
          <a:endParaRPr lang="ko-KR" altLang="en-US" sz="1100" dirty="0"/>
        </a:p>
      </dgm:t>
    </dgm:pt>
    <dgm:pt modelId="{34C28760-31B9-454E-8970-0BE7236E4D47}" type="parTrans" cxnId="{6BBA007A-13A4-487E-9A06-4ED214BC896E}">
      <dgm:prSet/>
      <dgm:spPr/>
      <dgm:t>
        <a:bodyPr/>
        <a:lstStyle/>
        <a:p>
          <a:pPr latinLnBrk="1"/>
          <a:endParaRPr lang="ko-KR" altLang="en-US"/>
        </a:p>
      </dgm:t>
    </dgm:pt>
    <dgm:pt modelId="{F6B6ED20-3CB4-476E-83B5-D9D3CDDCFC85}" type="sibTrans" cxnId="{6BBA007A-13A4-487E-9A06-4ED214BC896E}">
      <dgm:prSet/>
      <dgm:spPr/>
      <dgm:t>
        <a:bodyPr/>
        <a:lstStyle/>
        <a:p>
          <a:pPr latinLnBrk="1"/>
          <a:endParaRPr lang="ko-KR" altLang="en-US"/>
        </a:p>
      </dgm:t>
    </dgm:pt>
    <dgm:pt modelId="{1F76A691-24F4-405B-B011-8DE1C791F177}">
      <dgm:prSet custT="1"/>
      <dgm:spPr/>
      <dgm:t>
        <a:bodyPr/>
        <a:lstStyle/>
        <a:p>
          <a:pPr latinLnBrk="1"/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04. Web </a:t>
          </a:r>
          <a:r>
            <a:rPr lang="ko-KR" alt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방화벽</a:t>
          </a:r>
          <a:endParaRPr lang="ko-KR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3F82AC-1A4F-4D5D-AF9B-41F57B144BDA}" type="parTrans" cxnId="{C40C013A-5611-465A-8547-FDA7CFC79683}">
      <dgm:prSet/>
      <dgm:spPr/>
      <dgm:t>
        <a:bodyPr/>
        <a:lstStyle/>
        <a:p>
          <a:pPr latinLnBrk="1"/>
          <a:endParaRPr lang="ko-KR" altLang="en-US"/>
        </a:p>
      </dgm:t>
    </dgm:pt>
    <dgm:pt modelId="{E604DE34-BDB2-40B6-A948-FEB245B71763}" type="sibTrans" cxnId="{C40C013A-5611-465A-8547-FDA7CFC79683}">
      <dgm:prSet/>
      <dgm:spPr/>
      <dgm:t>
        <a:bodyPr/>
        <a:lstStyle/>
        <a:p>
          <a:pPr latinLnBrk="1"/>
          <a:endParaRPr lang="ko-KR" altLang="en-US"/>
        </a:p>
      </dgm:t>
    </dgm:pt>
    <dgm:pt modelId="{65377D30-339A-4FD9-8CBA-EAFAA36CFBE9}">
      <dgm:prSet custT="1"/>
      <dgm:spPr/>
      <dgm:t>
        <a:bodyPr/>
        <a:lstStyle/>
        <a:p>
          <a:pPr latinLnBrk="1"/>
          <a:r>
            <a:rPr lang="ko-KR" altLang="en-US" sz="1100" dirty="0" err="1" smtClean="0"/>
            <a:t>오픈소스</a:t>
          </a:r>
          <a:r>
            <a:rPr lang="ko-KR" altLang="en-US" sz="1100" dirty="0" smtClean="0"/>
            <a:t> </a:t>
          </a:r>
          <a:r>
            <a:rPr lang="ko-KR" altLang="en-US" sz="1100" dirty="0" err="1" smtClean="0"/>
            <a:t>웹방화벽인</a:t>
          </a:r>
          <a:r>
            <a:rPr lang="ko-KR" altLang="en-US" sz="1100" dirty="0" smtClean="0"/>
            <a:t>  </a:t>
          </a:r>
          <a:r>
            <a:rPr lang="en-US" altLang="ko-KR" sz="1100" dirty="0" err="1" smtClean="0"/>
            <a:t>modsecurity</a:t>
          </a:r>
          <a:r>
            <a:rPr lang="en-US" altLang="ko-KR" sz="1100" dirty="0" smtClean="0"/>
            <a:t> </a:t>
          </a:r>
          <a:r>
            <a:rPr lang="ko-KR" altLang="en-US" sz="1100" dirty="0" smtClean="0"/>
            <a:t>적용으로   비용절감 </a:t>
          </a:r>
          <a:r>
            <a:rPr lang="en-US" altLang="ko-KR" sz="1100" dirty="0" smtClean="0"/>
            <a:t>(2~3</a:t>
          </a:r>
          <a:r>
            <a:rPr lang="ko-KR" altLang="en-US" sz="1100" dirty="0" err="1" smtClean="0"/>
            <a:t>천만원</a:t>
          </a:r>
          <a:r>
            <a:rPr lang="en-US" altLang="ko-KR" sz="1100" dirty="0" smtClean="0"/>
            <a:t>)   </a:t>
          </a:r>
          <a:r>
            <a:rPr lang="ko-KR" altLang="en-US" sz="1100" dirty="0" smtClean="0"/>
            <a:t>및  높은 보안  강화</a:t>
          </a:r>
          <a:endParaRPr lang="ko-KR" altLang="en-US" sz="1100" dirty="0"/>
        </a:p>
      </dgm:t>
    </dgm:pt>
    <dgm:pt modelId="{E38E8ED4-9FBF-4CFD-B485-7E16DE2C48D2}" type="parTrans" cxnId="{038D4BB1-8292-41ED-B442-C7E810282749}">
      <dgm:prSet/>
      <dgm:spPr/>
      <dgm:t>
        <a:bodyPr/>
        <a:lstStyle/>
        <a:p>
          <a:pPr latinLnBrk="1"/>
          <a:endParaRPr lang="ko-KR" altLang="en-US"/>
        </a:p>
      </dgm:t>
    </dgm:pt>
    <dgm:pt modelId="{D013D1EB-38B8-4A2E-9013-DC20172E8610}" type="sibTrans" cxnId="{038D4BB1-8292-41ED-B442-C7E810282749}">
      <dgm:prSet/>
      <dgm:spPr/>
      <dgm:t>
        <a:bodyPr/>
        <a:lstStyle/>
        <a:p>
          <a:pPr latinLnBrk="1"/>
          <a:endParaRPr lang="ko-KR" altLang="en-US"/>
        </a:p>
      </dgm:t>
    </dgm:pt>
    <dgm:pt modelId="{4045F8BC-48A5-4F6B-AF52-6F23F8F2A672}">
      <dgm:prSet custT="1"/>
      <dgm:spPr/>
      <dgm:t>
        <a:bodyPr/>
        <a:lstStyle/>
        <a:p>
          <a:pPr latinLnBrk="1"/>
          <a:r>
            <a:rPr lang="en-US" altLang="ko-K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05. </a:t>
          </a:r>
          <a:r>
            <a:rPr lang="en-US" altLang="ko-KR" sz="1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FusionIO</a:t>
          </a:r>
          <a:endParaRPr lang="ko-KR" altLang="en-U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BA28F6-0C61-4A71-9381-53313BEC939D}" type="parTrans" cxnId="{0D81C895-ED26-4D36-B3BA-DA70478F8590}">
      <dgm:prSet/>
      <dgm:spPr/>
      <dgm:t>
        <a:bodyPr/>
        <a:lstStyle/>
        <a:p>
          <a:pPr latinLnBrk="1"/>
          <a:endParaRPr lang="ko-KR" altLang="en-US"/>
        </a:p>
      </dgm:t>
    </dgm:pt>
    <dgm:pt modelId="{E2709F73-A519-4692-B64B-E18D21A7A021}" type="sibTrans" cxnId="{0D81C895-ED26-4D36-B3BA-DA70478F8590}">
      <dgm:prSet/>
      <dgm:spPr/>
      <dgm:t>
        <a:bodyPr/>
        <a:lstStyle/>
        <a:p>
          <a:pPr latinLnBrk="1"/>
          <a:endParaRPr lang="ko-KR" altLang="en-US"/>
        </a:p>
      </dgm:t>
    </dgm:pt>
    <dgm:pt modelId="{23B51576-AFAE-41C7-AC3E-B4C15CE96A03}">
      <dgm:prSet custT="1"/>
      <dgm:spPr/>
      <dgm:t>
        <a:bodyPr/>
        <a:lstStyle/>
        <a:p>
          <a:pPr latinLnBrk="1"/>
          <a:r>
            <a:rPr lang="en-US" altLang="ko-KR" sz="1100" dirty="0" smtClean="0"/>
            <a:t>5~20 </a:t>
          </a:r>
          <a:r>
            <a:rPr lang="ko-KR" altLang="en-US" sz="1100" dirty="0" smtClean="0"/>
            <a:t>배 이상의 높은  데이터  처리  능력</a:t>
          </a:r>
          <a:endParaRPr lang="ko-KR" altLang="en-US" sz="1100" dirty="0"/>
        </a:p>
      </dgm:t>
    </dgm:pt>
    <dgm:pt modelId="{C1325682-0AD0-4710-9C30-694FFF5FC426}" type="parTrans" cxnId="{AE45CDB7-9B88-4D46-9C89-BBC5EA8C60C7}">
      <dgm:prSet/>
      <dgm:spPr/>
      <dgm:t>
        <a:bodyPr/>
        <a:lstStyle/>
        <a:p>
          <a:pPr latinLnBrk="1"/>
          <a:endParaRPr lang="ko-KR" altLang="en-US"/>
        </a:p>
      </dgm:t>
    </dgm:pt>
    <dgm:pt modelId="{740EC477-31D4-45CE-BC18-88F24DC6C303}" type="sibTrans" cxnId="{AE45CDB7-9B88-4D46-9C89-BBC5EA8C60C7}">
      <dgm:prSet/>
      <dgm:spPr/>
      <dgm:t>
        <a:bodyPr/>
        <a:lstStyle/>
        <a:p>
          <a:pPr latinLnBrk="1"/>
          <a:endParaRPr lang="ko-KR" altLang="en-US"/>
        </a:p>
      </dgm:t>
    </dgm:pt>
    <dgm:pt modelId="{4003157D-0B40-4CE5-9AE3-1EB7A1E52D3F}" type="pres">
      <dgm:prSet presAssocID="{3C5748B0-B309-47E7-ABF5-AF3C6A28EA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DA78714-A06D-41A1-95E5-6F809264748F}" type="pres">
      <dgm:prSet presAssocID="{E752176B-A2A8-4546-A61A-10EBBA6FB9CE}" presName="parentText" presStyleLbl="node1" presStyleIdx="0" presStyleCnt="5" custScaleY="4270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283A69-48FE-467E-A16B-69119B3A0262}" type="pres">
      <dgm:prSet presAssocID="{E752176B-A2A8-4546-A61A-10EBBA6FB9CE}" presName="childText" presStyleLbl="revTx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15AAA68-DBFF-422C-AE3D-E1DE1857EBE3}" type="pres">
      <dgm:prSet presAssocID="{B92175FE-C29D-437D-9E3F-CBC8ED16FBA4}" presName="parentText" presStyleLbl="node1" presStyleIdx="1" presStyleCnt="5" custScaleY="4270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A37735D-9BA5-4ACE-98C6-E1DF6181B37D}" type="pres">
      <dgm:prSet presAssocID="{B92175FE-C29D-437D-9E3F-CBC8ED16FBA4}" presName="childText" presStyleLbl="revTx" presStyleIdx="1" presStyleCnt="5" custScaleY="11899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D27292-5AE3-4DB8-8B9F-ADBD63D4CE33}" type="pres">
      <dgm:prSet presAssocID="{E7ABEEBA-A2C3-419E-9E45-9C0D5B58FE87}" presName="parentText" presStyleLbl="node1" presStyleIdx="2" presStyleCnt="5" custScaleY="4270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16ECBE-FE69-4C37-81C0-3A80CF45C3DB}" type="pres">
      <dgm:prSet presAssocID="{E7ABEEBA-A2C3-419E-9E45-9C0D5B58FE87}" presName="childText" presStyleLbl="revTx" presStyleIdx="2" presStyleCnt="5" custScaleY="5249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F20C9A9-A55D-48A4-B0E7-ECD0B677428E}" type="pres">
      <dgm:prSet presAssocID="{1F76A691-24F4-405B-B011-8DE1C791F177}" presName="parentText" presStyleLbl="node1" presStyleIdx="3" presStyleCnt="5" custScaleY="4270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F180C5-8E84-4771-A2F8-251FECDEFE41}" type="pres">
      <dgm:prSet presAssocID="{1F76A691-24F4-405B-B011-8DE1C791F177}" presName="childText" presStyleLbl="revTx" presStyleIdx="3" presStyleCnt="5" custScaleY="5750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71A4FEC-1086-4E6A-8EF8-5CB9BF8F226E}" type="pres">
      <dgm:prSet presAssocID="{4045F8BC-48A5-4F6B-AF52-6F23F8F2A672}" presName="parentText" presStyleLbl="node1" presStyleIdx="4" presStyleCnt="5" custScaleY="4270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F91E42-95E2-4EF0-905A-CC0534C41D70}" type="pres">
      <dgm:prSet presAssocID="{4045F8BC-48A5-4F6B-AF52-6F23F8F2A672}" presName="childText" presStyleLbl="revTx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E8B2BF1-D3B2-4DAD-ACC2-1E64C0586B93}" srcId="{E752176B-A2A8-4546-A61A-10EBBA6FB9CE}" destId="{65372B70-A047-4EE9-A9F4-04EEE3323AB6}" srcOrd="1" destOrd="0" parTransId="{66D482C4-17DE-4078-850E-EB4F8E0C95D8}" sibTransId="{3C882F79-2665-4D34-AE3F-E4F14FF3743E}"/>
    <dgm:cxn modelId="{4A01BDBE-4640-4D31-8CBF-038210F82026}" type="presOf" srcId="{34A96504-C68E-4D13-ABCC-8288169978FB}" destId="{F316ECBE-FE69-4C37-81C0-3A80CF45C3DB}" srcOrd="0" destOrd="0" presId="urn:microsoft.com/office/officeart/2005/8/layout/vList2"/>
    <dgm:cxn modelId="{36079ADB-6C38-4654-8F17-1112D160C0FB}" srcId="{3C5748B0-B309-47E7-ABF5-AF3C6A28EA5D}" destId="{E752176B-A2A8-4546-A61A-10EBBA6FB9CE}" srcOrd="0" destOrd="0" parTransId="{E6DC117B-1FB4-476F-97F6-6BB0888FEC12}" sibTransId="{376E0319-095B-4AC7-9D8C-C0A9E54ABC49}"/>
    <dgm:cxn modelId="{0D81C895-ED26-4D36-B3BA-DA70478F8590}" srcId="{3C5748B0-B309-47E7-ABF5-AF3C6A28EA5D}" destId="{4045F8BC-48A5-4F6B-AF52-6F23F8F2A672}" srcOrd="4" destOrd="0" parTransId="{D7BA28F6-0C61-4A71-9381-53313BEC939D}" sibTransId="{E2709F73-A519-4692-B64B-E18D21A7A021}"/>
    <dgm:cxn modelId="{3CAAC45D-E77E-451E-A18F-2641A95659BE}" type="presOf" srcId="{E05E7E1F-4069-4EDC-8D20-0A7FEA90C16A}" destId="{BA37735D-9BA5-4ACE-98C6-E1DF6181B37D}" srcOrd="0" destOrd="0" presId="urn:microsoft.com/office/officeart/2005/8/layout/vList2"/>
    <dgm:cxn modelId="{B6A03D02-90C6-40D6-8A92-4E8F83B46EEE}" srcId="{B92175FE-C29D-437D-9E3F-CBC8ED16FBA4}" destId="{6D67DA65-43C2-49FB-987C-238F2C252CDD}" srcOrd="1" destOrd="0" parTransId="{01DE1082-18C4-4290-959D-C90916C2080A}" sibTransId="{C399F5D2-B351-4307-9B3E-DCAA43BC6C9E}"/>
    <dgm:cxn modelId="{3AC2CA80-C31A-4F9F-869B-DBE1F47BFDA5}" type="presOf" srcId="{3505D3AE-A48B-44B3-B7D5-3AE33AEE8D5B}" destId="{BA37735D-9BA5-4ACE-98C6-E1DF6181B37D}" srcOrd="0" destOrd="2" presId="urn:microsoft.com/office/officeart/2005/8/layout/vList2"/>
    <dgm:cxn modelId="{7D97ECBF-2AE4-469C-A61C-22EABD6E17B4}" type="presOf" srcId="{6D67DA65-43C2-49FB-987C-238F2C252CDD}" destId="{BA37735D-9BA5-4ACE-98C6-E1DF6181B37D}" srcOrd="0" destOrd="1" presId="urn:microsoft.com/office/officeart/2005/8/layout/vList2"/>
    <dgm:cxn modelId="{C74A1F6D-DE52-42E6-A2AA-34C7173FEE88}" type="presOf" srcId="{3C5748B0-B309-47E7-ABF5-AF3C6A28EA5D}" destId="{4003157D-0B40-4CE5-9AE3-1EB7A1E52D3F}" srcOrd="0" destOrd="0" presId="urn:microsoft.com/office/officeart/2005/8/layout/vList2"/>
    <dgm:cxn modelId="{6BBA007A-13A4-487E-9A06-4ED214BC896E}" srcId="{E7ABEEBA-A2C3-419E-9E45-9C0D5B58FE87}" destId="{34A96504-C68E-4D13-ABCC-8288169978FB}" srcOrd="0" destOrd="0" parTransId="{34C28760-31B9-454E-8970-0BE7236E4D47}" sibTransId="{F6B6ED20-3CB4-476E-83B5-D9D3CDDCFC85}"/>
    <dgm:cxn modelId="{8494EE9E-9177-422E-B973-CF8084974514}" type="presOf" srcId="{B92175FE-C29D-437D-9E3F-CBC8ED16FBA4}" destId="{515AAA68-DBFF-422C-AE3D-E1DE1857EBE3}" srcOrd="0" destOrd="0" presId="urn:microsoft.com/office/officeart/2005/8/layout/vList2"/>
    <dgm:cxn modelId="{C40C013A-5611-465A-8547-FDA7CFC79683}" srcId="{3C5748B0-B309-47E7-ABF5-AF3C6A28EA5D}" destId="{1F76A691-24F4-405B-B011-8DE1C791F177}" srcOrd="3" destOrd="0" parTransId="{DB3F82AC-1A4F-4D5D-AF9B-41F57B144BDA}" sibTransId="{E604DE34-BDB2-40B6-A948-FEB245B71763}"/>
    <dgm:cxn modelId="{98AC99B3-80A1-453E-921D-1DBD4C4D6728}" srcId="{B92175FE-C29D-437D-9E3F-CBC8ED16FBA4}" destId="{3505D3AE-A48B-44B3-B7D5-3AE33AEE8D5B}" srcOrd="2" destOrd="0" parTransId="{C85E2001-DC4D-47DF-9527-099EFAED6B9D}" sibTransId="{A201B867-FA26-455D-A1A9-8AB4E7D5EEE8}"/>
    <dgm:cxn modelId="{66DDE2BC-350D-46CA-949B-D17413F1CF6A}" type="presOf" srcId="{65377D30-339A-4FD9-8CBA-EAFAA36CFBE9}" destId="{01F180C5-8E84-4771-A2F8-251FECDEFE41}" srcOrd="0" destOrd="0" presId="urn:microsoft.com/office/officeart/2005/8/layout/vList2"/>
    <dgm:cxn modelId="{62B03BC0-18C7-485F-A2AC-3B9040B798E0}" srcId="{E752176B-A2A8-4546-A61A-10EBBA6FB9CE}" destId="{4BAF8494-C9DE-486A-AB38-1B4C1EFC48FD}" srcOrd="0" destOrd="0" parTransId="{070BA688-D336-4875-B948-FDFF45204097}" sibTransId="{CBF5797A-878B-4C58-8F01-40F63752C0A3}"/>
    <dgm:cxn modelId="{437DFCA9-8A5E-49EC-9761-A503B40DA214}" type="presOf" srcId="{1F76A691-24F4-405B-B011-8DE1C791F177}" destId="{AF20C9A9-A55D-48A4-B0E7-ECD0B677428E}" srcOrd="0" destOrd="0" presId="urn:microsoft.com/office/officeart/2005/8/layout/vList2"/>
    <dgm:cxn modelId="{AE45CDB7-9B88-4D46-9C89-BBC5EA8C60C7}" srcId="{4045F8BC-48A5-4F6B-AF52-6F23F8F2A672}" destId="{23B51576-AFAE-41C7-AC3E-B4C15CE96A03}" srcOrd="0" destOrd="0" parTransId="{C1325682-0AD0-4710-9C30-694FFF5FC426}" sibTransId="{740EC477-31D4-45CE-BC18-88F24DC6C303}"/>
    <dgm:cxn modelId="{038D4BB1-8292-41ED-B442-C7E810282749}" srcId="{1F76A691-24F4-405B-B011-8DE1C791F177}" destId="{65377D30-339A-4FD9-8CBA-EAFAA36CFBE9}" srcOrd="0" destOrd="0" parTransId="{E38E8ED4-9FBF-4CFD-B485-7E16DE2C48D2}" sibTransId="{D013D1EB-38B8-4A2E-9013-DC20172E8610}"/>
    <dgm:cxn modelId="{B03FDC6E-8FA2-4FCC-AD4B-D04326AAE071}" type="presOf" srcId="{E7ABEEBA-A2C3-419E-9E45-9C0D5B58FE87}" destId="{98D27292-5AE3-4DB8-8B9F-ADBD63D4CE33}" srcOrd="0" destOrd="0" presId="urn:microsoft.com/office/officeart/2005/8/layout/vList2"/>
    <dgm:cxn modelId="{5479C7AE-1E98-4B6A-9D5C-EAC9C1EA80A8}" type="presOf" srcId="{23B51576-AFAE-41C7-AC3E-B4C15CE96A03}" destId="{11F91E42-95E2-4EF0-905A-CC0534C41D70}" srcOrd="0" destOrd="0" presId="urn:microsoft.com/office/officeart/2005/8/layout/vList2"/>
    <dgm:cxn modelId="{5129F910-D6E9-4007-9AEA-9616EA3446AA}" srcId="{3C5748B0-B309-47E7-ABF5-AF3C6A28EA5D}" destId="{E7ABEEBA-A2C3-419E-9E45-9C0D5B58FE87}" srcOrd="2" destOrd="0" parTransId="{13D3C7FC-6BE8-4EAB-84BD-4622121E2AD0}" sibTransId="{6EF9ACFC-5E37-4399-90A2-4721F718747F}"/>
    <dgm:cxn modelId="{6D231D72-CED7-4421-B981-0F38B15FC93B}" srcId="{B92175FE-C29D-437D-9E3F-CBC8ED16FBA4}" destId="{E05E7E1F-4069-4EDC-8D20-0A7FEA90C16A}" srcOrd="0" destOrd="0" parTransId="{033C6A13-73C2-41AA-B451-76D30360EE1B}" sibTransId="{DA098BF1-ECE8-479C-A769-94938692E940}"/>
    <dgm:cxn modelId="{D15AF526-570A-4EF5-AFE5-34A96A8076FD}" type="presOf" srcId="{65372B70-A047-4EE9-A9F4-04EEE3323AB6}" destId="{89283A69-48FE-467E-A16B-69119B3A0262}" srcOrd="0" destOrd="1" presId="urn:microsoft.com/office/officeart/2005/8/layout/vList2"/>
    <dgm:cxn modelId="{926886BA-DD81-4513-B0FF-D0B45263112C}" type="presOf" srcId="{4045F8BC-48A5-4F6B-AF52-6F23F8F2A672}" destId="{E71A4FEC-1086-4E6A-8EF8-5CB9BF8F226E}" srcOrd="0" destOrd="0" presId="urn:microsoft.com/office/officeart/2005/8/layout/vList2"/>
    <dgm:cxn modelId="{81728EEF-B328-4023-8442-F69741B64ABF}" type="presOf" srcId="{4BAF8494-C9DE-486A-AB38-1B4C1EFC48FD}" destId="{89283A69-48FE-467E-A16B-69119B3A0262}" srcOrd="0" destOrd="0" presId="urn:microsoft.com/office/officeart/2005/8/layout/vList2"/>
    <dgm:cxn modelId="{35702EC5-AF43-41DC-A8B9-9CBF94B5529E}" type="presOf" srcId="{E752176B-A2A8-4546-A61A-10EBBA6FB9CE}" destId="{8DA78714-A06D-41A1-95E5-6F809264748F}" srcOrd="0" destOrd="0" presId="urn:microsoft.com/office/officeart/2005/8/layout/vList2"/>
    <dgm:cxn modelId="{C071EE61-B937-4089-83B7-27C9A318F068}" srcId="{3C5748B0-B309-47E7-ABF5-AF3C6A28EA5D}" destId="{B92175FE-C29D-437D-9E3F-CBC8ED16FBA4}" srcOrd="1" destOrd="0" parTransId="{DBAFD2DE-ABAB-4D16-BCA7-915C344C49DB}" sibTransId="{9812F7FE-96CF-4A29-AF95-DD00794DC38E}"/>
    <dgm:cxn modelId="{1EEE34D0-D38D-47C5-A5D5-EF3275DC1560}" type="presParOf" srcId="{4003157D-0B40-4CE5-9AE3-1EB7A1E52D3F}" destId="{8DA78714-A06D-41A1-95E5-6F809264748F}" srcOrd="0" destOrd="0" presId="urn:microsoft.com/office/officeart/2005/8/layout/vList2"/>
    <dgm:cxn modelId="{A27B62F6-473A-4F1D-9F29-1150BF12CC62}" type="presParOf" srcId="{4003157D-0B40-4CE5-9AE3-1EB7A1E52D3F}" destId="{89283A69-48FE-467E-A16B-69119B3A0262}" srcOrd="1" destOrd="0" presId="urn:microsoft.com/office/officeart/2005/8/layout/vList2"/>
    <dgm:cxn modelId="{125CF260-007F-4379-A4A8-D784B47FE930}" type="presParOf" srcId="{4003157D-0B40-4CE5-9AE3-1EB7A1E52D3F}" destId="{515AAA68-DBFF-422C-AE3D-E1DE1857EBE3}" srcOrd="2" destOrd="0" presId="urn:microsoft.com/office/officeart/2005/8/layout/vList2"/>
    <dgm:cxn modelId="{AFC8E183-9E92-472C-BFEA-C76582802EAB}" type="presParOf" srcId="{4003157D-0B40-4CE5-9AE3-1EB7A1E52D3F}" destId="{BA37735D-9BA5-4ACE-98C6-E1DF6181B37D}" srcOrd="3" destOrd="0" presId="urn:microsoft.com/office/officeart/2005/8/layout/vList2"/>
    <dgm:cxn modelId="{76E1CFE4-8A68-4468-A930-902EB29D5816}" type="presParOf" srcId="{4003157D-0B40-4CE5-9AE3-1EB7A1E52D3F}" destId="{98D27292-5AE3-4DB8-8B9F-ADBD63D4CE33}" srcOrd="4" destOrd="0" presId="urn:microsoft.com/office/officeart/2005/8/layout/vList2"/>
    <dgm:cxn modelId="{F12A9DE3-E5C3-45DE-AD77-7034452B3BA8}" type="presParOf" srcId="{4003157D-0B40-4CE5-9AE3-1EB7A1E52D3F}" destId="{F316ECBE-FE69-4C37-81C0-3A80CF45C3DB}" srcOrd="5" destOrd="0" presId="urn:microsoft.com/office/officeart/2005/8/layout/vList2"/>
    <dgm:cxn modelId="{2E3FDC20-885D-4319-9132-AB1BE677F878}" type="presParOf" srcId="{4003157D-0B40-4CE5-9AE3-1EB7A1E52D3F}" destId="{AF20C9A9-A55D-48A4-B0E7-ECD0B677428E}" srcOrd="6" destOrd="0" presId="urn:microsoft.com/office/officeart/2005/8/layout/vList2"/>
    <dgm:cxn modelId="{10C2374A-C72C-4F7D-940E-05AE4AA25827}" type="presParOf" srcId="{4003157D-0B40-4CE5-9AE3-1EB7A1E52D3F}" destId="{01F180C5-8E84-4771-A2F8-251FECDEFE41}" srcOrd="7" destOrd="0" presId="urn:microsoft.com/office/officeart/2005/8/layout/vList2"/>
    <dgm:cxn modelId="{E33800DD-8055-46CA-8E6D-0F24258EC5B1}" type="presParOf" srcId="{4003157D-0B40-4CE5-9AE3-1EB7A1E52D3F}" destId="{E71A4FEC-1086-4E6A-8EF8-5CB9BF8F226E}" srcOrd="8" destOrd="0" presId="urn:microsoft.com/office/officeart/2005/8/layout/vList2"/>
    <dgm:cxn modelId="{DE7009EF-BDC7-4A8F-9C03-6916F4D266F2}" type="presParOf" srcId="{4003157D-0B40-4CE5-9AE3-1EB7A1E52D3F}" destId="{11F91E42-95E2-4EF0-905A-CC0534C41D70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2C0127-F3AA-485C-944B-4CF9C4C50E1F}" type="doc">
      <dgm:prSet loTypeId="urn:microsoft.com/office/officeart/2005/8/layout/vList6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3D073754-DD06-481F-A925-AA931D44835C}">
      <dgm:prSet phldrT="[텍스트]" custT="1"/>
      <dgm:spPr/>
      <dgm:t>
        <a:bodyPr/>
        <a:lstStyle/>
        <a:p>
          <a:pPr latinLnBrk="1"/>
          <a:r>
            <a:rPr lang="ko-KR" altLang="en-US" sz="1600" b="1" dirty="0" smtClean="0"/>
            <a:t>프린터</a:t>
          </a:r>
          <a:endParaRPr lang="ko-KR" altLang="en-US" sz="1600" b="1" dirty="0"/>
        </a:p>
      </dgm:t>
    </dgm:pt>
    <dgm:pt modelId="{6D589F6D-51D0-4B8B-A0D0-FAEFE841FC69}" type="parTrans" cxnId="{7F134544-C367-4874-A656-41D1ADAAF365}">
      <dgm:prSet/>
      <dgm:spPr/>
      <dgm:t>
        <a:bodyPr/>
        <a:lstStyle/>
        <a:p>
          <a:pPr latinLnBrk="1"/>
          <a:endParaRPr lang="ko-KR" altLang="en-US"/>
        </a:p>
      </dgm:t>
    </dgm:pt>
    <dgm:pt modelId="{8C1B8892-FFB6-4F1F-8D8A-4F68DE103560}" type="sibTrans" cxnId="{7F134544-C367-4874-A656-41D1ADAAF365}">
      <dgm:prSet/>
      <dgm:spPr/>
      <dgm:t>
        <a:bodyPr/>
        <a:lstStyle/>
        <a:p>
          <a:pPr latinLnBrk="1"/>
          <a:endParaRPr lang="ko-KR" altLang="en-US"/>
        </a:p>
      </dgm:t>
    </dgm:pt>
    <dgm:pt modelId="{8CB5887F-0183-4A47-967E-63AD198C7DAD}">
      <dgm:prSet phldrT="[텍스트]" custT="1"/>
      <dgm:spPr/>
      <dgm:t>
        <a:bodyPr/>
        <a:lstStyle/>
        <a:p>
          <a:pPr latinLnBrk="1"/>
          <a:r>
            <a:rPr lang="ko-KR" altLang="en-US" sz="1600" b="1" dirty="0" smtClean="0"/>
            <a:t>개인사무용</a:t>
          </a:r>
          <a:endParaRPr lang="ko-KR" altLang="en-US" sz="1600" b="1" dirty="0"/>
        </a:p>
      </dgm:t>
    </dgm:pt>
    <dgm:pt modelId="{21E9E73D-F497-4323-B0F0-0E39DA391E6D}" type="parTrans" cxnId="{307148BC-A900-454D-8309-8B2D3075B5B2}">
      <dgm:prSet/>
      <dgm:spPr/>
      <dgm:t>
        <a:bodyPr/>
        <a:lstStyle/>
        <a:p>
          <a:pPr latinLnBrk="1"/>
          <a:endParaRPr lang="ko-KR" altLang="en-US"/>
        </a:p>
      </dgm:t>
    </dgm:pt>
    <dgm:pt modelId="{64C29D9C-F535-4751-8630-48D86F607B67}" type="sibTrans" cxnId="{307148BC-A900-454D-8309-8B2D3075B5B2}">
      <dgm:prSet/>
      <dgm:spPr/>
      <dgm:t>
        <a:bodyPr/>
        <a:lstStyle/>
        <a:p>
          <a:pPr latinLnBrk="1"/>
          <a:endParaRPr lang="ko-KR" altLang="en-US"/>
        </a:p>
      </dgm:t>
    </dgm:pt>
    <dgm:pt modelId="{F7630ECC-5EE6-4DA6-9419-2DA147E06306}">
      <dgm:prSet phldrT="[텍스트]" custT="1"/>
      <dgm:spPr/>
      <dgm:t>
        <a:bodyPr/>
        <a:lstStyle/>
        <a:p>
          <a:pPr latinLnBrk="1"/>
          <a:r>
            <a:rPr lang="ko-KR" altLang="en-US" sz="1600" b="1" dirty="0" smtClean="0"/>
            <a:t>실험기기</a:t>
          </a:r>
          <a:endParaRPr lang="ko-KR" altLang="en-US" sz="1600" b="1" dirty="0"/>
        </a:p>
      </dgm:t>
    </dgm:pt>
    <dgm:pt modelId="{B501823E-AB97-42B3-BD00-49E3EBB5EE0C}" type="parTrans" cxnId="{B9549709-4E23-4BDB-B0FE-FBCFDA6C8EFD}">
      <dgm:prSet/>
      <dgm:spPr/>
      <dgm:t>
        <a:bodyPr/>
        <a:lstStyle/>
        <a:p>
          <a:pPr latinLnBrk="1"/>
          <a:endParaRPr lang="ko-KR" altLang="en-US"/>
        </a:p>
      </dgm:t>
    </dgm:pt>
    <dgm:pt modelId="{698288A8-C6BF-4A4F-85A7-245E679AEB1D}" type="sibTrans" cxnId="{B9549709-4E23-4BDB-B0FE-FBCFDA6C8EFD}">
      <dgm:prSet/>
      <dgm:spPr/>
      <dgm:t>
        <a:bodyPr/>
        <a:lstStyle/>
        <a:p>
          <a:pPr latinLnBrk="1"/>
          <a:endParaRPr lang="ko-KR" altLang="en-US"/>
        </a:p>
      </dgm:t>
    </dgm:pt>
    <dgm:pt modelId="{80A377F1-D8BB-4C16-A996-20DBFB703A6A}">
      <dgm:prSet phldrT="[텍스트]" custT="1"/>
      <dgm:spPr/>
      <dgm:t>
        <a:bodyPr/>
        <a:lstStyle/>
        <a:p>
          <a:pPr latinLnBrk="1"/>
          <a:r>
            <a:rPr lang="en-US" altLang="ko-KR" sz="1600" b="1" dirty="0" smtClean="0"/>
            <a:t>CAPS</a:t>
          </a:r>
          <a:endParaRPr lang="ko-KR" altLang="en-US" sz="1600" b="1" dirty="0"/>
        </a:p>
      </dgm:t>
    </dgm:pt>
    <dgm:pt modelId="{84D10040-643D-4B4F-8733-FA7767953423}" type="parTrans" cxnId="{6A11A2CB-3A68-45E5-A818-5B51F37BB303}">
      <dgm:prSet/>
      <dgm:spPr/>
      <dgm:t>
        <a:bodyPr/>
        <a:lstStyle/>
        <a:p>
          <a:pPr latinLnBrk="1"/>
          <a:endParaRPr lang="ko-KR" altLang="en-US"/>
        </a:p>
      </dgm:t>
    </dgm:pt>
    <dgm:pt modelId="{EBC7C232-3CBE-413E-BB41-BF149FD0A93F}" type="sibTrans" cxnId="{6A11A2CB-3A68-45E5-A818-5B51F37BB303}">
      <dgm:prSet/>
      <dgm:spPr/>
      <dgm:t>
        <a:bodyPr/>
        <a:lstStyle/>
        <a:p>
          <a:pPr latinLnBrk="1"/>
          <a:endParaRPr lang="ko-KR" altLang="en-US"/>
        </a:p>
      </dgm:t>
    </dgm:pt>
    <dgm:pt modelId="{13DB74CB-D593-484B-A9AD-89A9EC296D8F}" type="pres">
      <dgm:prSet presAssocID="{D22C0127-F3AA-485C-944B-4CF9C4C50E1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B8F23B-6B65-4B12-AD6E-987E740E015E}" type="pres">
      <dgm:prSet presAssocID="{3D073754-DD06-481F-A925-AA931D44835C}" presName="linNode" presStyleCnt="0"/>
      <dgm:spPr/>
    </dgm:pt>
    <dgm:pt modelId="{9F00DF0F-2804-4857-A3DA-DC76C3BFB616}" type="pres">
      <dgm:prSet presAssocID="{3D073754-DD06-481F-A925-AA931D44835C}" presName="parentShp" presStyleLbl="node1" presStyleIdx="0" presStyleCnt="4" custScaleX="71642" custScaleY="155650" custLinFactNeighborX="-696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69F1EC-1729-4607-A447-A578B367745B}" type="pres">
      <dgm:prSet presAssocID="{3D073754-DD06-481F-A925-AA931D44835C}" presName="childShp" presStyleLbl="bgAccFollowNode1" presStyleIdx="0" presStyleCnt="4" custScaleY="187908" custLinFactNeighborX="-14377" custLinFactNeighborY="-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80AFDA-AFD4-4913-8425-08F1C2AC4A37}" type="pres">
      <dgm:prSet presAssocID="{8C1B8892-FFB6-4F1F-8D8A-4F68DE103560}" presName="spacing" presStyleCnt="0"/>
      <dgm:spPr/>
    </dgm:pt>
    <dgm:pt modelId="{707D2B4B-2FC1-47C0-8F4F-AC577AD73844}" type="pres">
      <dgm:prSet presAssocID="{8CB5887F-0183-4A47-967E-63AD198C7DAD}" presName="linNode" presStyleCnt="0"/>
      <dgm:spPr/>
    </dgm:pt>
    <dgm:pt modelId="{D23484C8-AC98-411F-A21D-D0B0EB78F9BB}" type="pres">
      <dgm:prSet presAssocID="{8CB5887F-0183-4A47-967E-63AD198C7DAD}" presName="parentShp" presStyleLbl="node1" presStyleIdx="1" presStyleCnt="4" custScaleX="71642" custScaleY="155650" custLinFactNeighborX="-6965" custLinFactNeighborY="-2248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31A832-8867-4282-B41C-309F66B40823}" type="pres">
      <dgm:prSet presAssocID="{8CB5887F-0183-4A47-967E-63AD198C7DAD}" presName="childShp" presStyleLbl="bgAccFollowNode1" presStyleIdx="1" presStyleCnt="4" custScaleY="187908" custLinFactNeighborX="-14377" custLinFactNeighborY="-2248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4657C1-1A41-4A16-8065-5182DE820A9D}" type="pres">
      <dgm:prSet presAssocID="{64C29D9C-F535-4751-8630-48D86F607B67}" presName="spacing" presStyleCnt="0"/>
      <dgm:spPr/>
    </dgm:pt>
    <dgm:pt modelId="{C3D2DB36-57FC-4131-A220-DD4ABD370CD8}" type="pres">
      <dgm:prSet presAssocID="{80A377F1-D8BB-4C16-A996-20DBFB703A6A}" presName="linNode" presStyleCnt="0"/>
      <dgm:spPr/>
    </dgm:pt>
    <dgm:pt modelId="{9D90301A-EBB2-4E3F-8FD8-AED1ED1434B7}" type="pres">
      <dgm:prSet presAssocID="{80A377F1-D8BB-4C16-A996-20DBFB703A6A}" presName="parentShp" presStyleLbl="node1" presStyleIdx="2" presStyleCnt="4" custScaleX="71642" custScaleY="155650" custLinFactNeighborX="-6965" custLinFactNeighborY="-4483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E162A6-3F9B-4705-8485-B7168AABDDE1}" type="pres">
      <dgm:prSet presAssocID="{80A377F1-D8BB-4C16-A996-20DBFB703A6A}" presName="childShp" presStyleLbl="bgAccFollowNode1" presStyleIdx="2" presStyleCnt="4" custScaleY="187908" custLinFactNeighborX="-14978" custLinFactNeighborY="-4483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B00DCEE-9EB1-453A-A32C-9B823CEBC634}" type="pres">
      <dgm:prSet presAssocID="{EBC7C232-3CBE-413E-BB41-BF149FD0A93F}" presName="spacing" presStyleCnt="0"/>
      <dgm:spPr/>
    </dgm:pt>
    <dgm:pt modelId="{6B11703A-0100-40A3-AFB8-7799F9452EF4}" type="pres">
      <dgm:prSet presAssocID="{F7630ECC-5EE6-4DA6-9419-2DA147E06306}" presName="linNode" presStyleCnt="0"/>
      <dgm:spPr/>
    </dgm:pt>
    <dgm:pt modelId="{32F271BB-4FB3-4E98-8EFF-DB480A9197E0}" type="pres">
      <dgm:prSet presAssocID="{F7630ECC-5EE6-4DA6-9419-2DA147E06306}" presName="parentShp" presStyleLbl="node1" presStyleIdx="3" presStyleCnt="4" custScaleX="71642" custScaleY="155650" custLinFactNeighborX="-6965" custLinFactNeighborY="-6719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2B7552F-1A00-4FDC-B955-7C029F18E5FF}" type="pres">
      <dgm:prSet presAssocID="{F7630ECC-5EE6-4DA6-9419-2DA147E06306}" presName="childShp" presStyleLbl="bgAccFollowNode1" presStyleIdx="3" presStyleCnt="4" custScaleY="187908" custLinFactNeighborX="-14978" custLinFactNeighborY="-726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3046114-CECD-48C4-8FEF-24D12665F0EA}" type="presOf" srcId="{80A377F1-D8BB-4C16-A996-20DBFB703A6A}" destId="{9D90301A-EBB2-4E3F-8FD8-AED1ED1434B7}" srcOrd="0" destOrd="0" presId="urn:microsoft.com/office/officeart/2005/8/layout/vList6"/>
    <dgm:cxn modelId="{6A11A2CB-3A68-45E5-A818-5B51F37BB303}" srcId="{D22C0127-F3AA-485C-944B-4CF9C4C50E1F}" destId="{80A377F1-D8BB-4C16-A996-20DBFB703A6A}" srcOrd="2" destOrd="0" parTransId="{84D10040-643D-4B4F-8733-FA7767953423}" sibTransId="{EBC7C232-3CBE-413E-BB41-BF149FD0A93F}"/>
    <dgm:cxn modelId="{6C8B4799-D499-433F-8966-512F2F06AE07}" type="presOf" srcId="{8CB5887F-0183-4A47-967E-63AD198C7DAD}" destId="{D23484C8-AC98-411F-A21D-D0B0EB78F9BB}" srcOrd="0" destOrd="0" presId="urn:microsoft.com/office/officeart/2005/8/layout/vList6"/>
    <dgm:cxn modelId="{B9549709-4E23-4BDB-B0FE-FBCFDA6C8EFD}" srcId="{D22C0127-F3AA-485C-944B-4CF9C4C50E1F}" destId="{F7630ECC-5EE6-4DA6-9419-2DA147E06306}" srcOrd="3" destOrd="0" parTransId="{B501823E-AB97-42B3-BD00-49E3EBB5EE0C}" sibTransId="{698288A8-C6BF-4A4F-85A7-245E679AEB1D}"/>
    <dgm:cxn modelId="{60D97C08-D704-448A-965F-00041EEDF314}" type="presOf" srcId="{F7630ECC-5EE6-4DA6-9419-2DA147E06306}" destId="{32F271BB-4FB3-4E98-8EFF-DB480A9197E0}" srcOrd="0" destOrd="0" presId="urn:microsoft.com/office/officeart/2005/8/layout/vList6"/>
    <dgm:cxn modelId="{307148BC-A900-454D-8309-8B2D3075B5B2}" srcId="{D22C0127-F3AA-485C-944B-4CF9C4C50E1F}" destId="{8CB5887F-0183-4A47-967E-63AD198C7DAD}" srcOrd="1" destOrd="0" parTransId="{21E9E73D-F497-4323-B0F0-0E39DA391E6D}" sibTransId="{64C29D9C-F535-4751-8630-48D86F607B67}"/>
    <dgm:cxn modelId="{7F134544-C367-4874-A656-41D1ADAAF365}" srcId="{D22C0127-F3AA-485C-944B-4CF9C4C50E1F}" destId="{3D073754-DD06-481F-A925-AA931D44835C}" srcOrd="0" destOrd="0" parTransId="{6D589F6D-51D0-4B8B-A0D0-FAEFE841FC69}" sibTransId="{8C1B8892-FFB6-4F1F-8D8A-4F68DE103560}"/>
    <dgm:cxn modelId="{544783E9-5ED6-4E13-9052-284577AF1904}" type="presOf" srcId="{D22C0127-F3AA-485C-944B-4CF9C4C50E1F}" destId="{13DB74CB-D593-484B-A9AD-89A9EC296D8F}" srcOrd="0" destOrd="0" presId="urn:microsoft.com/office/officeart/2005/8/layout/vList6"/>
    <dgm:cxn modelId="{044F523D-417A-4442-91E4-A7016D93B429}" type="presOf" srcId="{3D073754-DD06-481F-A925-AA931D44835C}" destId="{9F00DF0F-2804-4857-A3DA-DC76C3BFB616}" srcOrd="0" destOrd="0" presId="urn:microsoft.com/office/officeart/2005/8/layout/vList6"/>
    <dgm:cxn modelId="{B671DE0F-D4F7-4AFE-9BC7-40FEEF48FC9B}" type="presParOf" srcId="{13DB74CB-D593-484B-A9AD-89A9EC296D8F}" destId="{5DB8F23B-6B65-4B12-AD6E-987E740E015E}" srcOrd="0" destOrd="0" presId="urn:microsoft.com/office/officeart/2005/8/layout/vList6"/>
    <dgm:cxn modelId="{5D716236-26D8-4A59-9D3F-D117BADD8EE0}" type="presParOf" srcId="{5DB8F23B-6B65-4B12-AD6E-987E740E015E}" destId="{9F00DF0F-2804-4857-A3DA-DC76C3BFB616}" srcOrd="0" destOrd="0" presId="urn:microsoft.com/office/officeart/2005/8/layout/vList6"/>
    <dgm:cxn modelId="{9467FFA0-AACE-470B-A8C3-C9749743ABAB}" type="presParOf" srcId="{5DB8F23B-6B65-4B12-AD6E-987E740E015E}" destId="{A469F1EC-1729-4607-A447-A578B367745B}" srcOrd="1" destOrd="0" presId="urn:microsoft.com/office/officeart/2005/8/layout/vList6"/>
    <dgm:cxn modelId="{04205169-382C-4632-90C3-0D8977247C48}" type="presParOf" srcId="{13DB74CB-D593-484B-A9AD-89A9EC296D8F}" destId="{6180AFDA-AFD4-4913-8425-08F1C2AC4A37}" srcOrd="1" destOrd="0" presId="urn:microsoft.com/office/officeart/2005/8/layout/vList6"/>
    <dgm:cxn modelId="{806F1382-52F8-44A9-A9C3-EE88A1FE3D23}" type="presParOf" srcId="{13DB74CB-D593-484B-A9AD-89A9EC296D8F}" destId="{707D2B4B-2FC1-47C0-8F4F-AC577AD73844}" srcOrd="2" destOrd="0" presId="urn:microsoft.com/office/officeart/2005/8/layout/vList6"/>
    <dgm:cxn modelId="{AE9BA602-58A1-4A4A-811F-B293568CFDC0}" type="presParOf" srcId="{707D2B4B-2FC1-47C0-8F4F-AC577AD73844}" destId="{D23484C8-AC98-411F-A21D-D0B0EB78F9BB}" srcOrd="0" destOrd="0" presId="urn:microsoft.com/office/officeart/2005/8/layout/vList6"/>
    <dgm:cxn modelId="{7FCA6C22-DB64-41E8-8D79-B088785A136A}" type="presParOf" srcId="{707D2B4B-2FC1-47C0-8F4F-AC577AD73844}" destId="{DF31A832-8867-4282-B41C-309F66B40823}" srcOrd="1" destOrd="0" presId="urn:microsoft.com/office/officeart/2005/8/layout/vList6"/>
    <dgm:cxn modelId="{ECA52AD6-E231-4E21-846F-10CA2121EE0B}" type="presParOf" srcId="{13DB74CB-D593-484B-A9AD-89A9EC296D8F}" destId="{C84657C1-1A41-4A16-8065-5182DE820A9D}" srcOrd="3" destOrd="0" presId="urn:microsoft.com/office/officeart/2005/8/layout/vList6"/>
    <dgm:cxn modelId="{999D939B-CE0D-46D3-8F55-BDE0C75EAE57}" type="presParOf" srcId="{13DB74CB-D593-484B-A9AD-89A9EC296D8F}" destId="{C3D2DB36-57FC-4131-A220-DD4ABD370CD8}" srcOrd="4" destOrd="0" presId="urn:microsoft.com/office/officeart/2005/8/layout/vList6"/>
    <dgm:cxn modelId="{6C6B21CA-06FB-4960-B185-B6CABA8FF6CE}" type="presParOf" srcId="{C3D2DB36-57FC-4131-A220-DD4ABD370CD8}" destId="{9D90301A-EBB2-4E3F-8FD8-AED1ED1434B7}" srcOrd="0" destOrd="0" presId="urn:microsoft.com/office/officeart/2005/8/layout/vList6"/>
    <dgm:cxn modelId="{1054F61B-C17B-4AAA-9C73-B8B433F651A4}" type="presParOf" srcId="{C3D2DB36-57FC-4131-A220-DD4ABD370CD8}" destId="{B7E162A6-3F9B-4705-8485-B7168AABDDE1}" srcOrd="1" destOrd="0" presId="urn:microsoft.com/office/officeart/2005/8/layout/vList6"/>
    <dgm:cxn modelId="{58F65449-A572-46FE-9AC3-F3719CC50ECE}" type="presParOf" srcId="{13DB74CB-D593-484B-A9AD-89A9EC296D8F}" destId="{BB00DCEE-9EB1-453A-A32C-9B823CEBC634}" srcOrd="5" destOrd="0" presId="urn:microsoft.com/office/officeart/2005/8/layout/vList6"/>
    <dgm:cxn modelId="{6887D916-1271-429D-804D-6C3072225BE1}" type="presParOf" srcId="{13DB74CB-D593-484B-A9AD-89A9EC296D8F}" destId="{6B11703A-0100-40A3-AFB8-7799F9452EF4}" srcOrd="6" destOrd="0" presId="urn:microsoft.com/office/officeart/2005/8/layout/vList6"/>
    <dgm:cxn modelId="{DEAE5498-E479-404D-885E-897CFCFE7C70}" type="presParOf" srcId="{6B11703A-0100-40A3-AFB8-7799F9452EF4}" destId="{32F271BB-4FB3-4E98-8EFF-DB480A9197E0}" srcOrd="0" destOrd="0" presId="urn:microsoft.com/office/officeart/2005/8/layout/vList6"/>
    <dgm:cxn modelId="{F668F363-4119-4E22-8F4F-1BC1CE8D9AB3}" type="presParOf" srcId="{6B11703A-0100-40A3-AFB8-7799F9452EF4}" destId="{72B7552F-1A00-4FDC-B955-7C029F18E5F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F8D945-6C5B-4FF7-B3CB-82EE645C8F76}">
      <dsp:nvSpPr>
        <dsp:cNvPr id="0" name=""/>
        <dsp:cNvSpPr/>
      </dsp:nvSpPr>
      <dsp:spPr>
        <a:xfrm>
          <a:off x="2849343" y="226163"/>
          <a:ext cx="1646128" cy="10699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72000" lvl="0" algn="l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/>
            <a:t>01. </a:t>
          </a:r>
          <a:r>
            <a:rPr lang="ko-KR" altLang="en-US" sz="1200" b="1" kern="1200" dirty="0" smtClean="0"/>
            <a:t>업무효율성</a:t>
          </a:r>
          <a:r>
            <a:rPr lang="en-US" altLang="ko-KR" sz="1200" b="1" kern="1200" dirty="0" smtClean="0"/>
            <a:t/>
          </a:r>
          <a:br>
            <a:rPr lang="en-US" altLang="ko-KR" sz="1200" b="1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유기적 연동</a:t>
          </a:r>
          <a:r>
            <a:rPr lang="en-US" altLang="ko-KR" sz="1100" kern="1200" dirty="0" smtClean="0"/>
            <a:t/>
          </a:r>
          <a:br>
            <a:rPr lang="en-US" altLang="ko-KR" sz="1100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최적화</a:t>
          </a:r>
          <a:endParaRPr lang="ko-KR" altLang="en-US" sz="1100" kern="1200" dirty="0"/>
        </a:p>
      </dsp:txBody>
      <dsp:txXfrm>
        <a:off x="2849343" y="226163"/>
        <a:ext cx="1646128" cy="1069983"/>
      </dsp:txXfrm>
    </dsp:sp>
    <dsp:sp modelId="{92E970E7-EB2C-48D6-92F9-F519C2DED0AD}">
      <dsp:nvSpPr>
        <dsp:cNvPr id="0" name=""/>
        <dsp:cNvSpPr/>
      </dsp:nvSpPr>
      <dsp:spPr>
        <a:xfrm>
          <a:off x="2872019" y="993072"/>
          <a:ext cx="3535896" cy="3535896"/>
        </a:xfrm>
        <a:custGeom>
          <a:avLst/>
          <a:gdLst/>
          <a:ahLst/>
          <a:cxnLst/>
          <a:rect l="0" t="0" r="0" b="0"/>
          <a:pathLst>
            <a:path>
              <a:moveTo>
                <a:pt x="1979391" y="12689"/>
              </a:moveTo>
              <a:arcTo wR="1767948" hR="1767948" stAng="16612134" swAng="224709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12123-2CEF-4240-AAEE-DEC2611825B4}">
      <dsp:nvSpPr>
        <dsp:cNvPr id="0" name=""/>
        <dsp:cNvSpPr/>
      </dsp:nvSpPr>
      <dsp:spPr>
        <a:xfrm>
          <a:off x="5338650" y="1769264"/>
          <a:ext cx="1646128" cy="1069983"/>
        </a:xfrm>
        <a:prstGeom prst="round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72000" lvl="0" algn="l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/>
            <a:t>02. </a:t>
          </a:r>
          <a:r>
            <a:rPr lang="ko-KR" altLang="en-US" sz="1200" b="1" kern="1200" dirty="0" smtClean="0"/>
            <a:t>생산효율성</a:t>
          </a:r>
          <a:r>
            <a:rPr lang="en-US" altLang="ko-KR" sz="1000" kern="1200" dirty="0" smtClean="0"/>
            <a:t/>
          </a:r>
          <a:br>
            <a:rPr lang="en-US" altLang="ko-KR" sz="1000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공정표준화</a:t>
          </a:r>
          <a:r>
            <a:rPr lang="en-US" altLang="ko-KR" sz="1100" kern="1200" dirty="0" smtClean="0"/>
            <a:t/>
          </a:r>
          <a:br>
            <a:rPr lang="en-US" altLang="ko-KR" sz="1100" kern="1200" dirty="0" smtClean="0"/>
          </a:br>
          <a:r>
            <a:rPr lang="en-US" altLang="ko-KR" sz="1100" kern="1200" dirty="0" smtClean="0"/>
            <a:t>- MRP</a:t>
          </a:r>
          <a:endParaRPr lang="ko-KR" altLang="en-US" sz="1100" kern="1200" dirty="0"/>
        </a:p>
      </dsp:txBody>
      <dsp:txXfrm>
        <a:off x="5338650" y="1769264"/>
        <a:ext cx="1646128" cy="1069983"/>
      </dsp:txXfrm>
    </dsp:sp>
    <dsp:sp modelId="{BC370F0A-200E-42F0-B72F-BE2BEEB88228}">
      <dsp:nvSpPr>
        <dsp:cNvPr id="0" name=""/>
        <dsp:cNvSpPr/>
      </dsp:nvSpPr>
      <dsp:spPr>
        <a:xfrm>
          <a:off x="2872019" y="79542"/>
          <a:ext cx="3535896" cy="3535896"/>
        </a:xfrm>
        <a:custGeom>
          <a:avLst/>
          <a:gdLst/>
          <a:ahLst/>
          <a:cxnLst/>
          <a:rect l="0" t="0" r="0" b="0"/>
          <a:pathLst>
            <a:path>
              <a:moveTo>
                <a:pt x="3003162" y="3032814"/>
              </a:moveTo>
              <a:arcTo wR="1767948" hR="1767948" stAng="2740771" swAng="2247095"/>
            </a:path>
          </a:pathLst>
        </a:custGeom>
        <a:noFill/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EE1EB-19AA-4F19-A37B-641D8ECB9C67}">
      <dsp:nvSpPr>
        <dsp:cNvPr id="0" name=""/>
        <dsp:cNvSpPr/>
      </dsp:nvSpPr>
      <dsp:spPr>
        <a:xfrm>
          <a:off x="2849343" y="3312365"/>
          <a:ext cx="1646128" cy="1069983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72000" lvl="0" algn="l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/>
            <a:t>03. </a:t>
          </a:r>
          <a:r>
            <a:rPr lang="ko-KR" altLang="en-US" sz="1200" b="1" kern="1200" dirty="0" smtClean="0"/>
            <a:t>평가체계확립</a:t>
          </a:r>
          <a:r>
            <a:rPr lang="en-US" altLang="ko-KR" sz="1200" b="1" kern="1200" dirty="0" smtClean="0"/>
            <a:t/>
          </a:r>
          <a:br>
            <a:rPr lang="en-US" altLang="ko-KR" sz="1200" b="1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원가분석</a:t>
          </a:r>
          <a:r>
            <a:rPr lang="en-US" altLang="ko-KR" sz="1100" kern="1200" dirty="0" smtClean="0"/>
            <a:t/>
          </a:r>
          <a:br>
            <a:rPr lang="en-US" altLang="ko-KR" sz="1100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손익분석</a:t>
          </a:r>
          <a:r>
            <a:rPr lang="en-US" altLang="ko-KR" sz="1100" kern="1200" dirty="0" smtClean="0"/>
            <a:t/>
          </a:r>
          <a:br>
            <a:rPr lang="en-US" altLang="ko-KR" sz="1100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사원평가</a:t>
          </a:r>
          <a:endParaRPr lang="ko-KR" altLang="en-US" sz="1100" kern="1200" dirty="0"/>
        </a:p>
      </dsp:txBody>
      <dsp:txXfrm>
        <a:off x="2849343" y="3312365"/>
        <a:ext cx="1646128" cy="1069983"/>
      </dsp:txXfrm>
    </dsp:sp>
    <dsp:sp modelId="{03E62348-C319-447C-8C43-C2E8730BD9AB}">
      <dsp:nvSpPr>
        <dsp:cNvPr id="0" name=""/>
        <dsp:cNvSpPr/>
      </dsp:nvSpPr>
      <dsp:spPr>
        <a:xfrm>
          <a:off x="936899" y="79542"/>
          <a:ext cx="3535896" cy="3535896"/>
        </a:xfrm>
        <a:custGeom>
          <a:avLst/>
          <a:gdLst/>
          <a:ahLst/>
          <a:cxnLst/>
          <a:rect l="0" t="0" r="0" b="0"/>
          <a:pathLst>
            <a:path>
              <a:moveTo>
                <a:pt x="1556505" y="3523207"/>
              </a:moveTo>
              <a:arcTo wR="1767948" hR="1767948" stAng="5812134" swAng="2247095"/>
            </a:path>
          </a:pathLst>
        </a:custGeom>
        <a:noFill/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48ADFA-830D-4DAF-95B1-E14617DA100F}">
      <dsp:nvSpPr>
        <dsp:cNvPr id="0" name=""/>
        <dsp:cNvSpPr/>
      </dsp:nvSpPr>
      <dsp:spPr>
        <a:xfrm>
          <a:off x="360037" y="1769264"/>
          <a:ext cx="1646128" cy="1069983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72000" lvl="0" algn="l" defTabSz="5334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/>
            <a:t>04. </a:t>
          </a:r>
          <a:r>
            <a:rPr lang="ko-KR" altLang="en-US" sz="1200" b="1" kern="1200" dirty="0" smtClean="0"/>
            <a:t>전산비용절감</a:t>
          </a:r>
          <a:r>
            <a:rPr lang="en-US" altLang="ko-KR" sz="1300" kern="1200" dirty="0" smtClean="0"/>
            <a:t/>
          </a:r>
          <a:br>
            <a:rPr lang="en-US" altLang="ko-KR" sz="1300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err="1" smtClean="0"/>
            <a:t>오픈소스화</a:t>
          </a:r>
          <a:r>
            <a:rPr lang="en-US" altLang="ko-KR" sz="1100" kern="1200" dirty="0" smtClean="0"/>
            <a:t/>
          </a:r>
          <a:br>
            <a:rPr lang="en-US" altLang="ko-KR" sz="1100" kern="1200" dirty="0" smtClean="0"/>
          </a:br>
          <a:r>
            <a:rPr lang="en-US" altLang="ko-KR" sz="1100" kern="1200" dirty="0" smtClean="0"/>
            <a:t>- </a:t>
          </a:r>
          <a:r>
            <a:rPr lang="ko-KR" altLang="en-US" sz="1100" kern="1200" dirty="0" smtClean="0"/>
            <a:t>비용절감</a:t>
          </a:r>
          <a:endParaRPr lang="ko-KR" altLang="en-US" sz="1100" kern="1200" dirty="0"/>
        </a:p>
      </dsp:txBody>
      <dsp:txXfrm>
        <a:off x="360037" y="1769264"/>
        <a:ext cx="1646128" cy="1069983"/>
      </dsp:txXfrm>
    </dsp:sp>
    <dsp:sp modelId="{30EEA115-09C6-4651-B096-5A8E78D3BC1B}">
      <dsp:nvSpPr>
        <dsp:cNvPr id="0" name=""/>
        <dsp:cNvSpPr/>
      </dsp:nvSpPr>
      <dsp:spPr>
        <a:xfrm>
          <a:off x="936899" y="993072"/>
          <a:ext cx="3535896" cy="3535896"/>
        </a:xfrm>
        <a:custGeom>
          <a:avLst/>
          <a:gdLst/>
          <a:ahLst/>
          <a:cxnLst/>
          <a:rect l="0" t="0" r="0" b="0"/>
          <a:pathLst>
            <a:path>
              <a:moveTo>
                <a:pt x="532733" y="503082"/>
              </a:moveTo>
              <a:arcTo wR="1767948" hR="1767948" stAng="13540771" swAng="2247095"/>
            </a:path>
          </a:pathLst>
        </a:custGeom>
        <a:noFill/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B2F153-CC73-4996-AB90-2DCD226B70C2}">
      <dsp:nvSpPr>
        <dsp:cNvPr id="0" name=""/>
        <dsp:cNvSpPr/>
      </dsp:nvSpPr>
      <dsp:spPr>
        <a:xfrm>
          <a:off x="1418906" y="1138003"/>
          <a:ext cx="1446451" cy="125123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부광</a:t>
          </a:r>
          <a:r>
            <a:rPr lang="en-US" altLang="ko-KR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ERP</a:t>
          </a:r>
          <a:endParaRPr lang="ko-KR" altLang="en-US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18906" y="1138003"/>
        <a:ext cx="1446451" cy="1251239"/>
      </dsp:txXfrm>
    </dsp:sp>
    <dsp:sp modelId="{B156FE6D-FFFD-4BB2-BDDA-562054470160}">
      <dsp:nvSpPr>
        <dsp:cNvPr id="0" name=""/>
        <dsp:cNvSpPr/>
      </dsp:nvSpPr>
      <dsp:spPr>
        <a:xfrm>
          <a:off x="2324662" y="539369"/>
          <a:ext cx="545741" cy="47022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314376-2B95-4804-8794-E5E2AC9626AB}">
      <dsp:nvSpPr>
        <dsp:cNvPr id="0" name=""/>
        <dsp:cNvSpPr/>
      </dsp:nvSpPr>
      <dsp:spPr>
        <a:xfrm>
          <a:off x="1552145" y="0"/>
          <a:ext cx="1185356" cy="102547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smtClean="0"/>
            <a:t>인사</a:t>
          </a:r>
          <a:r>
            <a:rPr lang="en-US" altLang="ko-KR" sz="1300" b="1" kern="1200" dirty="0" smtClean="0"/>
            <a:t>/</a:t>
          </a:r>
          <a:r>
            <a:rPr lang="ko-KR" altLang="en-US" sz="1300" b="1" kern="1200" dirty="0" smtClean="0"/>
            <a:t>급여관리</a:t>
          </a:r>
          <a:endParaRPr lang="ko-KR" altLang="en-US" sz="1300" b="1" kern="1200" dirty="0"/>
        </a:p>
      </dsp:txBody>
      <dsp:txXfrm>
        <a:off x="1552145" y="0"/>
        <a:ext cx="1185356" cy="1025472"/>
      </dsp:txXfrm>
    </dsp:sp>
    <dsp:sp modelId="{CFF84315-D2A9-4B59-960F-C7B6819DC888}">
      <dsp:nvSpPr>
        <dsp:cNvPr id="0" name=""/>
        <dsp:cNvSpPr/>
      </dsp:nvSpPr>
      <dsp:spPr>
        <a:xfrm>
          <a:off x="2961585" y="1418447"/>
          <a:ext cx="545741" cy="47022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AE5CAF-51AC-4BEE-B993-22F7345981EF}">
      <dsp:nvSpPr>
        <dsp:cNvPr id="0" name=""/>
        <dsp:cNvSpPr/>
      </dsp:nvSpPr>
      <dsp:spPr>
        <a:xfrm>
          <a:off x="2639254" y="630734"/>
          <a:ext cx="1185356" cy="102547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936304"/>
                <a:satOff val="-1168"/>
                <a:lumOff val="275"/>
                <a:alphaOff val="0"/>
                <a:shade val="51000"/>
                <a:satMod val="130000"/>
              </a:schemeClr>
            </a:gs>
            <a:gs pos="80000">
              <a:schemeClr val="accent2">
                <a:hueOff val="936304"/>
                <a:satOff val="-1168"/>
                <a:lumOff val="275"/>
                <a:alphaOff val="0"/>
                <a:shade val="93000"/>
                <a:satMod val="130000"/>
              </a:schemeClr>
            </a:gs>
            <a:gs pos="100000">
              <a:schemeClr val="accent2">
                <a:hueOff val="936304"/>
                <a:satOff val="-1168"/>
                <a:lumOff val="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smtClean="0"/>
            <a:t>원가관리</a:t>
          </a:r>
          <a:endParaRPr lang="ko-KR" altLang="en-US" sz="1300" b="1" kern="1200" dirty="0"/>
        </a:p>
      </dsp:txBody>
      <dsp:txXfrm>
        <a:off x="2639254" y="630734"/>
        <a:ext cx="1185356" cy="1025472"/>
      </dsp:txXfrm>
    </dsp:sp>
    <dsp:sp modelId="{6AE208FF-5076-4558-AE5B-1030F2A10315}">
      <dsp:nvSpPr>
        <dsp:cNvPr id="0" name=""/>
        <dsp:cNvSpPr/>
      </dsp:nvSpPr>
      <dsp:spPr>
        <a:xfrm>
          <a:off x="2519137" y="2410760"/>
          <a:ext cx="545741" cy="47022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5447CA-2E52-42F9-8B63-A794A33FBF90}">
      <dsp:nvSpPr>
        <dsp:cNvPr id="0" name=""/>
        <dsp:cNvSpPr/>
      </dsp:nvSpPr>
      <dsp:spPr>
        <a:xfrm>
          <a:off x="2639254" y="1870685"/>
          <a:ext cx="1185356" cy="102547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1872608"/>
                <a:satOff val="-2336"/>
                <a:lumOff val="549"/>
                <a:alphaOff val="0"/>
                <a:shade val="51000"/>
                <a:satMod val="130000"/>
              </a:schemeClr>
            </a:gs>
            <a:gs pos="80000">
              <a:schemeClr val="accent2">
                <a:hueOff val="1872608"/>
                <a:satOff val="-2336"/>
                <a:lumOff val="549"/>
                <a:alphaOff val="0"/>
                <a:shade val="93000"/>
                <a:satMod val="130000"/>
              </a:schemeClr>
            </a:gs>
            <a:gs pos="100000">
              <a:schemeClr val="accent2">
                <a:hueOff val="1872608"/>
                <a:satOff val="-2336"/>
                <a:lumOff val="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smtClean="0"/>
            <a:t>영업관리</a:t>
          </a:r>
          <a:endParaRPr lang="ko-KR" altLang="en-US" sz="1300" b="1" kern="1200" dirty="0"/>
        </a:p>
      </dsp:txBody>
      <dsp:txXfrm>
        <a:off x="2639254" y="1870685"/>
        <a:ext cx="1185356" cy="1025472"/>
      </dsp:txXfrm>
    </dsp:sp>
    <dsp:sp modelId="{98EF0EC0-FA87-4A49-A0C8-04CCDE17628C}">
      <dsp:nvSpPr>
        <dsp:cNvPr id="0" name=""/>
        <dsp:cNvSpPr/>
      </dsp:nvSpPr>
      <dsp:spPr>
        <a:xfrm>
          <a:off x="1421597" y="2513766"/>
          <a:ext cx="545741" cy="47022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EDAD17-52AB-4175-AE42-F2AD44E04FA0}">
      <dsp:nvSpPr>
        <dsp:cNvPr id="0" name=""/>
        <dsp:cNvSpPr/>
      </dsp:nvSpPr>
      <dsp:spPr>
        <a:xfrm>
          <a:off x="1552145" y="2502125"/>
          <a:ext cx="1185356" cy="102547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2808911"/>
                <a:satOff val="-3503"/>
                <a:lumOff val="824"/>
                <a:alphaOff val="0"/>
                <a:shade val="51000"/>
                <a:satMod val="130000"/>
              </a:schemeClr>
            </a:gs>
            <a:gs pos="80000">
              <a:schemeClr val="accent2">
                <a:hueOff val="2808911"/>
                <a:satOff val="-3503"/>
                <a:lumOff val="824"/>
                <a:alphaOff val="0"/>
                <a:shade val="93000"/>
                <a:satMod val="130000"/>
              </a:schemeClr>
            </a:gs>
            <a:gs pos="100000">
              <a:schemeClr val="accent2">
                <a:hueOff val="2808911"/>
                <a:satOff val="-3503"/>
                <a:lumOff val="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smtClean="0"/>
            <a:t>생산관리</a:t>
          </a:r>
          <a:endParaRPr lang="ko-KR" altLang="en-US" sz="1300" b="1" kern="1200" dirty="0"/>
        </a:p>
      </dsp:txBody>
      <dsp:txXfrm>
        <a:off x="1552145" y="2502125"/>
        <a:ext cx="1185356" cy="1025472"/>
      </dsp:txXfrm>
    </dsp:sp>
    <dsp:sp modelId="{7C7EC260-10F0-4FF0-B5B7-B6111456028E}">
      <dsp:nvSpPr>
        <dsp:cNvPr id="0" name=""/>
        <dsp:cNvSpPr/>
      </dsp:nvSpPr>
      <dsp:spPr>
        <a:xfrm>
          <a:off x="774244" y="1635041"/>
          <a:ext cx="545741" cy="47022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909D3E-D5D1-4775-AFC8-F9331C76D9AD}">
      <dsp:nvSpPr>
        <dsp:cNvPr id="0" name=""/>
        <dsp:cNvSpPr/>
      </dsp:nvSpPr>
      <dsp:spPr>
        <a:xfrm>
          <a:off x="459988" y="1871390"/>
          <a:ext cx="1185356" cy="102547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3745215"/>
                <a:satOff val="-4671"/>
                <a:lumOff val="1098"/>
                <a:alphaOff val="0"/>
                <a:shade val="51000"/>
                <a:satMod val="130000"/>
              </a:schemeClr>
            </a:gs>
            <a:gs pos="80000">
              <a:schemeClr val="accent2">
                <a:hueOff val="3745215"/>
                <a:satOff val="-4671"/>
                <a:lumOff val="1098"/>
                <a:alphaOff val="0"/>
                <a:shade val="93000"/>
                <a:satMod val="130000"/>
              </a:schemeClr>
            </a:gs>
            <a:gs pos="100000">
              <a:schemeClr val="accent2">
                <a:hueOff val="3745215"/>
                <a:satOff val="-4671"/>
                <a:lumOff val="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smtClean="0"/>
            <a:t>회계</a:t>
          </a:r>
          <a:r>
            <a:rPr lang="en-US" altLang="ko-KR" sz="1300" b="1" kern="1200" dirty="0" smtClean="0"/>
            <a:t>/</a:t>
          </a:r>
          <a:r>
            <a:rPr lang="ko-KR" altLang="en-US" sz="1300" b="1" kern="1200" dirty="0" smtClean="0"/>
            <a:t>자금관리</a:t>
          </a:r>
          <a:endParaRPr lang="ko-KR" altLang="en-US" sz="1300" b="1" kern="1200" dirty="0"/>
        </a:p>
      </dsp:txBody>
      <dsp:txXfrm>
        <a:off x="459988" y="1871390"/>
        <a:ext cx="1185356" cy="1025472"/>
      </dsp:txXfrm>
    </dsp:sp>
    <dsp:sp modelId="{89C9026E-A07B-446B-A3F5-CB7FDADC8FF9}">
      <dsp:nvSpPr>
        <dsp:cNvPr id="0" name=""/>
        <dsp:cNvSpPr/>
      </dsp:nvSpPr>
      <dsp:spPr>
        <a:xfrm>
          <a:off x="459988" y="629323"/>
          <a:ext cx="1185356" cy="102547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 smtClean="0"/>
            <a:t>구매</a:t>
          </a:r>
          <a:r>
            <a:rPr lang="en-US" altLang="ko-KR" sz="1300" b="1" kern="1200" dirty="0" smtClean="0"/>
            <a:t>/</a:t>
          </a:r>
          <a:r>
            <a:rPr lang="ko-KR" altLang="en-US" sz="1300" b="1" kern="1200" dirty="0" smtClean="0"/>
            <a:t>재고 관리</a:t>
          </a:r>
          <a:endParaRPr lang="ko-KR" altLang="en-US" sz="1300" b="1" kern="1200" dirty="0"/>
        </a:p>
      </dsp:txBody>
      <dsp:txXfrm>
        <a:off x="459988" y="629323"/>
        <a:ext cx="1185356" cy="10254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A78714-A06D-41A1-95E5-6F809264748F}">
      <dsp:nvSpPr>
        <dsp:cNvPr id="0" name=""/>
        <dsp:cNvSpPr/>
      </dsp:nvSpPr>
      <dsp:spPr>
        <a:xfrm>
          <a:off x="0" y="21806"/>
          <a:ext cx="7344816" cy="34373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01. Cross </a:t>
          </a:r>
          <a:r>
            <a:rPr lang="ko-KR" altLang="en-US" sz="1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브라우징</a:t>
          </a:r>
          <a:r>
            <a:rPr lang="ko-KR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기법</a:t>
          </a:r>
          <a:endParaRPr lang="ko-KR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1806"/>
        <a:ext cx="7344816" cy="343734"/>
      </dsp:txXfrm>
    </dsp:sp>
    <dsp:sp modelId="{89283A69-48FE-467E-A16B-69119B3A0262}">
      <dsp:nvSpPr>
        <dsp:cNvPr id="0" name=""/>
        <dsp:cNvSpPr/>
      </dsp:nvSpPr>
      <dsp:spPr>
        <a:xfrm>
          <a:off x="0" y="365540"/>
          <a:ext cx="7344816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198" tIns="13970" rIns="78232" bIns="13970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100" kern="1200" dirty="0" smtClean="0"/>
            <a:t>어떤 브라우저로 </a:t>
          </a:r>
          <a:r>
            <a:rPr lang="en-US" altLang="en-US" sz="1100" kern="1200" dirty="0" smtClean="0"/>
            <a:t>ERP</a:t>
          </a:r>
          <a:r>
            <a:rPr lang="ko-KR" altLang="en-US" sz="1100" kern="1200" dirty="0" smtClean="0"/>
            <a:t>를 열더라도 동일하게 보여질 수 있도록  웹 표준 기술을 이용하여 </a:t>
          </a:r>
          <a:r>
            <a:rPr lang="en-US" altLang="en-US" sz="1100" kern="1200" dirty="0" smtClean="0"/>
            <a:t>ERP</a:t>
          </a:r>
          <a:r>
            <a:rPr lang="ko-KR" altLang="en-US" sz="1100" kern="1200" dirty="0" smtClean="0"/>
            <a:t>를 구성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1100" kern="1200" dirty="0" smtClean="0"/>
            <a:t>HTML5 , CSS , </a:t>
          </a:r>
          <a:r>
            <a:rPr lang="en-US" altLang="en-US" sz="1100" kern="1200" dirty="0" err="1" smtClean="0"/>
            <a:t>Jquery</a:t>
          </a:r>
          <a:r>
            <a:rPr lang="en-US" altLang="en-US" sz="1100" kern="1200" dirty="0" smtClean="0"/>
            <a:t>  </a:t>
          </a:r>
          <a:r>
            <a:rPr lang="ko-KR" altLang="en-US" sz="1100" kern="1200" dirty="0" smtClean="0"/>
            <a:t>기술 사용</a:t>
          </a:r>
          <a:endParaRPr lang="ko-KR" altLang="en-US" sz="1100" kern="1200" dirty="0"/>
        </a:p>
      </dsp:txBody>
      <dsp:txXfrm>
        <a:off x="0" y="365540"/>
        <a:ext cx="7344816" cy="712080"/>
      </dsp:txXfrm>
    </dsp:sp>
    <dsp:sp modelId="{515AAA68-DBFF-422C-AE3D-E1DE1857EBE3}">
      <dsp:nvSpPr>
        <dsp:cNvPr id="0" name=""/>
        <dsp:cNvSpPr/>
      </dsp:nvSpPr>
      <dsp:spPr>
        <a:xfrm>
          <a:off x="0" y="1077620"/>
          <a:ext cx="7344816" cy="343734"/>
        </a:xfrm>
        <a:prstGeom prst="round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02. </a:t>
          </a:r>
          <a:r>
            <a:rPr lang="ko-KR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마리아</a:t>
          </a: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DB</a:t>
          </a:r>
          <a:endParaRPr lang="ko-KR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077620"/>
        <a:ext cx="7344816" cy="343734"/>
      </dsp:txXfrm>
    </dsp:sp>
    <dsp:sp modelId="{BA37735D-9BA5-4ACE-98C6-E1DF6181B37D}">
      <dsp:nvSpPr>
        <dsp:cNvPr id="0" name=""/>
        <dsp:cNvSpPr/>
      </dsp:nvSpPr>
      <dsp:spPr>
        <a:xfrm>
          <a:off x="0" y="1421355"/>
          <a:ext cx="7344816" cy="926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198" tIns="13970" rIns="78232" bIns="13970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100" kern="1200" dirty="0" err="1" smtClean="0"/>
            <a:t>오픈소스</a:t>
          </a:r>
          <a:r>
            <a:rPr lang="ko-KR" altLang="en-US" sz="1100" kern="1200" dirty="0" smtClean="0"/>
            <a:t> 소프트웨어로  상용 </a:t>
          </a:r>
          <a:r>
            <a:rPr lang="en-US" altLang="en-US" sz="1100" kern="1200" dirty="0" smtClean="0"/>
            <a:t>DB</a:t>
          </a:r>
          <a:r>
            <a:rPr lang="ko-KR" altLang="en-US" sz="1100" kern="1200" dirty="0" smtClean="0"/>
            <a:t>와 달리  라이선스비가 없습니다</a:t>
          </a:r>
          <a:r>
            <a:rPr lang="en-US" altLang="en-US" sz="1100" kern="1200" dirty="0" smtClean="0"/>
            <a:t>.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1100" kern="1200" dirty="0" smtClean="0"/>
            <a:t>MySQL</a:t>
          </a:r>
          <a:r>
            <a:rPr lang="ko-KR" altLang="en-US" sz="1100" kern="1200" dirty="0" smtClean="0"/>
            <a:t>이 가지고 있는 모든 제품의 기능을 완벽히 구현하면서도 성능 면에서는 최고 </a:t>
          </a:r>
          <a:r>
            <a:rPr lang="en-US" altLang="en-US" sz="1100" kern="1200" dirty="0" smtClean="0"/>
            <a:t>70%</a:t>
          </a:r>
          <a:r>
            <a:rPr lang="ko-KR" altLang="en-US" sz="1100" kern="1200" dirty="0" smtClean="0"/>
            <a:t>의 향상    </a:t>
          </a:r>
          <a:endParaRPr lang="ko-KR" altLang="en-US" sz="1100" kern="1200" dirty="0"/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1100" kern="1200" dirty="0" smtClean="0"/>
            <a:t>MySQL </a:t>
          </a:r>
          <a:r>
            <a:rPr lang="ko-KR" altLang="en-US" sz="1100" kern="1200" dirty="0" smtClean="0"/>
            <a:t>엔터프라이즈에서 </a:t>
          </a:r>
          <a:r>
            <a:rPr lang="ko-KR" altLang="en-US" sz="1100" kern="1200" dirty="0" err="1" smtClean="0"/>
            <a:t>플러그인으로</a:t>
          </a:r>
          <a:r>
            <a:rPr lang="ko-KR" altLang="en-US" sz="1100" kern="1200" dirty="0" smtClean="0"/>
            <a:t> 제공한 </a:t>
          </a:r>
          <a:r>
            <a:rPr lang="ko-KR" altLang="en-US" sz="1100" kern="1200" dirty="0" err="1" smtClean="0"/>
            <a:t>쓰레드풀</a:t>
          </a:r>
          <a:r>
            <a:rPr lang="ko-KR" altLang="en-US" sz="1100" kern="1200" dirty="0" smtClean="0"/>
            <a:t> 기능이 내장으로 높은 처리 능력</a:t>
          </a:r>
          <a:endParaRPr lang="ko-KR" altLang="en-US" sz="1100" kern="1200" dirty="0"/>
        </a:p>
      </dsp:txBody>
      <dsp:txXfrm>
        <a:off x="0" y="1421355"/>
        <a:ext cx="7344816" cy="926762"/>
      </dsp:txXfrm>
    </dsp:sp>
    <dsp:sp modelId="{98D27292-5AE3-4DB8-8B9F-ADBD63D4CE33}">
      <dsp:nvSpPr>
        <dsp:cNvPr id="0" name=""/>
        <dsp:cNvSpPr/>
      </dsp:nvSpPr>
      <dsp:spPr>
        <a:xfrm>
          <a:off x="0" y="2348117"/>
          <a:ext cx="7344816" cy="343734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03. </a:t>
          </a:r>
          <a:r>
            <a:rPr lang="en-US" altLang="ko-KR" sz="1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OpenSSL</a:t>
          </a: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(Secure Socket Layer) </a:t>
          </a:r>
          <a:r>
            <a:rPr lang="ko-KR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적용</a:t>
          </a:r>
          <a:endParaRPr lang="ko-KR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348117"/>
        <a:ext cx="7344816" cy="343734"/>
      </dsp:txXfrm>
    </dsp:sp>
    <dsp:sp modelId="{F316ECBE-FE69-4C37-81C0-3A80CF45C3DB}">
      <dsp:nvSpPr>
        <dsp:cNvPr id="0" name=""/>
        <dsp:cNvSpPr/>
      </dsp:nvSpPr>
      <dsp:spPr>
        <a:xfrm>
          <a:off x="0" y="2691851"/>
          <a:ext cx="7344816" cy="373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198" tIns="13970" rIns="78232" bIns="13970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100" b="0" kern="1200" dirty="0" smtClean="0"/>
            <a:t>전송계층</a:t>
          </a:r>
          <a:r>
            <a:rPr lang="en-US" altLang="ko-KR" sz="1100" b="0" kern="1200" dirty="0" smtClean="0"/>
            <a:t>(Transport Layer)</a:t>
          </a:r>
          <a:r>
            <a:rPr lang="ko-KR" altLang="en-US" sz="1100" b="0" kern="1200" dirty="0" smtClean="0"/>
            <a:t>의 암호화 방식적용으로  </a:t>
          </a:r>
          <a:r>
            <a:rPr lang="en-US" altLang="ko-KR" sz="1100" b="0" kern="1200" dirty="0" smtClean="0"/>
            <a:t>ERP</a:t>
          </a:r>
          <a:r>
            <a:rPr lang="ko-KR" altLang="en-US" sz="1100" b="0" kern="1200" dirty="0" smtClean="0"/>
            <a:t>처리에  암호화하여  보안 강화</a:t>
          </a:r>
          <a:endParaRPr lang="ko-KR" altLang="en-US" sz="1100" kern="1200" dirty="0"/>
        </a:p>
      </dsp:txBody>
      <dsp:txXfrm>
        <a:off x="0" y="2691851"/>
        <a:ext cx="7344816" cy="373827"/>
      </dsp:txXfrm>
    </dsp:sp>
    <dsp:sp modelId="{AF20C9A9-A55D-48A4-B0E7-ECD0B677428E}">
      <dsp:nvSpPr>
        <dsp:cNvPr id="0" name=""/>
        <dsp:cNvSpPr/>
      </dsp:nvSpPr>
      <dsp:spPr>
        <a:xfrm>
          <a:off x="0" y="3065678"/>
          <a:ext cx="7344816" cy="343734"/>
        </a:xfrm>
        <a:prstGeom prst="roundRect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04. Web </a:t>
          </a:r>
          <a:r>
            <a:rPr lang="ko-KR" altLang="en-U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방화벽</a:t>
          </a:r>
          <a:endParaRPr lang="ko-KR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065678"/>
        <a:ext cx="7344816" cy="343734"/>
      </dsp:txXfrm>
    </dsp:sp>
    <dsp:sp modelId="{01F180C5-8E84-4771-A2F8-251FECDEFE41}">
      <dsp:nvSpPr>
        <dsp:cNvPr id="0" name=""/>
        <dsp:cNvSpPr/>
      </dsp:nvSpPr>
      <dsp:spPr>
        <a:xfrm>
          <a:off x="0" y="3409412"/>
          <a:ext cx="7344816" cy="409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198" tIns="13970" rIns="78232" bIns="13970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100" kern="1200" dirty="0" err="1" smtClean="0"/>
            <a:t>오픈소스</a:t>
          </a:r>
          <a:r>
            <a:rPr lang="ko-KR" altLang="en-US" sz="1100" kern="1200" dirty="0" smtClean="0"/>
            <a:t> </a:t>
          </a:r>
          <a:r>
            <a:rPr lang="ko-KR" altLang="en-US" sz="1100" kern="1200" dirty="0" err="1" smtClean="0"/>
            <a:t>웹방화벽인</a:t>
          </a:r>
          <a:r>
            <a:rPr lang="ko-KR" altLang="en-US" sz="1100" kern="1200" dirty="0" smtClean="0"/>
            <a:t>  </a:t>
          </a:r>
          <a:r>
            <a:rPr lang="en-US" altLang="ko-KR" sz="1100" kern="1200" dirty="0" err="1" smtClean="0"/>
            <a:t>modsecurity</a:t>
          </a:r>
          <a:r>
            <a:rPr lang="en-US" altLang="ko-KR" sz="1100" kern="1200" dirty="0" smtClean="0"/>
            <a:t> </a:t>
          </a:r>
          <a:r>
            <a:rPr lang="ko-KR" altLang="en-US" sz="1100" kern="1200" dirty="0" smtClean="0"/>
            <a:t>적용으로   비용절감 </a:t>
          </a:r>
          <a:r>
            <a:rPr lang="en-US" altLang="ko-KR" sz="1100" kern="1200" dirty="0" smtClean="0"/>
            <a:t>(2~3</a:t>
          </a:r>
          <a:r>
            <a:rPr lang="ko-KR" altLang="en-US" sz="1100" kern="1200" dirty="0" err="1" smtClean="0"/>
            <a:t>천만원</a:t>
          </a:r>
          <a:r>
            <a:rPr lang="en-US" altLang="ko-KR" sz="1100" kern="1200" dirty="0" smtClean="0"/>
            <a:t>)   </a:t>
          </a:r>
          <a:r>
            <a:rPr lang="ko-KR" altLang="en-US" sz="1100" kern="1200" dirty="0" smtClean="0"/>
            <a:t>및  높은 보안  강화</a:t>
          </a:r>
          <a:endParaRPr lang="ko-KR" altLang="en-US" sz="1100" kern="1200" dirty="0"/>
        </a:p>
      </dsp:txBody>
      <dsp:txXfrm>
        <a:off x="0" y="3409412"/>
        <a:ext cx="7344816" cy="409510"/>
      </dsp:txXfrm>
    </dsp:sp>
    <dsp:sp modelId="{E71A4FEC-1086-4E6A-8EF8-5CB9BF8F226E}">
      <dsp:nvSpPr>
        <dsp:cNvPr id="0" name=""/>
        <dsp:cNvSpPr/>
      </dsp:nvSpPr>
      <dsp:spPr>
        <a:xfrm>
          <a:off x="0" y="3818923"/>
          <a:ext cx="7344816" cy="343734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05. </a:t>
          </a:r>
          <a:r>
            <a:rPr lang="en-US" altLang="ko-KR" sz="1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FusionIO</a:t>
          </a:r>
          <a:endParaRPr lang="ko-KR" altLang="en-U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818923"/>
        <a:ext cx="7344816" cy="343734"/>
      </dsp:txXfrm>
    </dsp:sp>
    <dsp:sp modelId="{11F91E42-95E2-4EF0-905A-CC0534C41D70}">
      <dsp:nvSpPr>
        <dsp:cNvPr id="0" name=""/>
        <dsp:cNvSpPr/>
      </dsp:nvSpPr>
      <dsp:spPr>
        <a:xfrm>
          <a:off x="0" y="4162657"/>
          <a:ext cx="7344816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198" tIns="13970" rIns="78232" bIns="13970" numCol="1" spcCol="1270" anchor="t" anchorCtr="0">
          <a:noAutofit/>
        </a:bodyPr>
        <a:lstStyle/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ko-KR" sz="1100" kern="1200" dirty="0" smtClean="0"/>
            <a:t>5~20 </a:t>
          </a:r>
          <a:r>
            <a:rPr lang="ko-KR" altLang="en-US" sz="1100" kern="1200" dirty="0" smtClean="0"/>
            <a:t>배 이상의 높은  데이터  처리  능력</a:t>
          </a:r>
          <a:endParaRPr lang="ko-KR" altLang="en-US" sz="1100" kern="1200" dirty="0"/>
        </a:p>
      </dsp:txBody>
      <dsp:txXfrm>
        <a:off x="0" y="4162657"/>
        <a:ext cx="7344816" cy="7120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육각형 방사형"/>
  <dgm:desc val="중심 아이디어나 테마에 관련된 순차적 프로세스를 표시합니다. 수준 2 도형을 6개까지 포함할 수 있습니다. 텍스트 양이 적은 경우 가장 적합합니다. 사용하지 않는 텍스트는 표시되지 않지만 레이아웃을 전환할 경우 사용 가능합니다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B5C530A1-4A70-4F2C-A0DC-37B82B7B4D0F}" type="datetimeFigureOut">
              <a:rPr lang="ko-KR" altLang="en-US" smtClean="0"/>
              <a:pPr/>
              <a:t>2014-08-29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7362FF85-E427-46F2-92FB-0AE13CA68A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012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안녕하십니까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부광</a:t>
            </a:r>
            <a:r>
              <a:rPr lang="en-US" altLang="ko-KR" dirty="0" smtClean="0"/>
              <a:t>C&amp;C  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이사  류철입니다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먼저 부광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를  소개할 수 있게 기회를  주신  한국공개소프트웨어협회 관계자 여러분과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 자리에  어려운 발걸음 해주신 여러분게  깊은  </a:t>
            </a:r>
            <a:r>
              <a:rPr lang="ko-KR" altLang="ko-KR" baseline="0" dirty="0" smtClean="0"/>
              <a:t> </a:t>
            </a:r>
            <a:r>
              <a:rPr lang="ko-KR" altLang="en-US" baseline="0" dirty="0" smtClean="0"/>
              <a:t>감사의 말씀을 올립니다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저는 현재  부광약품  전산팀의  총괄관리 업무와 </a:t>
            </a:r>
            <a:r>
              <a:rPr lang="ko-KR" altLang="en-US" baseline="0" dirty="0" err="1" smtClean="0"/>
              <a:t>부광</a:t>
            </a:r>
            <a:r>
              <a:rPr lang="en-US" altLang="ko-KR" baseline="0" dirty="0" smtClean="0"/>
              <a:t>C&amp;C</a:t>
            </a:r>
            <a:r>
              <a:rPr lang="ko-KR" altLang="en-US" baseline="0" dirty="0" smtClean="0"/>
              <a:t>의  개발이사로의  직분을 같이  맡고 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이렇게  많은 분을  모시고  부광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 소개 할 수 있어 아주 기쁘게 생각합니다</a:t>
            </a:r>
            <a:r>
              <a:rPr lang="ko-KR" altLang="ko-KR" baseline="0" dirty="0" smtClean="0"/>
              <a:t>.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는  어떤한 상용소프트웨어를  사용하지 않고  오픈소스만을 사용하여 개발한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ERP </a:t>
            </a:r>
            <a:r>
              <a:rPr lang="ko-KR" altLang="en-US" dirty="0" smtClean="0"/>
              <a:t>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오픈소스 기반의  부광 </a:t>
            </a:r>
            <a:r>
              <a:rPr lang="en-US" altLang="ko-KR" dirty="0" smtClean="0"/>
              <a:t>ERP</a:t>
            </a:r>
            <a:r>
              <a:rPr lang="ko-KR" altLang="en-US" baseline="0" dirty="0" smtClean="0"/>
              <a:t>가 기업에 어떠한 변화를  가져왔는지  부광약품의 사례를  통해서 알아보도록 하겠습니다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686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발표 내용은</a:t>
            </a:r>
            <a:endParaRPr lang="en-US" altLang="ko-KR" dirty="0" smtClean="0"/>
          </a:p>
          <a:p>
            <a:endParaRPr lang="en-US" dirty="0" smtClean="0"/>
          </a:p>
          <a:p>
            <a:r>
              <a:rPr lang="ko-KR" altLang="en-US" dirty="0" smtClean="0"/>
              <a:t>먼저  부광약품 과  부광</a:t>
            </a:r>
            <a:r>
              <a:rPr lang="en-US" altLang="ko-KR" dirty="0" smtClean="0"/>
              <a:t>C&amp;C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 의   회사소개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두번째로  과거  부광약품의   </a:t>
            </a:r>
            <a:r>
              <a:rPr lang="en-US" altLang="ko-KR" baseline="0" dirty="0" smtClean="0"/>
              <a:t>IT </a:t>
            </a:r>
            <a:r>
              <a:rPr lang="ko-KR" altLang="en-US" baseline="0" dirty="0" smtClean="0"/>
              <a:t>현황에 대해</a:t>
            </a:r>
            <a:r>
              <a:rPr lang="en-US" altLang="ko-KR" baseline="0" dirty="0" smtClean="0"/>
              <a:t>…..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부광</a:t>
            </a:r>
            <a:r>
              <a:rPr lang="en-US" altLang="ko-KR" baseline="0" dirty="0" smtClean="0"/>
              <a:t>ERP </a:t>
            </a:r>
            <a:r>
              <a:rPr lang="ko-KR" altLang="en-US" baseline="0" dirty="0" smtClean="0"/>
              <a:t>소개와  특장점</a:t>
            </a:r>
            <a:r>
              <a:rPr lang="en-US" altLang="ko-KR" baseline="0" dirty="0" smtClean="0"/>
              <a:t>…..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그리고  부광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의  도입 후  부광약품 임직원의 </a:t>
            </a:r>
            <a:r>
              <a:rPr lang="en-US" altLang="ko-KR" baseline="0" dirty="0" smtClean="0"/>
              <a:t>desktop </a:t>
            </a:r>
            <a:r>
              <a:rPr lang="ko-KR" altLang="en-US" baseline="0" dirty="0" smtClean="0"/>
              <a:t>사용 현황과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마지막으로  부광</a:t>
            </a:r>
            <a:r>
              <a:rPr lang="en-US" altLang="ko-KR" baseline="0" dirty="0" smtClean="0"/>
              <a:t>C&amp;C </a:t>
            </a:r>
            <a:r>
              <a:rPr lang="ko-KR" altLang="en-US" baseline="0" dirty="0" smtClean="0"/>
              <a:t>사업 추진 방향에  대해 발표하겠습니다</a:t>
            </a:r>
            <a:r>
              <a:rPr lang="en-US" altLang="ko-KR" baseline="0" dirty="0" smtClean="0"/>
              <a:t>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9755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부광약품은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1960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일 설립되어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현재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여명의 임직원과 더불어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2013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회계기준으로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1400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억의 매출실적을 올렸으며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인류의 건강낙원을 추구하고자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여년간 우수의약품 생산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및  판매 하고 있는  제약회사입니다</a:t>
            </a:r>
            <a:r>
              <a:rPr lang="ko-KR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1988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 증권거래소에 상장되어 오늘날에 이르기까지 튼튼한 재무구조를 바탕으로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임직원 및 주주들로부터 신뢰받는 기업으로 성장하였으며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영업이익률이 동종업계 최고수준인 매우 건실한 회사입니다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2013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영업이익은  약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억원 정도 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그리고  부광약품은 대한민국 신약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형 간염 치료제 레보비르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당뇨병성 다발성 신경병증 치료제 치옥타시드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간질환 치료제 레가론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항히스타민제 아젭틴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기관지 확장제 액시마 등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여종의 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우수의약품을 생산 판매 하고 있으며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신약개발에 대한 집중투자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주력제품과 신제품 조화를 통한 토탈 마케팅을 전개하여 지속적인 성장을 실현 중인  회사입니다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6985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부광약품의   주요 제품을  잠깐  소개하겠습니다</a:t>
            </a:r>
            <a:r>
              <a:rPr lang="en-US" altLang="ko-KR" dirty="0" smtClean="0"/>
              <a:t>..</a:t>
            </a:r>
          </a:p>
          <a:p>
            <a:endParaRPr lang="en-US" dirty="0" smtClean="0"/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당뇨병성 다발성 신경병증 치료제 치옥타시드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간질환 치료제 레가론등의  전문의약품과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TV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광고로  많이 알고 계시는  변비 완화에  좋은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아락실과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흉터 제거에  클라벡스켈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타박상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삔데등  통증 완화에 타벡스겔등  우수한 많은 일반 의약품이 있으며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시린이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증상 개선에  효과가  우수한  시린메드에프 치약과  안티프라그 치약등의  생활용품과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아울러  다수의  건강 보조 식품등을  생산 판매 하고 있습니다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</a:t>
            </a: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부광약품의  더  많은  정보를  얻고 싶으시면  부광약품  홈페이지를  방문하여  주십시요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0661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</a:t>
            </a:r>
            <a:r>
              <a:rPr lang="en-US" altLang="ko-KR" dirty="0" smtClean="0"/>
              <a:t>C&amp;C</a:t>
            </a:r>
            <a:r>
              <a:rPr lang="ko-KR" altLang="en-US" dirty="0" smtClean="0"/>
              <a:t>의  회사소개입니다</a:t>
            </a:r>
            <a:r>
              <a:rPr lang="en-US" altLang="ko-KR" dirty="0" smtClean="0"/>
              <a:t>..</a:t>
            </a:r>
          </a:p>
          <a:p>
            <a:endParaRPr lang="en-US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ko-KR" altLang="en-US" dirty="0" smtClean="0"/>
              <a:t>부광</a:t>
            </a:r>
            <a:r>
              <a:rPr lang="en-US" altLang="ko-KR" dirty="0" smtClean="0"/>
              <a:t>C&amp;C</a:t>
            </a:r>
            <a:r>
              <a:rPr lang="ko-KR" altLang="en-US" dirty="0" smtClean="0"/>
              <a:t>는  </a:t>
            </a:r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5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19</a:t>
            </a:r>
            <a:r>
              <a:rPr lang="ko-KR" altLang="en-US" dirty="0" smtClean="0"/>
              <a:t>일 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제작</a:t>
            </a:r>
            <a:r>
              <a:rPr lang="ko-KR" altLang="ko-KR" dirty="0" smtClean="0"/>
              <a:t> </a:t>
            </a:r>
            <a:r>
              <a:rPr lang="ko-KR" altLang="en-US" dirty="0" smtClean="0"/>
              <a:t> 및  판매 와  오픈소스 솔루션 개발을 위해   부광약품에서 </a:t>
            </a:r>
            <a:r>
              <a:rPr lang="en-US" altLang="ko-KR" dirty="0" smtClean="0"/>
              <a:t> </a:t>
            </a:r>
            <a:br>
              <a:rPr lang="en-US" altLang="ko-KR" dirty="0" smtClean="0"/>
            </a:b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ko-KR" dirty="0" smtClean="0"/>
              <a:t>100%</a:t>
            </a:r>
            <a:r>
              <a:rPr lang="ko-KR" altLang="en-US" dirty="0" smtClean="0"/>
              <a:t> 투자해  설립한  회사 입니다</a:t>
            </a:r>
            <a:r>
              <a:rPr lang="en-US" altLang="ko-KR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ko-KR" dirty="0" smtClean="0"/>
              <a:t>   </a:t>
            </a: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ko-KR" altLang="en-US" dirty="0" smtClean="0"/>
              <a:t>현재  부광약품  </a:t>
            </a:r>
            <a:r>
              <a:rPr lang="en-US" altLang="ko-KR" dirty="0" smtClean="0"/>
              <a:t>ERP  </a:t>
            </a:r>
            <a:r>
              <a:rPr lang="ko-KR" altLang="en-US" dirty="0" smtClean="0"/>
              <a:t>유지보수  업무와  동국제약  </a:t>
            </a:r>
            <a:r>
              <a:rPr lang="en-US" altLang="ko-KR" dirty="0" smtClean="0"/>
              <a:t>ERP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구축 사업을   진행중에  있으며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ko-KR" altLang="en-US" baseline="0" dirty="0" smtClean="0"/>
              <a:t>그리고  몇몇  제약회사에  제안서  제출 및  협의가 진행중에  있습니다</a:t>
            </a:r>
            <a:r>
              <a:rPr lang="en-US" altLang="ko-KR" baseline="0" dirty="0" smtClean="0"/>
              <a:t>..</a:t>
            </a: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ko-KR" altLang="en-US" baseline="0" dirty="0" smtClean="0"/>
              <a:t>아울러  오픈소스 솔루션  개발에도  많은  관심과 준비 중에  있습니다</a:t>
            </a:r>
            <a:r>
              <a:rPr lang="en-US" altLang="ko-KR" baseline="0" dirty="0" smtClean="0"/>
              <a:t>..</a:t>
            </a:r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4746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u="none" strike="noStrike" cap="none" baseline="0" dirty="0" err="1" smtClean="0"/>
              <a:t>부광약품의</a:t>
            </a:r>
            <a:r>
              <a:rPr lang="ko-KR" altLang="en-US" sz="1200" b="0" i="0" u="none" strike="noStrike" cap="none" baseline="0" dirty="0" smtClean="0"/>
              <a:t>  </a:t>
            </a:r>
            <a:r>
              <a:rPr lang="en-US" altLang="ko-KR" sz="1200" b="0" i="0" u="none" strike="noStrike" cap="none" baseline="0" dirty="0" smtClean="0"/>
              <a:t>IT</a:t>
            </a:r>
            <a:r>
              <a:rPr lang="ko-KR" altLang="en-US" sz="1200" b="0" i="0" u="none" strike="noStrike" cap="none" baseline="0" dirty="0" smtClean="0"/>
              <a:t> 목표는  </a:t>
            </a:r>
            <a:endParaRPr lang="en-US" altLang="ko-KR" sz="1200" b="0" i="0" u="none" strike="noStrike" cap="none" baseline="0" dirty="0" smtClean="0"/>
          </a:p>
          <a:p>
            <a:endParaRPr lang="en-US" altLang="ko" sz="1200" b="0" i="0" u="none" strike="noStrike" cap="none" baseline="0" dirty="0" smtClean="0"/>
          </a:p>
          <a:p>
            <a:r>
              <a:rPr lang="en-US" altLang="ko" sz="1200" b="0" i="0" u="none" strike="noStrike" cap="none" baseline="0" dirty="0" smtClean="0"/>
              <a:t>MS  </a:t>
            </a:r>
            <a:r>
              <a:rPr lang="ko-KR" altLang="en-US" sz="1200" b="0" i="0" u="none" strike="noStrike" cap="none" baseline="0" dirty="0" smtClean="0"/>
              <a:t>제품군으로  부터의  독립입니다</a:t>
            </a:r>
            <a:r>
              <a:rPr lang="en-US" altLang="ko-KR" sz="1200" b="0" i="0" u="none" strike="noStrike" cap="none" baseline="0" dirty="0" smtClean="0"/>
              <a:t>.</a:t>
            </a:r>
          </a:p>
          <a:p>
            <a:endParaRPr lang="en-US" altLang="ko-KR" sz="1200" b="0" i="0" u="none" strike="noStrike" cap="none" baseline="0" dirty="0" smtClean="0"/>
          </a:p>
          <a:p>
            <a:r>
              <a:rPr lang="ko-KR" altLang="en-US" sz="1200" b="0" i="0" u="none" strike="noStrike" cap="none" baseline="0" dirty="0" smtClean="0"/>
              <a:t>윈도우  서버와  데이타 베이스 뿐만 아니라 테스크탑 윈도우 제품군 까지</a:t>
            </a:r>
            <a:endParaRPr lang="en-US" altLang="ko-KR" sz="1200" b="0" i="0" u="none" strike="noStrike" cap="none" baseline="0" dirty="0" smtClean="0"/>
          </a:p>
          <a:p>
            <a:endParaRPr lang="en-US" altLang="ko-KR" sz="1200" b="0" i="0" u="none" strike="noStrike" cap="none" baseline="0" dirty="0" smtClean="0"/>
          </a:p>
          <a:p>
            <a:r>
              <a:rPr lang="ko-KR" altLang="en-US" sz="1200" b="0" i="0" u="none" strike="noStrike" cap="none" baseline="0" dirty="0" smtClean="0"/>
              <a:t>모두  리눅스같은  오픈소스소프트웨어를  사용하는 것을 목표로 했습니다</a:t>
            </a:r>
            <a:r>
              <a:rPr lang="en-US" altLang="ko-KR" sz="1200" b="0" i="0" u="none" strike="noStrike" cap="none" baseline="0" dirty="0" smtClean="0"/>
              <a:t>.</a:t>
            </a:r>
          </a:p>
          <a:p>
            <a:endParaRPr lang="en-US" altLang="ko-KR" sz="1200" b="0" i="0" u="none" strike="noStrike" cap="none" baseline="0" dirty="0" smtClean="0"/>
          </a:p>
          <a:p>
            <a:endParaRPr lang="en-US" altLang="ko" sz="1200" b="0" i="0" u="none" strike="noStrike" cap="none" baseline="0" dirty="0" smtClean="0"/>
          </a:p>
          <a:p>
            <a:r>
              <a:rPr lang="ko-KR" altLang="en-US" sz="1200" b="0" i="0" u="none" strike="noStrike" cap="none" baseline="0" dirty="0" smtClean="0"/>
              <a:t>참  무모하고  어찌보면  불기능한 목표일지 모릅니다</a:t>
            </a:r>
            <a:endParaRPr lang="en-US" altLang="ko-KR" sz="1200" b="0" i="0" u="none" strike="noStrike" cap="none" baseline="0" dirty="0" smtClean="0"/>
          </a:p>
          <a:p>
            <a:endParaRPr lang="en-US" altLang="ko-KR" sz="1200" b="0" i="0" u="none" strike="noStrike" cap="none" baseline="0" dirty="0" smtClean="0"/>
          </a:p>
          <a:p>
            <a:r>
              <a:rPr lang="ko-KR" altLang="en-US" sz="1200" b="0" i="0" u="none" strike="noStrike" cap="none" baseline="0" dirty="0" smtClean="0"/>
              <a:t>저는   한때  </a:t>
            </a:r>
            <a:r>
              <a:rPr lang="ko-KR" altLang="en-US" sz="1200" b="0" i="0" u="none" strike="noStrike" cap="none" baseline="0" dirty="0" err="1" smtClean="0"/>
              <a:t>리눅스</a:t>
            </a:r>
            <a:r>
              <a:rPr lang="ko-KR" altLang="en-US" sz="1200" b="0" i="0" u="none" strike="noStrike" cap="none" baseline="0" dirty="0" smtClean="0"/>
              <a:t> 관련 일을  한 사람입니다</a:t>
            </a:r>
            <a:r>
              <a:rPr lang="en-US" altLang="ko-KR" sz="1200" b="0" i="0" u="none" strike="noStrike" cap="none" baseline="0" dirty="0" smtClean="0"/>
              <a:t>.</a:t>
            </a:r>
          </a:p>
          <a:p>
            <a:endParaRPr lang="en-US" altLang="ko-KR" sz="1200" b="0" i="0" u="none" strike="noStrike" cap="none" baseline="0" dirty="0" smtClean="0"/>
          </a:p>
          <a:p>
            <a:r>
              <a:rPr lang="ko-KR" altLang="en-US" sz="1200" b="0" i="0" u="none" strike="noStrike" cap="none" baseline="0" dirty="0" smtClean="0"/>
              <a:t>그런  저  또한  이러한 회사의 생각이  무모하고 불가능하다  생각했습니다</a:t>
            </a:r>
            <a:r>
              <a:rPr lang="en-US" altLang="ko-KR" sz="1200" b="0" i="0" u="none" strike="noStrike" cap="none" baseline="0" dirty="0" smtClean="0"/>
              <a:t>.</a:t>
            </a:r>
          </a:p>
          <a:p>
            <a:endParaRPr lang="en-US" altLang="ko-KR" sz="1200" b="0" i="0" u="none" strike="noStrike" cap="none" baseline="0" dirty="0" smtClean="0"/>
          </a:p>
          <a:p>
            <a:r>
              <a:rPr lang="ko-KR" altLang="en-US" sz="1200" b="0" i="0" u="none" strike="noStrike" cap="none" baseline="0" dirty="0" smtClean="0"/>
              <a:t>하지만  우리 부광약품은   조금씩  한걸음씩  우리의 목표를 향해 나아갑니다</a:t>
            </a:r>
            <a:r>
              <a:rPr lang="en-US" altLang="ko-KR" sz="1200" b="0" i="0" u="none" strike="noStrike" cap="none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39669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ko-KR" altLang="en-US" dirty="0" smtClean="0"/>
              <a:t>우리의 걸음은  </a:t>
            </a:r>
            <a:r>
              <a:rPr lang="en-US" altLang="ko-KR" dirty="0" smtClean="0"/>
              <a:t>2009</a:t>
            </a:r>
            <a:r>
              <a:rPr lang="ko-KR" altLang="en-US" dirty="0" smtClean="0"/>
              <a:t>년 부터 시작합니다</a:t>
            </a:r>
            <a:r>
              <a:rPr lang="en-US" altLang="ko-KR" dirty="0" smtClean="0"/>
              <a:t>..</a:t>
            </a:r>
          </a:p>
          <a:p>
            <a:endParaRPr lang="en-US" dirty="0" smtClean="0"/>
          </a:p>
          <a:p>
            <a:r>
              <a:rPr lang="ko-KR" altLang="en-US" dirty="0" smtClean="0"/>
              <a:t>먼저  </a:t>
            </a:r>
            <a:r>
              <a:rPr lang="en-US" altLang="ko-KR" dirty="0" smtClean="0"/>
              <a:t>MS</a:t>
            </a:r>
            <a:r>
              <a:rPr lang="en-US" altLang="ko-KR" baseline="0" dirty="0" smtClean="0"/>
              <a:t> EA  </a:t>
            </a:r>
            <a:r>
              <a:rPr lang="ko-KR" altLang="en-US" baseline="0" dirty="0" smtClean="0"/>
              <a:t>계약을  해지 합니다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그리고  꼭  필요한  소프트웨어만  선택적으로  구매 하기 시작했습니다</a:t>
            </a:r>
            <a:r>
              <a:rPr lang="en-US" altLang="ko-KR" baseline="0" dirty="0" smtClean="0"/>
              <a:t>..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그리고  </a:t>
            </a:r>
            <a:r>
              <a:rPr lang="en-US" altLang="ko-KR" baseline="0" dirty="0" smtClean="0"/>
              <a:t>MS OFFICE  </a:t>
            </a:r>
            <a:r>
              <a:rPr lang="ko-KR" altLang="en-US" baseline="0" dirty="0" smtClean="0"/>
              <a:t>대신   </a:t>
            </a:r>
            <a:r>
              <a:rPr lang="en-US" altLang="ko-KR" baseline="0" dirty="0" smtClean="0"/>
              <a:t>Open Office </a:t>
            </a:r>
            <a:r>
              <a:rPr lang="ko-KR" altLang="en-US" baseline="0" dirty="0" smtClean="0"/>
              <a:t>를   회사 공식  문서로  </a:t>
            </a:r>
            <a:endParaRPr lang="en-US" altLang="ko-KR" baseline="0" dirty="0" smtClean="0"/>
          </a:p>
          <a:p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선택하고  대외업무가  필요한 사람을  제외하고  전직원이  사용하게  했습니다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이어서 윈도우 서버를  리눅스 서버로  교체 하기 시작했습니다</a:t>
            </a:r>
            <a:r>
              <a:rPr lang="en-US" altLang="ko-KR" baseline="0" dirty="0" smtClean="0"/>
              <a:t>..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하지만   윈도우  기반의  </a:t>
            </a:r>
            <a:r>
              <a:rPr lang="en-US" altLang="ko-KR" baseline="0" dirty="0" smtClean="0"/>
              <a:t>ERP  </a:t>
            </a:r>
            <a:r>
              <a:rPr lang="ko-KR" altLang="en-US" baseline="0" dirty="0" smtClean="0"/>
              <a:t>때문에  우리의 시도는  실패 하게  됩니다</a:t>
            </a:r>
            <a:r>
              <a:rPr lang="en-US" altLang="ko-KR" baseline="0" dirty="0" smtClean="0"/>
              <a:t>,,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 smtClean="0"/>
              <a:t>2011</a:t>
            </a:r>
            <a:r>
              <a:rPr lang="ko-KR" altLang="en-US" baseline="0" dirty="0" smtClean="0"/>
              <a:t>년  </a:t>
            </a:r>
            <a:r>
              <a:rPr lang="en-US" altLang="ko-KR" baseline="0" dirty="0" smtClean="0"/>
              <a:t>MS </a:t>
            </a:r>
            <a:r>
              <a:rPr lang="ko-KR" altLang="en-US" baseline="0" dirty="0" smtClean="0"/>
              <a:t>의  반 강압에  다시 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년간의  </a:t>
            </a:r>
            <a:r>
              <a:rPr lang="en-US" altLang="ko-KR" baseline="0" dirty="0" smtClean="0"/>
              <a:t>EA </a:t>
            </a:r>
            <a:r>
              <a:rPr lang="ko-KR" altLang="en-US" baseline="0" dirty="0" smtClean="0"/>
              <a:t>계약을  체결합니다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그러나  우리의 시도는  실패하긴 했지만   우리의 목표는  변화가 없었습니다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그럼  과거  우리  </a:t>
            </a:r>
            <a:r>
              <a:rPr lang="en-US" altLang="ko-KR" baseline="0" dirty="0" smtClean="0"/>
              <a:t>ERP </a:t>
            </a:r>
            <a:r>
              <a:rPr lang="ko-KR" altLang="en-US" baseline="0" dirty="0" smtClean="0"/>
              <a:t>가  어떤 모습이였는지   잠시  살펴보겠습니다</a:t>
            </a:r>
            <a:r>
              <a:rPr lang="en-US" altLang="ko-KR" baseline="0" dirty="0" smtClean="0"/>
              <a:t>..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23553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부광약품에서  첫 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로  도입는 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스피드커널이라는  회사의  </a:t>
            </a:r>
            <a:r>
              <a:rPr lang="en-US" altLang="ko-KR" dirty="0" smtClean="0"/>
              <a:t>ERP </a:t>
            </a:r>
            <a:r>
              <a:rPr lang="ko-KR" altLang="en-US" dirty="0" smtClean="0"/>
              <a:t>로  </a:t>
            </a:r>
            <a:r>
              <a:rPr lang="en-US" altLang="ko-KR" baseline="0" dirty="0" smtClean="0"/>
              <a:t>2007</a:t>
            </a:r>
            <a:r>
              <a:rPr lang="ko-KR" altLang="en-US" baseline="0" dirty="0" smtClean="0"/>
              <a:t>년 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월에  도입했습니다</a:t>
            </a:r>
            <a:r>
              <a:rPr lang="en-US" altLang="ko-KR" baseline="0" dirty="0" smtClean="0"/>
              <a:t>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개발기간은  약 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년  정도였는데   원래는  패키지형태로  도입 되었지만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제약 업무에는 맞지 않는  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라 개발 중간에  개발자가 모두 철수하고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자체적으로  개발했습니다</a:t>
            </a:r>
            <a:r>
              <a:rPr lang="en-US" altLang="ko-KR" baseline="0" dirty="0" smtClean="0"/>
              <a:t>,,</a:t>
            </a:r>
            <a:r>
              <a:rPr lang="ko-KR" altLang="en-US" baseline="0" dirty="0" smtClean="0"/>
              <a:t>ㅎㅎ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개발툴은   </a:t>
            </a:r>
            <a:r>
              <a:rPr lang="en-US" altLang="ko-KR" baseline="0" dirty="0" err="1" smtClean="0"/>
              <a:t>ProcessQ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라는  닷넷 기반의  개발 툴입니다</a:t>
            </a:r>
            <a:r>
              <a:rPr lang="en-US" altLang="ko-KR" baseline="0" dirty="0" smtClean="0"/>
              <a:t>,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데이타 베이스는   </a:t>
            </a:r>
            <a:r>
              <a:rPr lang="en-US" altLang="ko-KR" baseline="0" dirty="0" smtClean="0"/>
              <a:t>MSSQL 2000</a:t>
            </a:r>
            <a:r>
              <a:rPr lang="ko-KR" altLang="en-US" baseline="0" dirty="0" smtClean="0"/>
              <a:t>이였으며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AP</a:t>
            </a:r>
            <a:r>
              <a:rPr lang="ko-KR" altLang="en-US" baseline="0" dirty="0" smtClean="0"/>
              <a:t>서버는  </a:t>
            </a:r>
            <a:r>
              <a:rPr lang="en-US" altLang="ko-KR" baseline="0" dirty="0" smtClean="0"/>
              <a:t>win2003 </a:t>
            </a:r>
            <a:r>
              <a:rPr lang="ko-KR" altLang="en-US" baseline="0" dirty="0" smtClean="0"/>
              <a:t>에  </a:t>
            </a:r>
            <a:r>
              <a:rPr lang="en-US" altLang="ko-KR" baseline="0" dirty="0" smtClean="0"/>
              <a:t>PQ Server</a:t>
            </a:r>
            <a:r>
              <a:rPr lang="ko-KR" altLang="en-US" baseline="0" dirty="0" smtClean="0"/>
              <a:t>을  올려 사용했습니다</a:t>
            </a:r>
            <a:r>
              <a:rPr lang="en-US" altLang="ko-KR" baseline="0" dirty="0" smtClean="0"/>
              <a:t>..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클라이언트  환경은   </a:t>
            </a:r>
            <a:r>
              <a:rPr lang="en-US" altLang="ko-KR" baseline="0" dirty="0" err="1" smtClean="0"/>
              <a:t>WinXP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에  </a:t>
            </a:r>
            <a:r>
              <a:rPr lang="en-US" altLang="ko-KR" baseline="0" dirty="0" smtClean="0"/>
              <a:t>framework 1.4</a:t>
            </a:r>
            <a:r>
              <a:rPr lang="ko-KR" altLang="en-US" baseline="0" dirty="0" smtClean="0"/>
              <a:t>를  사용했습니다</a:t>
            </a:r>
            <a:r>
              <a:rPr lang="en-US" altLang="ko-KR" baseline="0" dirty="0" smtClean="0"/>
              <a:t>..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그래서  </a:t>
            </a:r>
            <a:r>
              <a:rPr lang="en-US" altLang="ko-KR" baseline="0" dirty="0" smtClean="0"/>
              <a:t>Windows7  PC</a:t>
            </a:r>
            <a:r>
              <a:rPr lang="ko-KR" altLang="en-US" baseline="0" dirty="0" smtClean="0"/>
              <a:t>를   일부러  다운그래이드  해야만 했습니다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9319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당시  부광약품의  </a:t>
            </a:r>
            <a:r>
              <a:rPr lang="en-US" altLang="ko-KR" dirty="0" smtClean="0"/>
              <a:t>IT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현황을  살펴보면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개인 </a:t>
            </a:r>
            <a:r>
              <a:rPr lang="en-US" altLang="ko-KR" baseline="0" dirty="0" smtClean="0"/>
              <a:t>PC </a:t>
            </a:r>
            <a:r>
              <a:rPr lang="ko-KR" altLang="en-US" baseline="0" dirty="0" smtClean="0"/>
              <a:t>인   클라이언트는    </a:t>
            </a:r>
            <a:r>
              <a:rPr lang="en-US" altLang="ko-KR" baseline="0" dirty="0" err="1" smtClean="0"/>
              <a:t>winXP</a:t>
            </a:r>
            <a:r>
              <a:rPr lang="en-US" altLang="ko-KR" baseline="0" dirty="0" smtClean="0"/>
              <a:t>, Win7 OS </a:t>
            </a:r>
            <a:r>
              <a:rPr lang="ko-KR" altLang="en-US" baseline="0" dirty="0" smtClean="0"/>
              <a:t>에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ERP,  MS-OFFICE, </a:t>
            </a:r>
            <a:r>
              <a:rPr lang="ko-KR" altLang="en-US" baseline="0" dirty="0" smtClean="0"/>
              <a:t>백신등을 사용하고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서버쪽으로  </a:t>
            </a:r>
            <a:r>
              <a:rPr lang="en-US" altLang="ko-KR" baseline="0" dirty="0" smtClean="0"/>
              <a:t>Win2003,  MSSQL 2000</a:t>
            </a:r>
            <a:r>
              <a:rPr lang="ko-KR" altLang="en-US" baseline="0" dirty="0" smtClean="0"/>
              <a:t>등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보시다시피   서버뿐만 아니라  데스트탑 까지  모드  특정 밴드의  제품에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종속 되어 있었습니다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이렇게  특정밴드에  종속되어  있다  보니  무리한   라이선스  계약을  요구해도 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어쩔 수  없이  받아  들여야  할  수 밖에 없었습니다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28766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기존 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의  문제점을  다시 정리해 보겠습니다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ko-KR" altLang="en-US" dirty="0" smtClean="0"/>
              <a:t>첫째  특정 벤더에 기업의  </a:t>
            </a:r>
            <a:r>
              <a:rPr lang="en-US" altLang="ko-KR" dirty="0" smtClean="0"/>
              <a:t>IT </a:t>
            </a:r>
            <a:r>
              <a:rPr lang="ko-KR" altLang="en-US" dirty="0" smtClean="0"/>
              <a:t>가  종속 되는 점입니다</a:t>
            </a:r>
            <a:r>
              <a:rPr lang="en-US" altLang="ko-KR" dirty="0" smtClean="0"/>
              <a:t>..</a:t>
            </a:r>
          </a:p>
          <a:p>
            <a:r>
              <a:rPr lang="ko-KR" altLang="en-US" dirty="0" smtClean="0"/>
              <a:t>그에 따라서  벤더중심의 일방적인  업그레이드  지원 중단과 </a:t>
            </a:r>
            <a:endParaRPr lang="en-US" altLang="ko-KR" dirty="0" smtClean="0"/>
          </a:p>
          <a:p>
            <a:r>
              <a:rPr lang="ko-KR" altLang="en-US" dirty="0" smtClean="0"/>
              <a:t>불필요한  </a:t>
            </a:r>
            <a:r>
              <a:rPr lang="en-US" altLang="ko-KR" dirty="0" smtClean="0"/>
              <a:t>SW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교체  비용이  발생하게  됩니다</a:t>
            </a:r>
            <a:r>
              <a:rPr lang="en-US" altLang="ko-KR" baseline="0" dirty="0" smtClean="0"/>
              <a:t>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그리고  무리한  계약요구에  따른  불필요한 소프트웨어를  구매하게  되었습니다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결국은  기업애  불필요한  비용이  증대 되는  문제점이  있었습니다</a:t>
            </a:r>
            <a:r>
              <a:rPr lang="en-US" altLang="ko-KR" baseline="0" dirty="0" smtClean="0"/>
              <a:t>,.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둘째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를  사용하는  클라이언트가  특정  </a:t>
            </a:r>
            <a:r>
              <a:rPr lang="en-US" altLang="ko-KR" baseline="0" dirty="0" smtClean="0"/>
              <a:t>OS</a:t>
            </a:r>
            <a:r>
              <a:rPr lang="ko-KR" altLang="en-US" baseline="0" dirty="0" smtClean="0"/>
              <a:t>의 의존성이  강했습니다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smtClean="0"/>
              <a:t>요즘 </a:t>
            </a:r>
            <a:r>
              <a:rPr lang="en-US" altLang="ko-KR" baseline="0" dirty="0" smtClean="0"/>
              <a:t>IT </a:t>
            </a:r>
            <a:r>
              <a:rPr lang="ko-KR" altLang="en-US" baseline="0" dirty="0" smtClean="0"/>
              <a:t>환경의  발달로  다양한 플랫폼  즉  안드로이드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아이폰과 같은 스마트폰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스마트패드 와 같은 휴대 제품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err="1" smtClean="0"/>
              <a:t>리눅스와</a:t>
            </a:r>
            <a:r>
              <a:rPr lang="ko-KR" altLang="en-US" baseline="0" dirty="0" smtClean="0"/>
              <a:t> 애플 </a:t>
            </a:r>
            <a:r>
              <a:rPr lang="ko-KR" altLang="en-US" baseline="0" dirty="0" err="1" smtClean="0"/>
              <a:t>제품군</a:t>
            </a:r>
            <a:r>
              <a:rPr lang="ko-KR" altLang="en-US" baseline="0" dirty="0" smtClean="0"/>
              <a:t>  같은  다양한 </a:t>
            </a:r>
            <a:r>
              <a:rPr lang="en-US" altLang="ko-KR" baseline="0" dirty="0" smtClean="0"/>
              <a:t>OS </a:t>
            </a:r>
            <a:r>
              <a:rPr lang="ko-KR" altLang="en-US" baseline="0" dirty="0" smtClean="0"/>
              <a:t>에서도  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가  실행되어야  한다는  요구가 많은데</a:t>
            </a:r>
            <a:r>
              <a:rPr lang="en-US" altLang="ko-KR" baseline="0" dirty="0" smtClean="0"/>
              <a:t>,,,</a:t>
            </a:r>
          </a:p>
          <a:p>
            <a:r>
              <a:rPr lang="ko-KR" altLang="en-US" baseline="0" dirty="0" smtClean="0"/>
              <a:t>그와같은  다양한 플랫폼에  적용의 어려움이  있었습니다</a:t>
            </a:r>
            <a:r>
              <a:rPr lang="en-US" altLang="ko-KR" baseline="0" dirty="0" smtClean="0"/>
              <a:t>,..</a:t>
            </a:r>
          </a:p>
          <a:p>
            <a:r>
              <a:rPr lang="ko-KR" altLang="en-US" baseline="0" dirty="0" smtClean="0"/>
              <a:t>적용을  위해서  추가적인  소프트웨어  개발비용이  발생하게  되는  문제점이  있었습니다</a:t>
            </a:r>
            <a:r>
              <a:rPr lang="en-US" altLang="ko-KR" baseline="0" dirty="0" smtClean="0"/>
              <a:t>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셋째는   </a:t>
            </a:r>
            <a:r>
              <a:rPr lang="en-US" altLang="ko-KR" baseline="0" dirty="0" smtClean="0"/>
              <a:t>ERP  </a:t>
            </a:r>
            <a:r>
              <a:rPr lang="ko-KR" altLang="en-US" baseline="0" dirty="0" smtClean="0"/>
              <a:t>접근성의  한계입니다</a:t>
            </a:r>
            <a:endParaRPr lang="en-US" altLang="ko-KR" baseline="0" dirty="0" smtClean="0"/>
          </a:p>
          <a:p>
            <a:r>
              <a:rPr lang="en-US" baseline="0" dirty="0" smtClean="0"/>
              <a:t>ERP</a:t>
            </a:r>
            <a:r>
              <a:rPr lang="ko-KR" altLang="en-US" baseline="0" dirty="0" smtClean="0"/>
              <a:t>가  </a:t>
            </a:r>
            <a:r>
              <a:rPr lang="en-US" altLang="ko-KR" baseline="0" dirty="0" err="1" smtClean="0"/>
              <a:t>cs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버전이다  보니   일반 직원이  </a:t>
            </a:r>
            <a:r>
              <a:rPr lang="en-US" altLang="ko-KR" baseline="0" dirty="0" smtClean="0"/>
              <a:t>ERP  </a:t>
            </a:r>
            <a:r>
              <a:rPr lang="ko-KR" altLang="en-US" baseline="0" dirty="0" smtClean="0"/>
              <a:t>설치하기가  쉽지  않고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재택근무 와  외근 근무 시   </a:t>
            </a:r>
            <a:r>
              <a:rPr lang="en-US" altLang="ko-KR" baseline="0" dirty="0" smtClean="0"/>
              <a:t>ERP  </a:t>
            </a:r>
            <a:r>
              <a:rPr lang="ko-KR" altLang="en-US" baseline="0" dirty="0" smtClean="0"/>
              <a:t>접근에 어려움 이  있었습니다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마지막으로  </a:t>
            </a:r>
            <a:r>
              <a:rPr lang="en-US" altLang="ko-KR" baseline="0" dirty="0" smtClean="0"/>
              <a:t>PQ  Server  </a:t>
            </a:r>
            <a:r>
              <a:rPr lang="ko-KR" altLang="en-US" baseline="0" dirty="0" smtClean="0"/>
              <a:t>라는  미들웨어의 제품의  고가의  업그레이드 비용 문제 입니다</a:t>
            </a:r>
            <a:r>
              <a:rPr lang="en-US" altLang="ko-KR" baseline="0" dirty="0" smtClean="0"/>
              <a:t>.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이렇게  여러가지  문제점  떄문에   새로운  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를  개발 하기로 결정 했습니다</a:t>
            </a:r>
            <a:r>
              <a:rPr lang="en-US" altLang="ko-KR" baseline="0" dirty="0" smtClean="0"/>
              <a:t>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6399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앞에서 보셨던  다양한  문제점을  해결하기  위한  목표로 </a:t>
            </a:r>
            <a:endParaRPr lang="en-US" altLang="ko-KR" dirty="0" smtClean="0"/>
          </a:p>
          <a:p>
            <a:endParaRPr lang="en-US" dirty="0" smtClean="0"/>
          </a:p>
          <a:p>
            <a:r>
              <a:rPr lang="en-US" altLang="ko-KR" dirty="0" smtClean="0"/>
              <a:t>Web </a:t>
            </a:r>
            <a:r>
              <a:rPr lang="ko-KR" altLang="en-US" dirty="0" smtClean="0"/>
              <a:t>기반의 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로  어느장소  언제라도  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에  쉽게  접근 할 수 있어야 합니다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Windows,</a:t>
            </a:r>
            <a:r>
              <a:rPr lang="en-US" baseline="0" dirty="0" smtClean="0"/>
              <a:t> Linux  , Mobile </a:t>
            </a:r>
            <a:r>
              <a:rPr lang="ko-KR" altLang="en-US" baseline="0" dirty="0" smtClean="0"/>
              <a:t>등   </a:t>
            </a:r>
            <a:r>
              <a:rPr lang="en-US" altLang="ko-KR" baseline="0" dirty="0" smtClean="0"/>
              <a:t>Platform  </a:t>
            </a:r>
            <a:r>
              <a:rPr lang="ko-KR" altLang="en-US" baseline="0" dirty="0" smtClean="0"/>
              <a:t>으로  부터  독립성이  있어야 합니다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Web </a:t>
            </a:r>
            <a:r>
              <a:rPr lang="ko-KR" altLang="en-US" baseline="0" dirty="0" smtClean="0"/>
              <a:t>기반의  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지만   특정브라우저에서만  실행되는게  아니라</a:t>
            </a:r>
            <a:endParaRPr lang="en-US" altLang="ko-KR" baseline="0" dirty="0" smtClean="0"/>
          </a:p>
          <a:p>
            <a:r>
              <a:rPr lang="en-US" baseline="0" dirty="0" smtClean="0"/>
              <a:t>Chrome , </a:t>
            </a:r>
            <a:r>
              <a:rPr lang="ko-KR" altLang="en-US" baseline="0" dirty="0" smtClean="0"/>
              <a:t>익스플로러 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파이어폭스 등   모든  브라우저에서  동일하게  실행 되어야 합니다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그리고  마지막으로  특정 밴더의  의존성에서  탈피 해야  한다는  점입니다</a:t>
            </a:r>
            <a:r>
              <a:rPr lang="en-US" altLang="ko-KR" baseline="0" dirty="0" smtClean="0"/>
              <a:t>…</a:t>
            </a:r>
          </a:p>
          <a:p>
            <a:endParaRPr lang="en-US" baseline="0" dirty="0" smtClean="0"/>
          </a:p>
          <a:p>
            <a:r>
              <a:rPr lang="ko-KR" altLang="en-US" baseline="0" dirty="0" smtClean="0"/>
              <a:t>이러한 모든 것을 충족하기  위한 방법론으로</a:t>
            </a:r>
            <a:endParaRPr lang="en-US" altLang="ko-KR" baseline="0" dirty="0" smtClean="0"/>
          </a:p>
          <a:p>
            <a:endParaRPr lang="en-US" baseline="0" dirty="0" smtClean="0"/>
          </a:p>
          <a:p>
            <a:r>
              <a:rPr lang="ko-KR" altLang="en-US" baseline="0" dirty="0" smtClean="0"/>
              <a:t>부광약품은  데이타베이스는  마리아 </a:t>
            </a:r>
            <a:r>
              <a:rPr lang="en-US" altLang="ko-KR" baseline="0" dirty="0" smtClean="0"/>
              <a:t>DB , </a:t>
            </a:r>
            <a:r>
              <a:rPr lang="ko-KR" altLang="en-US" baseline="0" dirty="0" smtClean="0"/>
              <a:t>차세대  웹표준으로  각광받고  있는    </a:t>
            </a:r>
            <a:r>
              <a:rPr lang="en-US" altLang="ko-KR" baseline="0" dirty="0" smtClean="0"/>
              <a:t>HTML5,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PHP, AJAX ,</a:t>
            </a:r>
            <a:r>
              <a:rPr lang="en-US" altLang="ko-KR" baseline="0" dirty="0" err="1" smtClean="0"/>
              <a:t>Jqeury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와   출력물을  개발하기  위한  </a:t>
            </a:r>
            <a:r>
              <a:rPr lang="en-US" altLang="ko-KR" baseline="0" dirty="0" smtClean="0"/>
              <a:t>GUI  </a:t>
            </a:r>
            <a:r>
              <a:rPr lang="ko-KR" altLang="en-US" baseline="0" dirty="0" smtClean="0"/>
              <a:t>툴인 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자스퍼리포트를 사용했습니다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이렇게  모두 오픈소스소프트웨어만을  사용하여 </a:t>
            </a:r>
            <a:r>
              <a:rPr lang="en-US" altLang="ko-KR" baseline="0" dirty="0" smtClean="0"/>
              <a:t>2013</a:t>
            </a:r>
            <a:r>
              <a:rPr lang="ko-KR" altLang="en-US" baseline="0" dirty="0" smtClean="0"/>
              <a:t>년  </a:t>
            </a:r>
            <a:r>
              <a:rPr lang="ko-KR" altLang="ko-KR" baseline="0" dirty="0" smtClean="0"/>
              <a:t>4</a:t>
            </a:r>
            <a:r>
              <a:rPr lang="ko-KR" altLang="en-US" baseline="0" dirty="0" smtClean="0"/>
              <a:t>월부터   부광약품  전산팀  직원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ko-KR" baseline="0" dirty="0" smtClean="0"/>
              <a:t>4</a:t>
            </a:r>
            <a:r>
              <a:rPr lang="ko-KR" altLang="en-US" baseline="0" dirty="0" smtClean="0"/>
              <a:t>명과  외부직원 </a:t>
            </a:r>
            <a:r>
              <a:rPr lang="en-US" altLang="ko-KR" baseline="0" dirty="0" smtClean="0"/>
              <a:t>3~4</a:t>
            </a:r>
            <a:r>
              <a:rPr lang="ko-KR" altLang="en-US" baseline="0" dirty="0" smtClean="0"/>
              <a:t>명 과  함께   약 </a:t>
            </a:r>
            <a:r>
              <a:rPr lang="en-US" altLang="ko-KR" baseline="0" dirty="0" smtClean="0"/>
              <a:t>10</a:t>
            </a:r>
            <a:r>
              <a:rPr lang="ko-KR" altLang="en-US" baseline="0" dirty="0" smtClean="0"/>
              <a:t>개월 정도의  기간으로   부광</a:t>
            </a:r>
            <a:r>
              <a:rPr lang="en-US" altLang="ko-KR" baseline="0" dirty="0" smtClean="0"/>
              <a:t>ERP</a:t>
            </a:r>
            <a:r>
              <a:rPr lang="ko-KR" altLang="en-US" baseline="0" dirty="0" smtClean="0"/>
              <a:t>를  </a:t>
            </a:r>
            <a:r>
              <a:rPr lang="ko-KR" altLang="ko-KR" baseline="0" dirty="0" smtClean="0"/>
              <a:t> </a:t>
            </a:r>
            <a:r>
              <a:rPr lang="ko-KR" altLang="en-US" baseline="0" dirty="0" smtClean="0"/>
              <a:t>개발하게  되었습니다</a:t>
            </a:r>
            <a:r>
              <a:rPr lang="en-US" altLang="ko-KR" baseline="0" dirty="0" smtClean="0"/>
              <a:t>,</a:t>
            </a:r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59789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개요입니다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는 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인사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급여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회계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물류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영업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원가 등 각 모듈을  유기적으로  결합하여  </a:t>
            </a:r>
            <a:endParaRPr lang="en-US" altLang="ko-KR" sz="120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업무의 효율성을 극대화 시켰으며 공정 표준화와 </a:t>
            </a:r>
            <a:r>
              <a:rPr lang="en-US" altLang="ko-KR" sz="1200" dirty="0" smtClean="0"/>
              <a:t>MRP</a:t>
            </a:r>
            <a:r>
              <a:rPr lang="ko-KR" altLang="en-US" sz="1200" dirty="0" smtClean="0"/>
              <a:t>등을 사용하여 생산효율성 극대화와 </a:t>
            </a:r>
            <a:endParaRPr lang="en-US" altLang="ko-KR" sz="120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정확한 원가분석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손익분석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사원평가 등의 자료를 추출하여 의사결정의 기초 자료를 제공합니다</a:t>
            </a:r>
            <a:r>
              <a:rPr lang="en-US" altLang="ko-KR" sz="120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아울러 부가적으로 소프트웨어를 </a:t>
            </a:r>
            <a:r>
              <a:rPr lang="ko-KR" altLang="en-US" sz="1200" dirty="0" err="1" smtClean="0"/>
              <a:t>오픈소스화하여</a:t>
            </a:r>
            <a:r>
              <a:rPr lang="ko-KR" altLang="en-US" sz="1200" dirty="0" smtClean="0"/>
              <a:t> 전산비용 절감을 가져왔습니다</a:t>
            </a:r>
            <a:r>
              <a:rPr lang="en-US" altLang="ko-KR" sz="1200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31635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좀더 자세히 살펴보면 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는  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 </a:t>
            </a:r>
            <a:r>
              <a:rPr lang="ko-KR" altLang="en-US" sz="1200" b="1" dirty="0" smtClean="0">
                <a:solidFill>
                  <a:srgbClr val="C00000"/>
                </a:solidFill>
              </a:rPr>
              <a:t>부광약품의 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50</a:t>
            </a:r>
            <a:r>
              <a:rPr lang="ko-KR" altLang="en-US" sz="1200" b="1" dirty="0" smtClean="0">
                <a:solidFill>
                  <a:srgbClr val="C00000"/>
                </a:solidFill>
              </a:rPr>
              <a:t>여년간 제약 경험이 반영되어 있고  그래서  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제약회사에 가장 최적화된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ERP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웹기반으로 시간과 장소에 구애받지 않고 업무 처리가 가능하며 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CS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화면과 동일한 처리 화면으로 친숙함과 사용자 편의성 제공했습니다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빠른 업무처리를 위한 다양한 분석자료 제공하며 </a:t>
            </a:r>
            <a:r>
              <a:rPr lang="ko-KR" altLang="en-US" sz="1200" b="1" dirty="0" smtClean="0">
                <a:latin typeface="+mn-ea"/>
              </a:rPr>
              <a:t>전모듈의 유기적인 연동으로 업무의 효율를  극대화 했습니다</a:t>
            </a:r>
            <a:r>
              <a:rPr lang="en-US" altLang="ko-KR" sz="1200" b="1" dirty="0" smtClean="0">
                <a:latin typeface="+mn-ea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b="1" dirty="0" smtClean="0">
              <a:latin typeface="+mn-ea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표준공정도 관리로 효율적인 공정관리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,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MRP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원자재의 합리적인 관리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불용자재 감소로 비용절감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공정별 로트별 공수관리로 원가분석의 기초 마련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효과적인 재고 관리 등 제약 생산에  맞게 설계된 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  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입니다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2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무엇보다도  의약품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생활용품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헬스케어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의료기기등   제약 산업의  다양한 영업프로세스가</a:t>
            </a:r>
            <a:endParaRPr lang="en-US" altLang="ko-KR" sz="12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잘 반영된 </a:t>
            </a:r>
            <a:r>
              <a:rPr lang="en-US" altLang="ko-KR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 </a:t>
            </a:r>
            <a:r>
              <a:rPr lang="ko-KR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이며</a:t>
            </a:r>
            <a:endParaRPr lang="en-US" altLang="ko-KR" sz="12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1" dirty="0" smtClean="0"/>
              <a:t>공정별 제조원가 분석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 제품별 원가 분석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 처방실적으로  영업사원의</a:t>
            </a:r>
            <a:endParaRPr lang="en-US" altLang="ko-KR" sz="1200" b="1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1" dirty="0" smtClean="0"/>
              <a:t>평가 기준안을  마련하여  경영자의  의사결정의  기초 자료를  제공합니다</a:t>
            </a:r>
            <a:r>
              <a:rPr lang="en-US" altLang="ko-KR" sz="1200" b="1" dirty="0" smtClean="0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더불어 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ERP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 다양한 기능 뿐만  아니라  앞서  말씀 드린것과  같이  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오픈소스  소프트웨어를  사용하여  개발한  제품으로   상용소프트웨어 구매에  따른  라이센스  비용도 또한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절감 시켜 드리는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ERP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입니다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="1" dirty="0" smtClean="0">
              <a:solidFill>
                <a:srgbClr val="C00000"/>
              </a:solidFill>
            </a:endParaRP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59343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의  특징과  장점 입니다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r>
              <a:rPr lang="ko-KR" altLang="en-US" dirty="0" smtClean="0"/>
              <a:t>먼저  시스템  측면에서의 장점 입니다만</a:t>
            </a:r>
            <a:endParaRPr lang="en-US" altLang="ko-KR" dirty="0" smtClean="0"/>
          </a:p>
          <a:p>
            <a:endParaRPr lang="en-US" dirty="0" smtClean="0"/>
          </a:p>
          <a:p>
            <a:r>
              <a:rPr lang="ko-KR" altLang="en-US" dirty="0" smtClean="0"/>
              <a:t>본 내용은  앞에서  이미 언급되어서 다음으로 넘어가겠습니다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32837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두번쨰로  기술적  측면에서의  장점을  살펴보면</a:t>
            </a:r>
            <a:endParaRPr lang="en-US" altLang="ko-KR" dirty="0" smtClean="0"/>
          </a:p>
          <a:p>
            <a:endParaRPr lang="en-US" dirty="0" smtClean="0"/>
          </a:p>
          <a:p>
            <a:r>
              <a:rPr lang="ko-KR" altLang="en-US" dirty="0" smtClean="0"/>
              <a:t>소프트웨어 라이센스 비용의 절감입니다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HTML5, PHP,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마리아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등을  사용하여  기존에 사용하던   상용 소프트웨어 라이선스 비용을 절감했습니다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또한  </a:t>
            </a:r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modsecurity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오픈소스 웹 방화벽의 사용으로 보안 강화 와  더불어  웹 방화벽 도입 비용도 절약 했습니다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여기서 잠시  </a:t>
            </a:r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modsecurity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에  대해  살펴보면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atinLnBrk="1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ModSecurity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는  이반 리스틱이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개발한 툴로써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설치 및 차단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Rule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설정 인터페이스가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기반이어서 다소 불편하다는 단점은 있지만 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그만큼 유연한 정책 설정이 가능하고 입력 값 검증 기능이 또한 매우 우수하다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고가의 사용 웹 방화벽 도입에 어려움을 겪는 중소기업에서는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ModSecurity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활용하여 웹 사이트에 대한 보안수준 강화에 큰 도움을 얻을수 있다 생각합니다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하지만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다수의 대형 웹서버를 운영하는 기업이나 복잡한 웹 환경을 운용하는 경우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관리자 인터페이스 및 기술지원 측면을 고려한다면 상용 웹 방화벽 도입이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바람직하다 생각 되지만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저희같은  중소기업형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ERP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  웹 방화벽으로는  우수하다 생각 됩니다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atinLnBrk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dirty="0" smtClean="0"/>
              <a:t>그래서  저희는  감히  이렇게  말씀 드릴 수 있습니다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r>
              <a:rPr lang="ko-KR" altLang="en-US" dirty="0" smtClean="0"/>
              <a:t>부광</a:t>
            </a:r>
            <a:r>
              <a:rPr lang="en-US" altLang="ko-KR" dirty="0" smtClean="0"/>
              <a:t>ERP  </a:t>
            </a:r>
            <a:r>
              <a:rPr lang="ko-KR" altLang="en-US" dirty="0" smtClean="0"/>
              <a:t>도입 후  몇 년 뒤엔  소프트웨어  라이선스 절감 비용으로  </a:t>
            </a:r>
            <a:r>
              <a:rPr lang="en-US" altLang="ko-KR" dirty="0" smtClean="0"/>
              <a:t>ERP </a:t>
            </a:r>
            <a:r>
              <a:rPr lang="ko-KR" altLang="en-US" dirty="0" smtClean="0"/>
              <a:t>구축 비용 이상으로  보전 받을 수  있다고 </a:t>
            </a:r>
            <a:endParaRPr lang="en-US" altLang="ko-KR" dirty="0" smtClean="0"/>
          </a:p>
          <a:p>
            <a:r>
              <a:rPr lang="ko-KR" altLang="en-US" dirty="0" smtClean="0"/>
              <a:t>말씀 드릴 수 있습니다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ko-KR" altLang="en-US" dirty="0" err="1" smtClean="0"/>
              <a:t>두번째는</a:t>
            </a:r>
            <a:r>
              <a:rPr lang="ko-KR" altLang="en-US" dirty="0" smtClean="0"/>
              <a:t>  안정성 입니다</a:t>
            </a:r>
            <a:endParaRPr lang="en-US" altLang="ko-KR" dirty="0" smtClean="0"/>
          </a:p>
          <a:p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상용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MSSQL, ORACLE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에 못지 않는 마리아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데이터의 무결성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높은 보안성을  제공합니다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오픈소스인  마리아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는  지금까지  국내에선  홈페이지나</a:t>
            </a:r>
            <a:r>
              <a:rPr lang="ko-KR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쇼핑몰등  간단한  시스템에  적용하는  데이타 베이스라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인식되고 있지만</a:t>
            </a:r>
            <a:r>
              <a:rPr lang="ko-KR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부광약품에서는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ERP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데이타베이스로  과감하게   마리아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를  체택하여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빠른 처리 능력과 높은 데이타의  안정성을  경험하고 있습니다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dirty="0" smtClean="0"/>
              <a:t>그리고  유지보수의 용이성입니다</a:t>
            </a:r>
            <a:r>
              <a:rPr lang="en-US" altLang="ko-KR" dirty="0" smtClean="0"/>
              <a:t>,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쉬운 개발툴인 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PHP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로 개발되어 프로그램의  개발 및 수정이 용이하며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프로그램을  표준화하여  유지보수가 쉽습니다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이렇게  오픈 소스  소프트웨어가   우수하며  안정적이라는 것은  여러분  모두 다 알고 있는 사실입니다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하지만  어떤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프로젝트을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진행 하려고  개발 방법론을  선택하거나  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오픈소스소프트웨어의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도입을 결정할 때는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망설여지는게  사실입니다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특히 데이타베이스에서는  더 할 것이라  판단됩니다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저 또한  설계 당시엔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PHP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 개발 생산성이  어떠할지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,,,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시스템 오픈  후  마이라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가  처리 속도가</a:t>
            </a: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늦어  잦은 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LOCK</a:t>
            </a: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이  걸리진 않을지 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,,,,</a:t>
            </a: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시스템이  자주 </a:t>
            </a:r>
            <a:r>
              <a:rPr lang="ko-KR" altLang="en-US" sz="120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다운된다던지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,,,,</a:t>
            </a: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등등의 많은 두려움이  있었습니다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하지만  지금은 그러한 걱정이 기우에 불과했으며</a:t>
            </a:r>
            <a:r>
              <a:rPr lang="en-US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ko-KR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또한 이렇게  기업의 혁신까지  가져다  줄 수 있게 된 것이</a:t>
            </a: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오픈소스 였음을 여러분게  말씀 드립니다</a:t>
            </a:r>
            <a:r>
              <a:rPr lang="ko-KR" altLang="ko-KR" sz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ko-KR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05903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는  인사</a:t>
            </a:r>
            <a:r>
              <a:rPr lang="en-US" altLang="ko-KR" dirty="0" smtClean="0"/>
              <a:t>.</a:t>
            </a:r>
            <a:r>
              <a:rPr lang="ko-KR" altLang="en-US" dirty="0" smtClean="0"/>
              <a:t>급여</a:t>
            </a:r>
            <a:r>
              <a:rPr lang="en-US" altLang="ko-KR" dirty="0" smtClean="0"/>
              <a:t>,</a:t>
            </a:r>
            <a:r>
              <a:rPr lang="ko-KR" altLang="en-US" dirty="0" smtClean="0"/>
              <a:t>회계</a:t>
            </a:r>
            <a:r>
              <a:rPr lang="en-US" altLang="ko-KR" dirty="0" smtClean="0"/>
              <a:t>,</a:t>
            </a:r>
            <a:r>
              <a:rPr lang="ko-KR" altLang="en-US" dirty="0" smtClean="0"/>
              <a:t>자금</a:t>
            </a:r>
            <a:r>
              <a:rPr lang="en-US" altLang="ko-KR" dirty="0" smtClean="0"/>
              <a:t>,</a:t>
            </a:r>
            <a:r>
              <a:rPr lang="ko-KR" altLang="en-US" dirty="0" smtClean="0"/>
              <a:t> 구매</a:t>
            </a:r>
            <a:r>
              <a:rPr lang="ko-KR" altLang="ko-KR" dirty="0" smtClean="0"/>
              <a:t>,</a:t>
            </a:r>
            <a:r>
              <a:rPr lang="ko-KR" altLang="en-US" dirty="0" smtClean="0"/>
              <a:t>수출입관리</a:t>
            </a:r>
            <a:r>
              <a:rPr lang="en-US" altLang="ko-KR" dirty="0" smtClean="0"/>
              <a:t>,</a:t>
            </a:r>
            <a:r>
              <a:rPr lang="ko-KR" altLang="en-US" dirty="0" smtClean="0"/>
              <a:t> 생산</a:t>
            </a:r>
            <a:r>
              <a:rPr lang="en-US" altLang="ko-KR" dirty="0" smtClean="0"/>
              <a:t>,</a:t>
            </a:r>
            <a:r>
              <a:rPr lang="ko-KR" altLang="en-US" dirty="0" smtClean="0"/>
              <a:t> 영업</a:t>
            </a:r>
            <a:r>
              <a:rPr lang="en-US" altLang="ko-KR" dirty="0" smtClean="0"/>
              <a:t>,</a:t>
            </a:r>
            <a:r>
              <a:rPr lang="ko-KR" altLang="en-US" dirty="0" smtClean="0"/>
              <a:t> 원가 관리 등</a:t>
            </a:r>
            <a:endParaRPr lang="en-US" altLang="ko-KR" dirty="0" smtClean="0"/>
          </a:p>
          <a:p>
            <a:r>
              <a:rPr lang="ko-KR" altLang="en-US" dirty="0" smtClean="0"/>
              <a:t>기업에서  처리하는  모든 업무가  반영 된  </a:t>
            </a:r>
            <a:r>
              <a:rPr lang="en-US" altLang="ko-KR" dirty="0" smtClean="0"/>
              <a:t>ERP </a:t>
            </a:r>
            <a:r>
              <a:rPr lang="ko-KR" altLang="en-US" dirty="0" smtClean="0"/>
              <a:t>입니다</a:t>
            </a:r>
            <a:r>
              <a:rPr lang="en-US" altLang="ko-KR" dirty="0" smtClean="0"/>
              <a:t>.</a:t>
            </a:r>
          </a:p>
          <a:p>
            <a:endParaRPr lang="en-US" dirty="0" smtClean="0"/>
          </a:p>
          <a:p>
            <a:r>
              <a:rPr lang="ko-KR" altLang="en-US" dirty="0" smtClean="0"/>
              <a:t>간편한 급여작업</a:t>
            </a:r>
            <a:r>
              <a:rPr lang="en-US" altLang="ko-KR" dirty="0" smtClean="0"/>
              <a:t>,</a:t>
            </a:r>
            <a:r>
              <a:rPr lang="ko-KR" altLang="en-US" dirty="0" smtClean="0"/>
              <a:t>  급여 승인및  통제 관리 </a:t>
            </a:r>
            <a:r>
              <a:rPr lang="en-US" altLang="ko-KR" dirty="0" smtClean="0"/>
              <a:t>,</a:t>
            </a:r>
            <a:r>
              <a:rPr lang="ko-KR" altLang="en-US" dirty="0" smtClean="0"/>
              <a:t>  자동 회계 전표 작업</a:t>
            </a:r>
            <a:r>
              <a:rPr lang="en-US" altLang="ko-KR" dirty="0" smtClean="0"/>
              <a:t>,</a:t>
            </a:r>
            <a:r>
              <a:rPr lang="ko-KR" altLang="en-US" dirty="0" smtClean="0"/>
              <a:t>  빠르고  정확한 세무신고 업무등 인사급여 모듈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유형별  전표 자동완성기능</a:t>
            </a:r>
            <a:r>
              <a:rPr lang="en-US" altLang="ko-KR" dirty="0" smtClean="0"/>
              <a:t>,</a:t>
            </a:r>
            <a:r>
              <a:rPr lang="ko-KR" altLang="en-US" dirty="0" smtClean="0"/>
              <a:t>  전자결재시스템</a:t>
            </a:r>
            <a:r>
              <a:rPr lang="en-US" altLang="ko-KR" dirty="0" smtClean="0"/>
              <a:t>,</a:t>
            </a:r>
            <a:r>
              <a:rPr lang="ko-KR" altLang="en-US" dirty="0" smtClean="0"/>
              <a:t>  결제예정작업으로  자금의  효율적 관리 기능 등  회계자금  모듈 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정확한 자재수급량 산출</a:t>
            </a:r>
            <a:r>
              <a:rPr lang="en-US" altLang="ko-KR" dirty="0" smtClean="0"/>
              <a:t>,</a:t>
            </a:r>
            <a:r>
              <a:rPr lang="ko-KR" altLang="en-US" dirty="0" smtClean="0"/>
              <a:t>  재고관리및 재고평가 </a:t>
            </a:r>
            <a:r>
              <a:rPr lang="en-US" altLang="ko-KR" dirty="0" smtClean="0"/>
              <a:t>,</a:t>
            </a:r>
            <a:r>
              <a:rPr lang="ko-KR" altLang="en-US" dirty="0" smtClean="0"/>
              <a:t>수출입관리 기능 등의 구매  모듈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생산계획대비 실적관리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원자재 청구 및 출고관리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표준구성도 공정관리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endParaRPr kumimoji="0" lang="ko-KR" altLang="en-US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생산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/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외주 혼합공정관리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간편 생산실적관리 등의  생산 모듈</a:t>
            </a:r>
            <a:endParaRPr kumimoji="0" lang="en-US" altLang="ko-KR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endParaRPr kumimoji="0" lang="en-US" altLang="ko-KR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다양하고 영업 프로세스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 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기준별 매출이익 분석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업무특성별 영업단가관리</a:t>
            </a:r>
          </a:p>
          <a:p>
            <a:pPr marL="8055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빠르고 정확한 월마감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 투명한 실적평가 관리 등의  영업 모듈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,</a:t>
            </a: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endParaRPr kumimoji="0" lang="ko-KR" altLang="en-US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이렇게  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ERP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가  구성되어  있습니다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.</a:t>
            </a: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endParaRPr kumimoji="0" lang="en-US" altLang="ko-KR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또한  부광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ERP 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는   우수한  컨설팅  인력으로  정확한  업무  분석 및  설계로</a:t>
            </a:r>
            <a:endParaRPr kumimoji="0" lang="en-US" altLang="ko-KR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고객사에게  최적의  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ERP</a:t>
            </a:r>
            <a:r>
              <a:rPr kumimoji="0" lang="ko-KR" altLang="en-US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를  구축해 드립니다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.</a:t>
            </a: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endParaRPr kumimoji="0" lang="en-US" altLang="ko-KR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indent="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None/>
            </a:pPr>
            <a:endParaRPr kumimoji="0" lang="ko-KR" altLang="en-US" sz="12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endParaRPr lang="en-US" altLang="ko-K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4632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오픈소스 소프트웨어 기반으로 </a:t>
            </a:r>
            <a:r>
              <a:rPr lang="ko-KR" altLang="en-US" dirty="0" smtClean="0">
                <a:solidFill>
                  <a:srgbClr val="C00000"/>
                </a:solidFill>
              </a:rPr>
              <a:t>비용절감 및 고성능</a:t>
            </a:r>
            <a:r>
              <a:rPr lang="en-US" altLang="ko-KR" dirty="0" smtClean="0">
                <a:solidFill>
                  <a:srgbClr val="C00000"/>
                </a:solidFill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</a:rPr>
              <a:t>안정성</a:t>
            </a:r>
            <a:r>
              <a:rPr lang="en-US" altLang="ko-KR" dirty="0" smtClean="0">
                <a:solidFill>
                  <a:srgbClr val="C00000"/>
                </a:solidFill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</a:rPr>
              <a:t>보안</a:t>
            </a:r>
            <a:r>
              <a:rPr lang="ko-KR" altLang="en-US" dirty="0" smtClean="0"/>
              <a:t>을 보장할 수 있는 방향으로 시스템을 구성하였습니다</a:t>
            </a:r>
            <a:endParaRPr lang="en-US" altLang="ko-KR" dirty="0" smtClean="0"/>
          </a:p>
          <a:p>
            <a:endParaRPr lang="en-US" dirty="0" smtClean="0"/>
          </a:p>
          <a:p>
            <a:r>
              <a:rPr lang="ko-KR" altLang="en-US" dirty="0" smtClean="0"/>
              <a:t>앞에서  말씀 드린 내용이니  다음으로 넘어 가겠습니다</a:t>
            </a:r>
            <a:endParaRPr lang="en-US" altLang="ko-KR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5786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의  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하드웨어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소프트웨어 구성안 입니다</a:t>
            </a:r>
            <a:r>
              <a:rPr lang="en-US" altLang="ko-KR" baseline="0" dirty="0" smtClean="0"/>
              <a:t>,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15525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부광약품은  </a:t>
            </a:r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   오픈소스 기반의  </a:t>
            </a:r>
            <a:r>
              <a:rPr lang="en-US" altLang="ko-KR" dirty="0" smtClean="0"/>
              <a:t>ERP  </a:t>
            </a:r>
            <a:r>
              <a:rPr lang="ko-KR" altLang="en-US" dirty="0" smtClean="0"/>
              <a:t>도입  후  </a:t>
            </a:r>
            <a:endParaRPr lang="en-US" altLang="ko-KR" dirty="0" smtClean="0"/>
          </a:p>
          <a:p>
            <a:r>
              <a:rPr lang="ko-KR" altLang="en-US" dirty="0" smtClean="0"/>
              <a:t>그 동안 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의  문제로  미루어  왔었던 </a:t>
            </a:r>
            <a:r>
              <a:rPr lang="en-US" altLang="ko-KR" dirty="0" smtClean="0"/>
              <a:t>MS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로  부터의 독립이라는 목표를</a:t>
            </a:r>
            <a:endParaRPr lang="en-US" altLang="ko-KR" baseline="0" dirty="0" smtClean="0"/>
          </a:p>
          <a:p>
            <a:r>
              <a:rPr lang="ko-KR" altLang="en-US" baseline="0" dirty="0" smtClean="0"/>
              <a:t>달성하기 위해 먼저  부광약품 임직원의  </a:t>
            </a:r>
            <a:r>
              <a:rPr lang="en-US" altLang="ko-KR" baseline="0" dirty="0" smtClean="0"/>
              <a:t>PC</a:t>
            </a:r>
            <a:r>
              <a:rPr lang="ko-KR" altLang="en-US" baseline="0" dirty="0" smtClean="0"/>
              <a:t>사용 실태를 조사했습니다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도표에 보시다시피 </a:t>
            </a:r>
            <a:r>
              <a:rPr lang="ko-KR" altLang="ko-KR" baseline="0" dirty="0" smtClean="0"/>
              <a:t>7</a:t>
            </a:r>
            <a:r>
              <a:rPr lang="en-US" altLang="ko-KR" baseline="0" dirty="0" smtClean="0"/>
              <a:t>8%</a:t>
            </a:r>
            <a:r>
              <a:rPr lang="ko-KR" altLang="en-US" baseline="0" dirty="0" smtClean="0"/>
              <a:t>정도의  공장 및  영업부서 직원들은    </a:t>
            </a:r>
            <a:r>
              <a:rPr lang="en-US" altLang="ko-KR" baseline="0" dirty="0" smtClean="0"/>
              <a:t>ERP  </a:t>
            </a:r>
            <a:r>
              <a:rPr lang="ko-KR" altLang="en-US" baseline="0" dirty="0" smtClean="0"/>
              <a:t>와  메일 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그리고   단순한 문서 작업정도로 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오피스 작업을  하고 있었습니다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 </a:t>
            </a:r>
            <a:endParaRPr lang="en-US" altLang="ko-KR" baseline="0" dirty="0" smtClean="0"/>
          </a:p>
          <a:p>
            <a:r>
              <a:rPr lang="en-US" altLang="ko-KR" baseline="0" dirty="0" smtClean="0"/>
              <a:t>22%</a:t>
            </a:r>
            <a:r>
              <a:rPr lang="ko-KR" altLang="en-US" baseline="0" dirty="0" smtClean="0"/>
              <a:t>의 본사</a:t>
            </a:r>
            <a:r>
              <a:rPr lang="ko-KR" altLang="ko-KR" baseline="0" dirty="0" smtClean="0"/>
              <a:t> </a:t>
            </a:r>
            <a:r>
              <a:rPr lang="ko-KR" altLang="en-US" baseline="0" dirty="0" smtClean="0"/>
              <a:t>및  연구소 직원들은  대외 주요 문서 및  복잡한 엑셀 작업 등을 </a:t>
            </a:r>
            <a:r>
              <a:rPr lang="en-US" altLang="ko-KR" baseline="0" dirty="0" smtClean="0"/>
              <a:t>PC </a:t>
            </a:r>
            <a:r>
              <a:rPr lang="ko-KR" altLang="en-US" baseline="0" dirty="0" smtClean="0"/>
              <a:t>에서  업무적으로 처리하고 있었습니다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그래서 부광약품은 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~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월  공장 및 영업부서  직원들의  </a:t>
            </a:r>
            <a:r>
              <a:rPr lang="en-US" altLang="ko-KR" baseline="0" dirty="0" smtClean="0"/>
              <a:t>PC</a:t>
            </a:r>
            <a:r>
              <a:rPr lang="ko-KR" altLang="en-US" baseline="0" dirty="0" smtClean="0"/>
              <a:t>를  리눅스 </a:t>
            </a:r>
            <a:r>
              <a:rPr lang="en-US" altLang="ko-KR" baseline="0" dirty="0" smtClean="0"/>
              <a:t>OS</a:t>
            </a:r>
            <a:r>
              <a:rPr lang="ko-KR" altLang="en-US" baseline="0" dirty="0" smtClean="0"/>
              <a:t>로  교체 했으며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리베라</a:t>
            </a:r>
            <a:r>
              <a:rPr lang="ko-KR" altLang="en-US" baseline="0" dirty="0" smtClean="0"/>
              <a:t> 오피스를 공식 오피스로 사용하게 했습니다</a:t>
            </a:r>
            <a:r>
              <a:rPr lang="en-US" altLang="ko-KR" baseline="0" dirty="0" smtClean="0"/>
              <a:t>,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그리고  비로소 올해  </a:t>
            </a:r>
            <a:r>
              <a:rPr lang="en-US" altLang="ko-KR" baseline="0" dirty="0" smtClean="0"/>
              <a:t>6</a:t>
            </a:r>
            <a:r>
              <a:rPr lang="ko-KR" altLang="en-US" baseline="0" dirty="0" smtClean="0"/>
              <a:t>월   </a:t>
            </a:r>
            <a:r>
              <a:rPr lang="en-US" altLang="ko-KR" baseline="0" smtClean="0"/>
              <a:t>MS</a:t>
            </a:r>
            <a:r>
              <a:rPr lang="ko-KR" altLang="en-US" baseline="0" smtClean="0"/>
              <a:t>와의  </a:t>
            </a:r>
            <a:r>
              <a:rPr lang="en-US" altLang="ko-KR" baseline="0" dirty="0" smtClean="0"/>
              <a:t>EA </a:t>
            </a:r>
            <a:r>
              <a:rPr lang="ko-KR" altLang="en-US" baseline="0" dirty="0" smtClean="0"/>
              <a:t>계약을  종료 하게  되었습니다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366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90955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2FF85-E427-46F2-92FB-0AE13CA68A70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3574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3792" y="2490465"/>
            <a:ext cx="6118448" cy="866527"/>
          </a:xfrm>
        </p:spPr>
        <p:txBody>
          <a:bodyPr/>
          <a:lstStyle>
            <a:lvl1pPr algn="l">
              <a:defRPr b="1">
                <a:effectLst/>
              </a:defRPr>
            </a:lvl1pPr>
          </a:lstStyle>
          <a:p>
            <a:r>
              <a:rPr lang="ko-KR" altLang="en-US" dirty="0" smtClean="0"/>
              <a:t>마스터 제목 스타일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1560" y="3573016"/>
            <a:ext cx="6120680" cy="151216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2958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547260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FontTx/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FontTx/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FontTx/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>
            <a:lvl1pPr>
              <a:defRPr sz="1050" b="0">
                <a:solidFill>
                  <a:schemeClr val="bg1"/>
                </a:solidFill>
              </a:defRPr>
            </a:lvl1pPr>
          </a:lstStyle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5" name="제목 14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90066"/>
          </a:xfrm>
        </p:spPr>
        <p:txBody>
          <a:bodyPr>
            <a:normAutofit/>
          </a:bodyPr>
          <a:lstStyle>
            <a:lvl1pPr algn="l">
              <a:defRPr sz="3200" b="1">
                <a:effectLst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2783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429195"/>
            <a:ext cx="4762872" cy="562074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3568" y="1196752"/>
            <a:ext cx="4038600" cy="4237931"/>
          </a:xfrm>
        </p:spPr>
        <p:txBody>
          <a:bodyPr>
            <a:normAutofit/>
          </a:bodyPr>
          <a:lstStyle>
            <a:lvl1pPr marL="514350" indent="-514350">
              <a:lnSpc>
                <a:spcPct val="150000"/>
              </a:lnSpc>
              <a:buFont typeface="+mj-lt"/>
              <a:buAutoNum type="arabicPeriod"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-457200">
              <a:lnSpc>
                <a:spcPct val="150000"/>
              </a:lnSpc>
              <a:buFont typeface="+mj-lt"/>
              <a:buAutoNum type="arabicPeriod"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1371600" indent="-457200">
              <a:lnSpc>
                <a:spcPct val="150000"/>
              </a:lnSpc>
              <a:buFont typeface="+mj-lt"/>
              <a:buAutoNum type="arabicPeriod"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714500" indent="-342900">
              <a:lnSpc>
                <a:spcPct val="150000"/>
              </a:lnSpc>
              <a:buFont typeface="+mj-lt"/>
              <a:buAutoNum type="arabicPeriod"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2171700" indent="-342900">
              <a:lnSpc>
                <a:spcPct val="150000"/>
              </a:lnSpc>
              <a:buFont typeface="+mj-lt"/>
              <a:buAutoNum type="arabicPeriod"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323528" y="6107286"/>
            <a:ext cx="476287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621904" y="1052736"/>
            <a:ext cx="8054552" cy="0"/>
          </a:xfrm>
          <a:prstGeom prst="line">
            <a:avLst/>
          </a:prstGeom>
          <a:ln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6909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3792" y="2634481"/>
            <a:ext cx="6118448" cy="866527"/>
          </a:xfrm>
        </p:spPr>
        <p:txBody>
          <a:bodyPr>
            <a:normAutofit/>
          </a:bodyPr>
          <a:lstStyle>
            <a:lvl1pPr algn="l">
              <a:defRPr sz="3600" b="1">
                <a:effectLst/>
              </a:defRPr>
            </a:lvl1pPr>
          </a:lstStyle>
          <a:p>
            <a:r>
              <a:rPr lang="ko-KR" altLang="en-US" dirty="0" smtClean="0"/>
              <a:t>마스터 제목 스타일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844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406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9190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6839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6112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5007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1064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482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1166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32E0D-B227-47D3-A7A0-732D5A573E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2241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1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chart" Target="../charts/chart2.xml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4.png"/><Relationship Id="rId9" Type="http://schemas.microsoft.com/office/2007/relationships/diagramDrawing" Target="../diagrams/drawing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2490465"/>
            <a:ext cx="6408712" cy="1298575"/>
          </a:xfrm>
        </p:spPr>
        <p:txBody>
          <a:bodyPr>
            <a:noAutofit/>
          </a:bodyPr>
          <a:lstStyle/>
          <a:p>
            <a:r>
              <a:rPr lang="ko-KR" altLang="en-US" sz="4000" dirty="0" err="1"/>
              <a:t>오픈소스</a:t>
            </a:r>
            <a:r>
              <a:rPr lang="ko-KR" altLang="en-US" sz="4000" dirty="0"/>
              <a:t> 기반 </a:t>
            </a:r>
            <a:r>
              <a:rPr lang="en-US" altLang="ko-KR" sz="4000" dirty="0" smtClean="0"/>
              <a:t>ERP </a:t>
            </a:r>
            <a:r>
              <a:rPr lang="ko-KR" altLang="en-US" sz="4000" dirty="0"/>
              <a:t>구축을 </a:t>
            </a:r>
            <a:r>
              <a:rPr lang="ko-KR" altLang="en-US" sz="4000" dirty="0" smtClean="0"/>
              <a:t>통한 기업혁신 </a:t>
            </a:r>
            <a:r>
              <a:rPr lang="ko-KR" altLang="en-US" sz="4000" dirty="0"/>
              <a:t>사례</a:t>
            </a:r>
          </a:p>
        </p:txBody>
      </p:sp>
      <p:pic>
        <p:nvPicPr>
          <p:cNvPr id="1028" name="Picture 4" descr="C:\Users\bukwang\Documents\_work\부광C&amp;C자료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6021288"/>
            <a:ext cx="1728191" cy="24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558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 차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회사소개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/>
              <a:t>부광약품의</a:t>
            </a:r>
            <a:r>
              <a:rPr lang="ko-KR" altLang="en-US" dirty="0"/>
              <a:t> </a:t>
            </a:r>
            <a:r>
              <a:rPr lang="en-US" altLang="ko-KR" dirty="0"/>
              <a:t>IT </a:t>
            </a:r>
            <a:r>
              <a:rPr lang="ko-KR" altLang="en-US" dirty="0"/>
              <a:t>현황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부광</a:t>
            </a:r>
            <a:r>
              <a:rPr lang="en-US" altLang="ko-KR" dirty="0" smtClean="0"/>
              <a:t>ERP</a:t>
            </a:r>
          </a:p>
          <a:p>
            <a:endParaRPr lang="en-US" altLang="ko-KR" dirty="0"/>
          </a:p>
          <a:p>
            <a:r>
              <a:rPr lang="ko-KR" altLang="en-US" dirty="0" err="1"/>
              <a:t>부광약품</a:t>
            </a:r>
            <a:r>
              <a:rPr lang="ko-KR" altLang="en-US" dirty="0"/>
              <a:t> </a:t>
            </a:r>
            <a:r>
              <a:rPr lang="en-US" altLang="ko-KR" dirty="0"/>
              <a:t>Desktop </a:t>
            </a:r>
            <a:r>
              <a:rPr lang="ko-KR" altLang="en-US" dirty="0"/>
              <a:t>사용 </a:t>
            </a:r>
            <a:r>
              <a:rPr lang="ko-KR" altLang="en-US" dirty="0" smtClean="0"/>
              <a:t>현황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err="1" smtClean="0"/>
              <a:t>부광</a:t>
            </a:r>
            <a:r>
              <a:rPr lang="en-US" altLang="ko-KR" dirty="0" smtClean="0"/>
              <a:t>C&amp;C </a:t>
            </a:r>
            <a:r>
              <a:rPr lang="ko-KR" altLang="en-US" dirty="0" smtClean="0"/>
              <a:t>사업 추진 방향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xmlns="" val="17115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1-1. </a:t>
            </a:r>
            <a:r>
              <a:rPr lang="ko-KR" altLang="en-US" dirty="0" err="1" smtClean="0"/>
              <a:t>부광약품</a:t>
            </a:r>
            <a:r>
              <a:rPr lang="ko-KR" altLang="en-US" dirty="0" smtClean="0"/>
              <a:t> 회사소개</a:t>
            </a:r>
            <a:endParaRPr lang="ko-KR" altLang="en-US" dirty="0"/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11560" y="2996952"/>
            <a:ext cx="5256584" cy="3096344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대표이사 </a:t>
            </a:r>
            <a:r>
              <a:rPr lang="ko-KR" altLang="en-US" dirty="0" smtClean="0"/>
              <a:t> </a:t>
            </a:r>
            <a:r>
              <a:rPr lang="en-US" altLang="ko-KR" dirty="0" smtClean="0"/>
              <a:t>:  </a:t>
            </a:r>
            <a:r>
              <a:rPr lang="ko-KR" altLang="en-US" dirty="0" smtClean="0"/>
              <a:t>사장 김상훈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err="1" smtClean="0">
                <a:solidFill>
                  <a:schemeClr val="tx1"/>
                </a:solidFill>
              </a:rPr>
              <a:t>직원수</a:t>
            </a:r>
            <a:r>
              <a:rPr lang="ko-KR" altLang="en-US" dirty="0" smtClean="0"/>
              <a:t>     </a:t>
            </a:r>
            <a:r>
              <a:rPr lang="en-US" altLang="ko-KR" dirty="0" smtClean="0"/>
              <a:t>: 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600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설립일</a:t>
            </a:r>
            <a:r>
              <a:rPr lang="ko-KR" altLang="en-US" dirty="0" smtClean="0"/>
              <a:t>     </a:t>
            </a:r>
            <a:r>
              <a:rPr lang="en-US" altLang="ko-KR" dirty="0" smtClean="0"/>
              <a:t>:  1960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자본금 </a:t>
            </a:r>
            <a:r>
              <a:rPr lang="ko-KR" altLang="en-US" dirty="0" smtClean="0"/>
              <a:t>    </a:t>
            </a:r>
            <a:r>
              <a:rPr lang="en-US" altLang="ko-KR" dirty="0" smtClean="0"/>
              <a:t>:  142</a:t>
            </a:r>
            <a:r>
              <a:rPr lang="ko-KR" altLang="en-US" dirty="0" err="1" smtClean="0"/>
              <a:t>억원</a:t>
            </a:r>
            <a:r>
              <a:rPr lang="en-US" altLang="ko-KR" dirty="0" smtClean="0"/>
              <a:t> </a:t>
            </a:r>
            <a:endParaRPr lang="en-US" altLang="ko-KR" i="1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매출액 </a:t>
            </a:r>
            <a:r>
              <a:rPr lang="ko-KR" altLang="en-US" dirty="0" smtClean="0"/>
              <a:t>    </a:t>
            </a:r>
            <a:r>
              <a:rPr lang="en-US" altLang="ko-KR" dirty="0" smtClean="0"/>
              <a:t>:  1,400</a:t>
            </a:r>
            <a:r>
              <a:rPr lang="ko-KR" altLang="en-US" dirty="0" err="1" smtClean="0"/>
              <a:t>억원</a:t>
            </a:r>
            <a:r>
              <a:rPr lang="en-US" altLang="ko-KR" dirty="0" smtClean="0"/>
              <a:t>(2013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영업이익  </a:t>
            </a:r>
            <a:r>
              <a:rPr lang="en-US" altLang="ko-KR" dirty="0" smtClean="0"/>
              <a:t>:  230</a:t>
            </a:r>
            <a:r>
              <a:rPr lang="ko-KR" altLang="en-US" dirty="0" err="1" smtClean="0"/>
              <a:t>억원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영업비중</a:t>
            </a:r>
            <a:r>
              <a:rPr lang="en-US" altLang="ko-KR" dirty="0"/>
              <a:t> </a:t>
            </a:r>
            <a:r>
              <a:rPr lang="en-US" altLang="ko-KR" dirty="0" smtClean="0"/>
              <a:t> :  </a:t>
            </a:r>
            <a:r>
              <a:rPr lang="ko-KR" altLang="en-US" dirty="0" smtClean="0"/>
              <a:t>의약품  </a:t>
            </a:r>
            <a:r>
              <a:rPr lang="en-US" altLang="ko-KR" dirty="0" smtClean="0"/>
              <a:t>92%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일반의약품 </a:t>
            </a:r>
            <a:r>
              <a:rPr lang="en-US" altLang="ko-KR" sz="1200" dirty="0" smtClean="0"/>
              <a:t>9%, </a:t>
            </a:r>
            <a:r>
              <a:rPr lang="ko-KR" altLang="en-US" sz="1200" dirty="0" smtClean="0"/>
              <a:t>전문의약품</a:t>
            </a:r>
            <a:r>
              <a:rPr lang="en-US" altLang="ko-KR" sz="1200" dirty="0" smtClean="0"/>
              <a:t> 91%)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</a:t>
            </a:r>
            <a:r>
              <a:rPr lang="en-US" altLang="ko-KR" sz="1400" dirty="0" smtClean="0"/>
              <a:t>            </a:t>
            </a:r>
            <a:r>
              <a:rPr lang="ko-KR" altLang="en-US" sz="1400" dirty="0" err="1" smtClean="0"/>
              <a:t>부외품</a:t>
            </a:r>
            <a:r>
              <a:rPr lang="ko-KR" altLang="en-US" sz="1400" dirty="0" smtClean="0"/>
              <a:t>    </a:t>
            </a:r>
            <a:r>
              <a:rPr lang="en-US" altLang="ko-KR" sz="1400" dirty="0" smtClean="0"/>
              <a:t>8%</a:t>
            </a:r>
            <a:endParaRPr lang="ko-KR" altLang="en-US" sz="1400" dirty="0"/>
          </a:p>
        </p:txBody>
      </p:sp>
      <p:pic>
        <p:nvPicPr>
          <p:cNvPr id="2052" name="Picture 4" descr="C:\Users\bukwang\Documents\_work\ERP제안서_PPT\ppt_design\img\images\logo_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858" y="1412776"/>
            <a:ext cx="4046158" cy="144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직선 연결선 14"/>
          <p:cNvCxnSpPr/>
          <p:nvPr/>
        </p:nvCxnSpPr>
        <p:spPr>
          <a:xfrm>
            <a:off x="647564" y="2924944"/>
            <a:ext cx="784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683568" y="6021288"/>
            <a:ext cx="784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9" name="Picture 11" descr="C:\Users\bukwang\Documents\_work\ERP제안서_PPT\ppt_design\img\FG20140626154607800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0558" y="3068960"/>
            <a:ext cx="3439954" cy="351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517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타원 48"/>
          <p:cNvSpPr/>
          <p:nvPr/>
        </p:nvSpPr>
        <p:spPr>
          <a:xfrm>
            <a:off x="5940152" y="5282624"/>
            <a:ext cx="738664" cy="738664"/>
          </a:xfrm>
          <a:prstGeom prst="ellipse">
            <a:avLst/>
          </a:prstGeom>
          <a:solidFill>
            <a:srgbClr val="F2E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/>
          <p:cNvSpPr/>
          <p:nvPr/>
        </p:nvSpPr>
        <p:spPr>
          <a:xfrm>
            <a:off x="7668344" y="4437112"/>
            <a:ext cx="473086" cy="4730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3185264" y="4869160"/>
            <a:ext cx="738664" cy="738664"/>
          </a:xfrm>
          <a:prstGeom prst="ellipse">
            <a:avLst/>
          </a:prstGeom>
          <a:solidFill>
            <a:srgbClr val="D3E2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2699792" y="3789040"/>
            <a:ext cx="422493" cy="422493"/>
          </a:xfrm>
          <a:prstGeom prst="ellipse">
            <a:avLst/>
          </a:prstGeom>
          <a:solidFill>
            <a:srgbClr val="FCD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907704" y="3645287"/>
            <a:ext cx="250421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+mn-ea"/>
              </a:rPr>
              <a:t>타벡스</a:t>
            </a:r>
            <a:r>
              <a:rPr lang="ko-KR" altLang="en-US" sz="1600" dirty="0" smtClean="0">
                <a:latin typeface="+mn-ea"/>
              </a:rPr>
              <a:t> 겔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타박상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삔데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좌상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척추의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통증성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6796252" y="3159274"/>
            <a:ext cx="648072" cy="6480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1979712" y="2708920"/>
            <a:ext cx="648072" cy="64807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6012160" y="1988840"/>
            <a:ext cx="432048" cy="43204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3203848" y="1340768"/>
            <a:ext cx="576064" cy="5760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1-2. </a:t>
            </a:r>
            <a:r>
              <a:rPr lang="ko-KR" altLang="en-US" dirty="0" smtClean="0"/>
              <a:t>주요 품목</a:t>
            </a:r>
            <a:endParaRPr lang="ko-KR" altLang="en-US" dirty="0"/>
          </a:p>
        </p:txBody>
      </p:sp>
      <p:pic>
        <p:nvPicPr>
          <p:cNvPr id="1026" name="Picture 2" descr="치옥타시드HR정(치옥트산, α-lipoic acid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1490564" cy="111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907704" y="1466200"/>
            <a:ext cx="234872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>
                <a:latin typeface="+mn-ea"/>
              </a:rPr>
              <a:t>치옥타시드</a:t>
            </a:r>
            <a:r>
              <a:rPr lang="en-US" altLang="ko-KR" sz="1600" dirty="0">
                <a:latin typeface="+mn-ea"/>
              </a:rPr>
              <a:t>HR</a:t>
            </a:r>
            <a:r>
              <a:rPr lang="ko-KR" altLang="en-US" sz="1600" dirty="0" smtClean="0">
                <a:latin typeface="+mn-ea"/>
              </a:rPr>
              <a:t>정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당뇨병성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다발성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신경염의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완화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028" name="Picture 4" descr="레가론 캡슐(실리마린, Silymarin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824"/>
            <a:ext cx="1296144" cy="97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아락실큐 정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882" y="2564904"/>
            <a:ext cx="1153822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클리벡스 겔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6148" y="2924944"/>
            <a:ext cx="1145734" cy="92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타벡스 겔(에스신, 살리실산디에칠아민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70682"/>
            <a:ext cx="1157287" cy="93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시린메드에프 치약 [ Sirinmed F 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9353" y="4725144"/>
            <a:ext cx="1048351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안티프라그 캐비티클리닉 치약 [Antiplaque Cavity clinic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271475"/>
            <a:ext cx="1087704" cy="82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5852152" y="1951409"/>
            <a:ext cx="231666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+mn-ea"/>
              </a:rPr>
              <a:t>레가론</a:t>
            </a:r>
            <a:r>
              <a:rPr lang="ko-KR" altLang="en-US" sz="1600" dirty="0" smtClean="0">
                <a:latin typeface="+mn-ea"/>
              </a:rPr>
              <a:t> 캡슐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독성 간질환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만성 간염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간경변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907704" y="2564904"/>
            <a:ext cx="188705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+mn-ea"/>
              </a:rPr>
              <a:t>아락실큐</a:t>
            </a:r>
            <a:r>
              <a:rPr lang="ko-KR" altLang="en-US" sz="1600" dirty="0" smtClean="0">
                <a:latin typeface="+mn-ea"/>
              </a:rPr>
              <a:t> 정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변비에 따른 증상의 완화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852152" y="3050113"/>
            <a:ext cx="240482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+mn-ea"/>
              </a:rPr>
              <a:t>클리벡스</a:t>
            </a:r>
            <a:r>
              <a:rPr lang="ko-KR" altLang="en-US" sz="1600" dirty="0" smtClean="0">
                <a:latin typeface="+mn-ea"/>
              </a:rPr>
              <a:t> 겔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수술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절단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화상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사고 후의 흉터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852152" y="4130496"/>
            <a:ext cx="26821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/>
              <a:t>노즈케어점비액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/>
              <a:t>급성비염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코염</a:t>
            </a:r>
            <a:r>
              <a:rPr lang="en-US" altLang="ko-KR" sz="1000" dirty="0"/>
              <a:t>), </a:t>
            </a:r>
            <a:r>
              <a:rPr lang="ko-KR" altLang="en-US" sz="1000" dirty="0"/>
              <a:t>알레르기성 비염</a:t>
            </a:r>
            <a:r>
              <a:rPr lang="en-US" altLang="ko-KR" sz="1000" dirty="0"/>
              <a:t>(</a:t>
            </a:r>
            <a:r>
              <a:rPr lang="ko-KR" altLang="en-US" sz="1000" dirty="0" err="1"/>
              <a:t>코염</a:t>
            </a:r>
            <a:r>
              <a:rPr lang="en-US" altLang="ko-KR" sz="1000" dirty="0"/>
              <a:t>) </a:t>
            </a:r>
            <a:r>
              <a:rPr lang="ko-KR" altLang="en-US" sz="1000" dirty="0" smtClean="0"/>
              <a:t>또는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smtClean="0"/>
              <a:t> </a:t>
            </a:r>
            <a:r>
              <a:rPr lang="ko-KR" altLang="en-US" sz="1000" dirty="0" err="1"/>
              <a:t>부비동염에</a:t>
            </a:r>
            <a:r>
              <a:rPr lang="ko-KR" altLang="en-US" sz="1000" dirty="0"/>
              <a:t> 의한 </a:t>
            </a:r>
            <a:r>
              <a:rPr lang="ko-KR" altLang="en-US" sz="1000" dirty="0" smtClean="0"/>
              <a:t> 증상 </a:t>
            </a:r>
            <a:r>
              <a:rPr lang="ko-KR" altLang="en-US" sz="1000" dirty="0"/>
              <a:t>완화</a:t>
            </a:r>
            <a:endParaRPr lang="ko-KR" altLang="en-US" sz="1000" dirty="0"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907704" y="4725144"/>
            <a:ext cx="189827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+mn-ea"/>
              </a:rPr>
              <a:t>시린메드에프</a:t>
            </a:r>
            <a:r>
              <a:rPr lang="ko-KR" altLang="en-US" sz="1600" dirty="0" smtClean="0">
                <a:latin typeface="+mn-ea"/>
              </a:rPr>
              <a:t> 치약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시린이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증상 개선 효과</a:t>
            </a:r>
            <a:endParaRPr lang="ko-KR" altLang="en-US" sz="1200" dirty="0">
              <a:latin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852152" y="5210353"/>
            <a:ext cx="169309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latin typeface="+mn-ea"/>
              </a:rPr>
              <a:t>안티프라그</a:t>
            </a:r>
            <a:r>
              <a:rPr lang="ko-KR" altLang="en-US" sz="1600" dirty="0" smtClean="0">
                <a:latin typeface="+mn-ea"/>
              </a:rPr>
              <a:t> 치약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항균전문 치약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2" name="Picture 2" descr="노즈케어점비액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4745" y="4005064"/>
            <a:ext cx="889040" cy="106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187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ukwang\Documents\_work\ERP제안서_PPT\ppt_design\img\images\logo_0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4046157" cy="144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1-3. </a:t>
            </a:r>
            <a:r>
              <a:rPr lang="ko-KR" altLang="en-US" dirty="0" err="1" smtClean="0"/>
              <a:t>부광</a:t>
            </a:r>
            <a:r>
              <a:rPr lang="en-US" altLang="ko-KR" dirty="0" smtClean="0"/>
              <a:t>C&amp;C</a:t>
            </a:r>
            <a:r>
              <a:rPr lang="ko-KR" altLang="en-US" dirty="0" smtClean="0"/>
              <a:t> 회사소개</a:t>
            </a:r>
            <a:endParaRPr lang="ko-KR" altLang="en-US" dirty="0"/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83568" y="2996952"/>
            <a:ext cx="8064896" cy="3096344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대표이사 </a:t>
            </a:r>
            <a:r>
              <a:rPr lang="ko-KR" altLang="en-US" dirty="0" smtClean="0"/>
              <a:t> </a:t>
            </a:r>
            <a:r>
              <a:rPr lang="en-US" altLang="ko-KR" dirty="0" smtClean="0"/>
              <a:t>:  </a:t>
            </a:r>
            <a:r>
              <a:rPr lang="ko-KR" altLang="en-US" dirty="0" smtClean="0"/>
              <a:t>사장 김상훈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주주현황</a:t>
            </a:r>
            <a:r>
              <a:rPr lang="ko-KR" altLang="en-US" dirty="0" smtClean="0"/>
              <a:t>  </a:t>
            </a:r>
            <a:r>
              <a:rPr lang="en-US" altLang="ko-KR" dirty="0" smtClean="0"/>
              <a:t>:  </a:t>
            </a:r>
            <a:r>
              <a:rPr lang="ko-KR" altLang="en-US" dirty="0" err="1" smtClean="0"/>
              <a:t>부광약품</a:t>
            </a:r>
            <a:r>
              <a:rPr lang="en-US" altLang="ko-KR" dirty="0" smtClean="0"/>
              <a:t>(100%)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설립일</a:t>
            </a:r>
            <a:r>
              <a:rPr lang="ko-KR" altLang="en-US" dirty="0" smtClean="0"/>
              <a:t>     </a:t>
            </a:r>
            <a:r>
              <a:rPr lang="en-US" altLang="ko-KR" dirty="0" smtClean="0"/>
              <a:t>:  2014</a:t>
            </a:r>
            <a:r>
              <a:rPr lang="ko-KR" altLang="en-US" dirty="0" smtClean="0"/>
              <a:t>년 </a:t>
            </a:r>
            <a:r>
              <a:rPr lang="en-US" altLang="ko-KR" dirty="0"/>
              <a:t>5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19</a:t>
            </a:r>
            <a:r>
              <a:rPr lang="ko-KR" altLang="en-US" dirty="0"/>
              <a:t>일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주요실적</a:t>
            </a:r>
            <a:r>
              <a:rPr lang="ko-KR" altLang="en-US" dirty="0" smtClean="0"/>
              <a:t>  </a:t>
            </a:r>
            <a:r>
              <a:rPr lang="en-US" altLang="ko-KR" dirty="0" smtClean="0"/>
              <a:t>:  </a:t>
            </a:r>
            <a:r>
              <a:rPr lang="ko-KR" altLang="en-US" dirty="0" err="1" smtClean="0"/>
              <a:t>부광약품</a:t>
            </a:r>
            <a:r>
              <a:rPr lang="en-US" altLang="ko-KR" dirty="0"/>
              <a:t> </a:t>
            </a:r>
            <a:r>
              <a:rPr lang="en-US" altLang="ko-KR" dirty="0" smtClean="0"/>
              <a:t>ERP, </a:t>
            </a:r>
            <a:r>
              <a:rPr lang="ko-KR" altLang="en-US" dirty="0" smtClean="0"/>
              <a:t>동국제약 </a:t>
            </a:r>
            <a:r>
              <a:rPr lang="en-US" altLang="ko-KR" dirty="0" smtClean="0"/>
              <a:t>ERP </a:t>
            </a:r>
            <a:endParaRPr lang="en-US" altLang="ko-KR" i="1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/>
                </a:solidFill>
              </a:rPr>
              <a:t>주요사업분야</a:t>
            </a:r>
            <a:r>
              <a:rPr lang="en-US" altLang="ko-KR" dirty="0" smtClean="0">
                <a:solidFill>
                  <a:schemeClr val="tx1"/>
                </a:solidFill>
              </a:rPr>
              <a:t/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/>
              <a:t>:  ERP</a:t>
            </a:r>
            <a:r>
              <a:rPr lang="ko-KR" altLang="en-US" dirty="0" smtClean="0"/>
              <a:t>제작</a:t>
            </a:r>
            <a:r>
              <a:rPr lang="en-US" altLang="ko-KR" dirty="0" smtClean="0"/>
              <a:t>, ERP </a:t>
            </a:r>
            <a:r>
              <a:rPr lang="ko-KR" altLang="en-US" dirty="0" err="1" smtClean="0"/>
              <a:t>웹버전</a:t>
            </a:r>
            <a:r>
              <a:rPr lang="ko-KR" altLang="en-US" dirty="0" smtClean="0"/>
              <a:t> 변환</a:t>
            </a:r>
            <a:r>
              <a:rPr lang="en-US" altLang="ko-KR" dirty="0" smtClean="0"/>
              <a:t>, </a:t>
            </a:r>
            <a:br>
              <a:rPr lang="en-US" altLang="ko-KR" dirty="0" smtClean="0"/>
            </a:br>
            <a:r>
              <a:rPr lang="en-US" altLang="ko-KR" dirty="0" smtClean="0"/>
              <a:t>   </a:t>
            </a:r>
            <a:r>
              <a:rPr lang="ko-KR" altLang="en-US" dirty="0" smtClean="0"/>
              <a:t>업무관리시스템 제작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오픈소스</a:t>
            </a:r>
            <a:r>
              <a:rPr lang="ko-KR" altLang="en-US" dirty="0" smtClean="0"/>
              <a:t> 솔루션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ko-KR" altLang="en-US" sz="14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647564" y="2924944"/>
            <a:ext cx="784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683568" y="5661248"/>
            <a:ext cx="784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9" name="Picture 5" descr="C:\Users\bukwang\Documents\_work\ERP제안서_PPT\ppt_design\img\ㄴㅁㅇ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6364" y="3573016"/>
            <a:ext cx="4218164" cy="34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117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2-1. </a:t>
            </a:r>
            <a:r>
              <a:rPr lang="ko-KR" altLang="en-US" dirty="0" err="1" smtClean="0"/>
              <a:t>부광약품의</a:t>
            </a:r>
            <a:r>
              <a:rPr lang="ko-KR" altLang="en-US" dirty="0" smtClean="0"/>
              <a:t> 목표</a:t>
            </a:r>
            <a:endParaRPr lang="ko-KR" altLang="en-US" dirty="0"/>
          </a:p>
        </p:txBody>
      </p:sp>
      <p:sp>
        <p:nvSpPr>
          <p:cNvPr id="10" name="Shape 97"/>
          <p:cNvSpPr txBox="1">
            <a:spLocks/>
          </p:cNvSpPr>
          <p:nvPr/>
        </p:nvSpPr>
        <p:spPr>
          <a:xfrm>
            <a:off x="755576" y="1124744"/>
            <a:ext cx="7772400" cy="2198400"/>
          </a:xfrm>
          <a:prstGeom prst="rect">
            <a:avLst/>
          </a:prstGeom>
          <a:noFill/>
          <a:ln>
            <a:noFill/>
          </a:ln>
        </p:spPr>
        <p:txBody>
          <a:bodyPr vert="horz" lIns="91425" tIns="91425" rIns="91425" bIns="91425" rtlCol="0" anchor="b" anchorCtr="0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ko" sz="7200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MS</a:t>
            </a:r>
            <a:r>
              <a:rPr lang="ko-KR" altLang="en-US" sz="7200" dirty="0" err="1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로</a:t>
            </a:r>
            <a:r>
              <a:rPr lang="ko-KR" altLang="en-US" sz="7200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 altLang="en-US" sz="7200" dirty="0" err="1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부터의</a:t>
            </a:r>
            <a:r>
              <a:rPr lang="ko-KR" altLang="en-US" sz="7200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독립</a:t>
            </a:r>
            <a:endParaRPr lang="ko" sz="72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93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2-2. </a:t>
            </a:r>
            <a:r>
              <a:rPr lang="ko-KR" altLang="en-US" dirty="0" smtClean="0"/>
              <a:t>과정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3568" y="2348880"/>
            <a:ext cx="3003002" cy="523220"/>
          </a:xfrm>
          <a:prstGeom prst="rect">
            <a:avLst/>
          </a:prstGeom>
          <a:noFill/>
          <a:effectLst>
            <a:reflection endPos="0" dir="5400000" sy="-100000" algn="bl" rotWithShape="0"/>
          </a:effectLst>
          <a:scene3d>
            <a:camera prst="orthographicFront"/>
            <a:lightRig rig="threePt" dir="t"/>
          </a:scene3d>
          <a:sp3d extrusionH="76200" prstMaterial="dkEdge">
            <a:bevelB w="95250"/>
            <a:extrusionClr>
              <a:schemeClr val="bg1">
                <a:lumMod val="75000"/>
              </a:schemeClr>
            </a:extrusionClr>
          </a:sp3d>
        </p:spPr>
        <p:txBody>
          <a:bodyPr wrap="none" rtlCol="0">
            <a:spAutoFit/>
          </a:bodyPr>
          <a:lstStyle/>
          <a:p>
            <a:r>
              <a:rPr lang="en-US" altLang="ko-KR" sz="2800" b="1" dirty="0" smtClean="0"/>
              <a:t>MS EA </a:t>
            </a:r>
            <a:r>
              <a:rPr lang="ko-KR" altLang="en-US" sz="2800" b="1" dirty="0" smtClean="0"/>
              <a:t>계약 해지</a:t>
            </a:r>
            <a:endParaRPr lang="en-US" altLang="ko-KR" sz="28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5750" y="3145557"/>
            <a:ext cx="3089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/>
              <a:t>Open Office </a:t>
            </a:r>
            <a:r>
              <a:rPr lang="ko-KR" altLang="en-US" sz="2800" b="1" dirty="0" smtClean="0"/>
              <a:t>사용</a:t>
            </a:r>
            <a:endParaRPr lang="en-US" altLang="ko-KR" sz="28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05915" y="4009653"/>
            <a:ext cx="314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/>
              <a:t>Linux </a:t>
            </a:r>
            <a:r>
              <a:rPr lang="ko-KR" altLang="en-US" sz="2800" b="1" dirty="0" smtClean="0"/>
              <a:t>서버로 교체</a:t>
            </a:r>
            <a:endParaRPr lang="en-US" altLang="ko-KR" sz="2800" b="1" dirty="0" smtClean="0"/>
          </a:p>
        </p:txBody>
      </p:sp>
      <p:pic>
        <p:nvPicPr>
          <p:cNvPr id="8" name="Picture 3" descr="C:\Users\bukwang\Documents\_work\ERP제안서_PPT\ppt_design\img\er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0166" y="2872100"/>
            <a:ext cx="251460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3419280" y="5244973"/>
            <a:ext cx="37946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r>
              <a:rPr lang="ko" altLang="ko-KR" sz="2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MS</a:t>
            </a:r>
            <a:r>
              <a:rPr lang="ko-KR" altLang="en-US" sz="2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로 </a:t>
            </a:r>
            <a:r>
              <a:rPr lang="ko-KR" altLang="en-US" sz="28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부터의</a:t>
            </a:r>
            <a:r>
              <a:rPr lang="ko-KR" altLang="en-US" sz="2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ko-KR" altLang="en-US" sz="2800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독립실</a:t>
            </a:r>
            <a:r>
              <a:rPr lang="ko-KR" altLang="en-US" sz="2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패</a:t>
            </a:r>
            <a:endParaRPr lang="ko" altLang="ko-KR" sz="28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024275"/>
            <a:ext cx="28083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dirty="0" smtClean="0">
                <a:solidFill>
                  <a:srgbClr val="FF0000"/>
                </a:solidFill>
              </a:rPr>
              <a:t>X</a:t>
            </a:r>
            <a:endParaRPr lang="en-US" sz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282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2-3. </a:t>
            </a:r>
            <a:r>
              <a:rPr lang="ko-KR" altLang="en-US" dirty="0" err="1" smtClean="0"/>
              <a:t>부광약품의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IT </a:t>
            </a:r>
            <a:r>
              <a:rPr lang="ko-KR" altLang="en-US" dirty="0" smtClean="0"/>
              <a:t>현황</a:t>
            </a:r>
            <a:endParaRPr lang="ko-KR" altLang="en-US" dirty="0"/>
          </a:p>
        </p:txBody>
      </p:sp>
      <p:pic>
        <p:nvPicPr>
          <p:cNvPr id="3075" name="Picture 3" descr="C:\Users\bukwang\Documents\_work\ERP제안서_PPT\ppt_design\img\er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256" y="1628800"/>
            <a:ext cx="251460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내용 개체 틀 1"/>
          <p:cNvSpPr txBox="1">
            <a:spLocks/>
          </p:cNvSpPr>
          <p:nvPr/>
        </p:nvSpPr>
        <p:spPr>
          <a:xfrm>
            <a:off x="3851920" y="3107523"/>
            <a:ext cx="1368152" cy="2481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</a:rPr>
              <a:t>도입시기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 marL="285750" indent="-2857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</a:rPr>
              <a:t>개발</a:t>
            </a:r>
            <a:r>
              <a:rPr lang="en-US" altLang="ko-KR" sz="1400" dirty="0" smtClean="0">
                <a:solidFill>
                  <a:schemeClr val="tx1"/>
                </a:solidFill>
              </a:rPr>
              <a:t>Tool </a:t>
            </a:r>
            <a:endParaRPr lang="en-US" altLang="ko-KR" sz="1400" dirty="0" smtClean="0"/>
          </a:p>
          <a:p>
            <a:pPr marL="285750" indent="-2857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n-US" altLang="ko-KR" sz="1400" dirty="0" smtClean="0">
                <a:solidFill>
                  <a:schemeClr val="tx1"/>
                </a:solidFill>
              </a:rPr>
              <a:t>DB </a:t>
            </a:r>
            <a:r>
              <a:rPr lang="ko-KR" altLang="en-US" sz="1400" dirty="0" smtClean="0">
                <a:solidFill>
                  <a:schemeClr val="tx1"/>
                </a:solidFill>
              </a:rPr>
              <a:t>서버</a:t>
            </a:r>
            <a:endParaRPr lang="en-US" altLang="ko-KR" sz="1400" dirty="0" smtClean="0"/>
          </a:p>
          <a:p>
            <a:pPr marL="285750" indent="-2857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n-US" altLang="ko-KR" sz="1400" dirty="0" smtClean="0">
                <a:solidFill>
                  <a:schemeClr val="tx1"/>
                </a:solidFill>
              </a:rPr>
              <a:t>AP </a:t>
            </a:r>
            <a:r>
              <a:rPr lang="ko-KR" altLang="en-US" sz="1400" dirty="0" smtClean="0">
                <a:solidFill>
                  <a:schemeClr val="tx1"/>
                </a:solidFill>
              </a:rPr>
              <a:t>서버</a:t>
            </a:r>
            <a:endParaRPr lang="en-US" altLang="ko-KR" sz="1400" dirty="0" smtClean="0"/>
          </a:p>
          <a:p>
            <a:pPr marL="285750" indent="-2857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n-US" altLang="ko-KR" sz="1400" dirty="0" smtClean="0">
                <a:solidFill>
                  <a:schemeClr val="tx1"/>
                </a:solidFill>
              </a:rPr>
              <a:t>Desktop</a:t>
            </a:r>
            <a:endParaRPr lang="ko-KR" altLang="en-US" sz="1400" dirty="0"/>
          </a:p>
        </p:txBody>
      </p:sp>
      <p:sp>
        <p:nvSpPr>
          <p:cNvPr id="11" name="내용 개체 틀 1"/>
          <p:cNvSpPr txBox="1">
            <a:spLocks/>
          </p:cNvSpPr>
          <p:nvPr/>
        </p:nvSpPr>
        <p:spPr>
          <a:xfrm>
            <a:off x="5148064" y="3107523"/>
            <a:ext cx="3024336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Clr>
                <a:srgbClr val="92D050"/>
              </a:buClr>
            </a:pPr>
            <a:r>
              <a:rPr lang="en-US" altLang="ko-KR" sz="1400" dirty="0" smtClean="0"/>
              <a:t>:  2007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월 오픈</a:t>
            </a:r>
            <a:r>
              <a:rPr lang="en-US" altLang="ko-KR" sz="1400" dirty="0" smtClean="0"/>
              <a:t>( </a:t>
            </a:r>
            <a:r>
              <a:rPr lang="ko-KR" altLang="en-US" sz="1400" dirty="0" smtClean="0"/>
              <a:t>개발기간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>
              <a:lnSpc>
                <a:spcPct val="200000"/>
              </a:lnSpc>
              <a:buClr>
                <a:srgbClr val="92D050"/>
              </a:buClr>
            </a:pPr>
            <a:r>
              <a:rPr lang="en-US" altLang="ko-KR" sz="1400" dirty="0" smtClean="0"/>
              <a:t>:  </a:t>
            </a:r>
            <a:r>
              <a:rPr lang="en-US" altLang="ko-KR" sz="1400" dirty="0" err="1" smtClean="0"/>
              <a:t>ProcessQ</a:t>
            </a:r>
            <a:r>
              <a:rPr lang="en-US" altLang="ko-KR" sz="1400" dirty="0" smtClean="0"/>
              <a:t> ( </a:t>
            </a:r>
            <a:r>
              <a:rPr lang="en-US" altLang="ko-KR" sz="1400" dirty="0" err="1" smtClean="0"/>
              <a:t>.Net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기반 </a:t>
            </a:r>
            <a:r>
              <a:rPr lang="en-US" altLang="ko-KR" sz="1400" dirty="0" smtClean="0"/>
              <a:t>)</a:t>
            </a:r>
          </a:p>
          <a:p>
            <a:pPr>
              <a:lnSpc>
                <a:spcPct val="200000"/>
              </a:lnSpc>
              <a:buClr>
                <a:srgbClr val="92D050"/>
              </a:buClr>
            </a:pPr>
            <a:r>
              <a:rPr lang="en-US" altLang="ko-KR" sz="1400" dirty="0" smtClean="0"/>
              <a:t>:  MS-SQL 2000</a:t>
            </a:r>
          </a:p>
          <a:p>
            <a:pPr>
              <a:lnSpc>
                <a:spcPct val="200000"/>
              </a:lnSpc>
              <a:buClr>
                <a:srgbClr val="92D050"/>
              </a:buClr>
            </a:pPr>
            <a:r>
              <a:rPr lang="en-US" altLang="ko-KR" sz="1400" dirty="0" smtClean="0"/>
              <a:t>:  Win2003 , PQ Server</a:t>
            </a:r>
          </a:p>
          <a:p>
            <a:pPr>
              <a:lnSpc>
                <a:spcPct val="200000"/>
              </a:lnSpc>
              <a:buClr>
                <a:srgbClr val="92D050"/>
              </a:buClr>
            </a:pPr>
            <a:r>
              <a:rPr lang="en-US" altLang="ko-KR" sz="1400" dirty="0" smtClean="0"/>
              <a:t>:  </a:t>
            </a:r>
            <a:r>
              <a:rPr lang="en-US" altLang="ko-KR" sz="1400" dirty="0" err="1" smtClean="0"/>
              <a:t>WinXP</a:t>
            </a:r>
            <a:r>
              <a:rPr lang="en-US" altLang="ko-KR" sz="1400" dirty="0" smtClean="0"/>
              <a:t> , Window7(Downgrade)</a:t>
            </a:r>
            <a:endParaRPr lang="ko-KR" altLang="en-US" sz="1400" dirty="0"/>
          </a:p>
        </p:txBody>
      </p:sp>
      <p:cxnSp>
        <p:nvCxnSpPr>
          <p:cNvPr id="12" name="직선 연결선 11"/>
          <p:cNvCxnSpPr/>
          <p:nvPr/>
        </p:nvCxnSpPr>
        <p:spPr>
          <a:xfrm>
            <a:off x="647564" y="2780928"/>
            <a:ext cx="784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647564" y="6021288"/>
            <a:ext cx="784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8454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모서리가 둥근 직사각형 77"/>
          <p:cNvSpPr/>
          <p:nvPr/>
        </p:nvSpPr>
        <p:spPr>
          <a:xfrm>
            <a:off x="755576" y="1052736"/>
            <a:ext cx="7488832" cy="38884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CCFFCC"/>
              </a:solidFill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2-4. </a:t>
            </a:r>
            <a:r>
              <a:rPr lang="ko-KR" altLang="en-US" dirty="0" err="1"/>
              <a:t>부광약품의</a:t>
            </a:r>
            <a:r>
              <a:rPr lang="ko-KR" altLang="en-US" dirty="0"/>
              <a:t> </a:t>
            </a:r>
            <a:r>
              <a:rPr lang="en-US" altLang="ko-KR" dirty="0"/>
              <a:t>IT </a:t>
            </a:r>
            <a:r>
              <a:rPr lang="ko-KR" altLang="en-US" dirty="0"/>
              <a:t>현황</a:t>
            </a:r>
          </a:p>
        </p:txBody>
      </p:sp>
      <p:pic>
        <p:nvPicPr>
          <p:cNvPr id="9" name="Picture 2" descr="C:\Users\bukwang\AppData\Local\Microsoft\Windows\Temporary Internet Files\Content.IE5\DVAJKL9W\MC9004247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7618" y="1268760"/>
            <a:ext cx="1060078" cy="110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bukwang\AppData\Local\Microsoft\Windows\Temporary Internet Files\Content.IE5\KGVOSN21\MC90042605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3602" y="3284984"/>
            <a:ext cx="1058999" cy="110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pic>
        <p:nvPicPr>
          <p:cNvPr id="5124" name="Picture 4" descr="C:\Users\bukwang\Documents\_work\ERP제안서_PPT\ppt_design\img\p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7102" y="1556792"/>
            <a:ext cx="1216450" cy="10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30345" y="2420888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MS OFFICE, </a:t>
            </a:r>
            <a:r>
              <a:rPr lang="ko-KR" altLang="en-US" dirty="0" smtClean="0"/>
              <a:t>백신</a:t>
            </a:r>
            <a:endParaRPr lang="ko-KR" altLang="en-US" dirty="0"/>
          </a:p>
        </p:txBody>
      </p:sp>
      <p:pic>
        <p:nvPicPr>
          <p:cNvPr id="54" name="Picture 4" descr="C:\Users\bukwang\Documents\_work\ERP제안서_PPT\ppt_design\img\p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36464"/>
            <a:ext cx="1216450" cy="10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2196001" y="3563724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ERP</a:t>
            </a:r>
            <a:endParaRPr lang="ko-KR" alt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652120" y="2348880"/>
            <a:ext cx="183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Win2003 Server</a:t>
            </a:r>
            <a:endParaRPr lang="ko-KR" alt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474602" y="4365104"/>
            <a:ext cx="2136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MS SQL DB Server</a:t>
            </a:r>
            <a:endParaRPr lang="ko-KR" altLang="en-US" dirty="0"/>
          </a:p>
        </p:txBody>
      </p:sp>
      <p:cxnSp>
        <p:nvCxnSpPr>
          <p:cNvPr id="25" name="직선 화살표 연결선 24"/>
          <p:cNvCxnSpPr/>
          <p:nvPr/>
        </p:nvCxnSpPr>
        <p:spPr>
          <a:xfrm flipV="1">
            <a:off x="6435650" y="2732228"/>
            <a:ext cx="0" cy="480748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>
            <a:off x="6651674" y="2808898"/>
            <a:ext cx="0" cy="476086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 flipV="1">
            <a:off x="3995936" y="1700808"/>
            <a:ext cx="2007666" cy="832738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 flipH="1">
            <a:off x="3995936" y="1916832"/>
            <a:ext cx="2007666" cy="864096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모서리가 둥근 직사각형 82"/>
          <p:cNvSpPr/>
          <p:nvPr/>
        </p:nvSpPr>
        <p:spPr>
          <a:xfrm>
            <a:off x="827584" y="5877272"/>
            <a:ext cx="7488832" cy="57606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무리한 라이선스 계약 요구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아래쪽 화살표 79"/>
          <p:cNvSpPr/>
          <p:nvPr/>
        </p:nvSpPr>
        <p:spPr>
          <a:xfrm>
            <a:off x="4268106" y="5229200"/>
            <a:ext cx="607789" cy="79208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모서리가 둥근 직사각형 78"/>
          <p:cNvSpPr/>
          <p:nvPr/>
        </p:nvSpPr>
        <p:spPr>
          <a:xfrm>
            <a:off x="827584" y="4869160"/>
            <a:ext cx="7488832" cy="50405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특정 벤더의 기업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종속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" name="Picture 4" descr="C:\Users\bukwang\Documents\_work\ERP제안서_PPT\ppt_design\img\p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36464"/>
            <a:ext cx="1216450" cy="10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1331640" y="4149080"/>
            <a:ext cx="242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Window7, </a:t>
            </a:r>
            <a:r>
              <a:rPr lang="en-US" altLang="ko-KR" dirty="0" err="1" smtClean="0"/>
              <a:t>WindowXP</a:t>
            </a:r>
            <a:endParaRPr lang="ko-KR" altLang="en-US" dirty="0"/>
          </a:p>
        </p:txBody>
      </p:sp>
      <p:sp>
        <p:nvSpPr>
          <p:cNvPr id="81" name="타원 80"/>
          <p:cNvSpPr/>
          <p:nvPr/>
        </p:nvSpPr>
        <p:spPr>
          <a:xfrm>
            <a:off x="1115616" y="1412776"/>
            <a:ext cx="2736304" cy="2736304"/>
          </a:xfrm>
          <a:prstGeom prst="ellips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xtBox 91"/>
          <p:cNvSpPr txBox="1"/>
          <p:nvPr/>
        </p:nvSpPr>
        <p:spPr>
          <a:xfrm>
            <a:off x="4268106" y="1700808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Win Cal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4163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2-5. </a:t>
            </a:r>
            <a:r>
              <a:rPr lang="ko-KR" altLang="en-US" dirty="0" smtClean="0"/>
              <a:t>기존 </a:t>
            </a:r>
            <a:r>
              <a:rPr lang="en-US" altLang="ko-KR" dirty="0" smtClean="0"/>
              <a:t>ERP</a:t>
            </a:r>
            <a:r>
              <a:rPr lang="ko-KR" altLang="en-US" dirty="0" smtClean="0"/>
              <a:t>의 문제점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379950" y="4018933"/>
            <a:ext cx="4269635" cy="1728192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638689" y="1786685"/>
            <a:ext cx="4269635" cy="17281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323528" y="1844824"/>
            <a:ext cx="4269635" cy="17281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내용 개체 틀 31"/>
          <p:cNvSpPr>
            <a:spLocks noGrp="1"/>
          </p:cNvSpPr>
          <p:nvPr>
            <p:ph idx="1"/>
          </p:nvPr>
        </p:nvSpPr>
        <p:spPr>
          <a:xfrm>
            <a:off x="539076" y="2290741"/>
            <a:ext cx="3838539" cy="1512168"/>
          </a:xfrm>
        </p:spPr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벤더중심의 일방적인 업그레이드 지원 중단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특정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OS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기반 위에 운영되는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교체 필요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무리한 계약 요구에 따라 불필요한 계약 수용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기업  불필요한 비용 증대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325797" y="1412776"/>
            <a:ext cx="4269635" cy="730814"/>
            <a:chOff x="2849343" y="226163"/>
            <a:chExt cx="1646128" cy="1069983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849343" y="226163"/>
              <a:ext cx="1646128" cy="1069983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모서리가 둥근 직사각형 4"/>
            <p:cNvSpPr/>
            <p:nvPr/>
          </p:nvSpPr>
          <p:spPr>
            <a:xfrm>
              <a:off x="2901575" y="278395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600" b="1" kern="1200" dirty="0" smtClean="0">
                  <a:latin typeface="+mn-ea"/>
                </a:rPr>
                <a:t>01. </a:t>
              </a:r>
              <a:r>
                <a:rPr lang="ko-KR" altLang="en-US" sz="1600" b="1" dirty="0" smtClean="0">
                  <a:latin typeface="+mn-ea"/>
                </a:rPr>
                <a:t>특정 벤더의 기업 종속</a:t>
              </a:r>
              <a:endParaRPr lang="ko-KR" altLang="en-US" sz="1600" b="1" dirty="0">
                <a:latin typeface="+mn-ea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4638689" y="1415911"/>
            <a:ext cx="4269635" cy="730814"/>
            <a:chOff x="5338650" y="1769264"/>
            <a:chExt cx="1646128" cy="1069983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5338650" y="1769264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560506"/>
                <a:satOff val="-1946"/>
                <a:lumOff val="458"/>
                <a:alphaOff val="0"/>
              </a:schemeClr>
            </a:fillRef>
            <a:effectRef idx="2">
              <a:schemeClr val="accent2">
                <a:hueOff val="1560506"/>
                <a:satOff val="-1946"/>
                <a:lumOff val="45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모서리가 둥근 직사각형 4"/>
            <p:cNvSpPr/>
            <p:nvPr/>
          </p:nvSpPr>
          <p:spPr>
            <a:xfrm>
              <a:off x="5390882" y="1821496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600" b="1" kern="1200" dirty="0" smtClean="0">
                  <a:latin typeface="+mn-ea"/>
                </a:rPr>
                <a:t>02. </a:t>
              </a:r>
              <a:r>
                <a:rPr lang="en-US" altLang="ko-KR" sz="1600" b="1" dirty="0" smtClean="0">
                  <a:latin typeface="+mn-ea"/>
                </a:rPr>
                <a:t>OS</a:t>
              </a:r>
              <a:r>
                <a:rPr lang="ko-KR" altLang="en-US" sz="1600" b="1" dirty="0" smtClean="0">
                  <a:latin typeface="+mn-ea"/>
                </a:rPr>
                <a:t>에 의존성이 강함</a:t>
              </a:r>
              <a:endParaRPr lang="ko-KR" altLang="en-US" sz="1600" b="1" dirty="0">
                <a:latin typeface="+mn-ea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23528" y="3658893"/>
            <a:ext cx="4269635" cy="730814"/>
            <a:chOff x="2849343" y="3312365"/>
            <a:chExt cx="1646128" cy="106998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849343" y="3312365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2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모서리가 둥근 직사각형 6"/>
            <p:cNvSpPr/>
            <p:nvPr/>
          </p:nvSpPr>
          <p:spPr>
            <a:xfrm>
              <a:off x="2901575" y="3364597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600" b="1" kern="1200" dirty="0" smtClean="0">
                  <a:latin typeface="+mn-ea"/>
                </a:rPr>
                <a:t>03. </a:t>
              </a:r>
              <a:r>
                <a:rPr lang="en-US" altLang="ko-KR" sz="1600" b="1" dirty="0" smtClean="0">
                  <a:latin typeface="+mn-ea"/>
                </a:rPr>
                <a:t>ERP </a:t>
              </a:r>
              <a:r>
                <a:rPr lang="ko-KR" altLang="en-US" sz="1600" b="1" dirty="0" smtClean="0">
                  <a:latin typeface="+mn-ea"/>
                </a:rPr>
                <a:t>접근성의 한계</a:t>
              </a:r>
              <a:endParaRPr lang="ko-KR" altLang="en-US" sz="1600" b="1" dirty="0">
                <a:latin typeface="+mn-ea"/>
              </a:endParaRPr>
            </a:p>
          </p:txBody>
        </p:sp>
      </p:grpSp>
      <p:sp>
        <p:nvSpPr>
          <p:cNvPr id="21" name="내용 개체 틀 31"/>
          <p:cNvSpPr txBox="1">
            <a:spLocks/>
          </p:cNvSpPr>
          <p:nvPr/>
        </p:nvSpPr>
        <p:spPr>
          <a:xfrm>
            <a:off x="4854237" y="2290741"/>
            <a:ext cx="3838539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다양한 플랫폼에 적용의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어려움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/>
            </a:r>
            <a:b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안드로이드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아이폰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리눅스등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	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추가적인 소프트웨어 개발비용 발생</a:t>
            </a:r>
          </a:p>
        </p:txBody>
      </p:sp>
      <p:sp>
        <p:nvSpPr>
          <p:cNvPr id="22" name="내용 개체 틀 31"/>
          <p:cNvSpPr txBox="1">
            <a:spLocks/>
          </p:cNvSpPr>
          <p:nvPr/>
        </p:nvSpPr>
        <p:spPr>
          <a:xfrm>
            <a:off x="539076" y="4581128"/>
            <a:ext cx="3838539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PC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설치의 어려움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재택근무와 외근근무 중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접근에 어려움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4628633" y="3658893"/>
            <a:ext cx="4269635" cy="730814"/>
            <a:chOff x="360037" y="1769264"/>
            <a:chExt cx="1646128" cy="1069983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360037" y="1769264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2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모서리가 둥근 직사각형 8"/>
            <p:cNvSpPr/>
            <p:nvPr/>
          </p:nvSpPr>
          <p:spPr>
            <a:xfrm>
              <a:off x="412269" y="1821496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600" b="1" kern="1200" dirty="0" smtClean="0">
                  <a:latin typeface="+mn-ea"/>
                </a:rPr>
                <a:t>04. </a:t>
              </a:r>
              <a:r>
                <a:rPr lang="en-US" altLang="ko-KR" sz="1600" b="1" dirty="0" smtClean="0">
                  <a:latin typeface="+mn-ea"/>
                </a:rPr>
                <a:t>PQ Server</a:t>
              </a:r>
              <a:r>
                <a:rPr lang="ko-KR" altLang="en-US" sz="1600" b="1" dirty="0" smtClean="0">
                  <a:latin typeface="+mn-ea"/>
                </a:rPr>
                <a:t>의 고가의 </a:t>
              </a:r>
              <a:r>
                <a:rPr lang="en-US" altLang="ko-KR" sz="1600" b="1" dirty="0" smtClean="0">
                  <a:latin typeface="+mn-ea"/>
                </a:rPr>
                <a:t>Upgrade </a:t>
              </a:r>
              <a:r>
                <a:rPr lang="ko-KR" altLang="en-US" sz="1600" b="1" dirty="0" smtClean="0">
                  <a:latin typeface="+mn-ea"/>
                </a:rPr>
                <a:t>비용</a:t>
              </a:r>
              <a:endParaRPr lang="ko-KR" altLang="en-US" sz="1600" b="1" dirty="0">
                <a:latin typeface="+mn-e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105273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914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build="p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아래쪽 화살표 20"/>
          <p:cNvSpPr/>
          <p:nvPr/>
        </p:nvSpPr>
        <p:spPr>
          <a:xfrm rot="1904971">
            <a:off x="6923914" y="3989608"/>
            <a:ext cx="665449" cy="158417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2-6. </a:t>
            </a:r>
            <a:r>
              <a:rPr lang="ko-KR" altLang="en-US" dirty="0" smtClean="0"/>
              <a:t>문제점 해결 방안</a:t>
            </a:r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6012160" y="1412776"/>
            <a:ext cx="2592288" cy="3312368"/>
          </a:xfrm>
          <a:prstGeom prst="roundRect">
            <a:avLst/>
          </a:prstGeom>
          <a:solidFill>
            <a:srgbClr val="027888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228184" y="1472585"/>
            <a:ext cx="19797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chemeClr val="bg1"/>
                </a:solidFill>
                <a:latin typeface="+mn-ea"/>
              </a:rPr>
              <a:t>마리아 </a:t>
            </a: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DB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HTML5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PHP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600" b="1" dirty="0" smtClean="0">
                <a:solidFill>
                  <a:schemeClr val="bg1"/>
                </a:solidFill>
                <a:latin typeface="+mn-ea"/>
              </a:rPr>
              <a:t>AJAX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600" b="1" dirty="0" err="1" smtClean="0">
                <a:solidFill>
                  <a:schemeClr val="bg1"/>
                </a:solidFill>
                <a:latin typeface="+mn-ea"/>
              </a:rPr>
              <a:t>Jquery</a:t>
            </a:r>
            <a:endParaRPr lang="en-US" altLang="ko-KR" sz="1600" b="1" dirty="0" smtClean="0">
              <a:solidFill>
                <a:schemeClr val="bg1"/>
              </a:solidFill>
              <a:latin typeface="+mn-ea"/>
            </a:endParaRP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ko-KR" sz="1600" b="1" dirty="0" err="1" smtClean="0">
                <a:solidFill>
                  <a:schemeClr val="bg1"/>
                </a:solidFill>
                <a:latin typeface="+mn-ea"/>
              </a:rPr>
              <a:t>JasperReport</a:t>
            </a:r>
            <a:endParaRPr lang="ko-KR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아래쪽 화살표 19"/>
          <p:cNvSpPr/>
          <p:nvPr/>
        </p:nvSpPr>
        <p:spPr>
          <a:xfrm rot="16200000">
            <a:off x="5061104" y="2291824"/>
            <a:ext cx="749984" cy="158417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560" y="1412776"/>
            <a:ext cx="4752528" cy="3312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36104" y="1769909"/>
            <a:ext cx="4572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altLang="ko-KR" b="1" i="1" dirty="0">
                <a:latin typeface="+mn-ea"/>
              </a:rPr>
              <a:t>Web </a:t>
            </a:r>
            <a:r>
              <a:rPr lang="ko-KR" altLang="en-US" b="1" i="1" dirty="0">
                <a:latin typeface="+mn-ea"/>
              </a:rPr>
              <a:t>기반의 </a:t>
            </a:r>
            <a:r>
              <a:rPr lang="en-US" altLang="ko-KR" b="1" i="1" dirty="0">
                <a:latin typeface="+mn-ea"/>
              </a:rPr>
              <a:t>ERP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AnyTime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</a:t>
            </a:r>
            <a:r>
              <a:rPr lang="en-US" altLang="ko-K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AnyWhere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ko-KR" b="1" i="1" dirty="0" smtClean="0">
                <a:latin typeface="+mn-ea"/>
              </a:rPr>
              <a:t>Platform </a:t>
            </a:r>
            <a:r>
              <a:rPr lang="ko-KR" altLang="en-US" b="1" i="1" dirty="0" smtClean="0">
                <a:latin typeface="+mn-ea"/>
              </a:rPr>
              <a:t>독립성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Windows, Linux, Mobile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altLang="ko-KR" b="1" i="1" dirty="0" smtClean="0">
                <a:latin typeface="+mn-ea"/>
              </a:rPr>
              <a:t>Cross </a:t>
            </a:r>
            <a:r>
              <a:rPr lang="ko-KR" altLang="en-US" b="1" i="1" dirty="0" err="1" smtClean="0">
                <a:latin typeface="+mn-ea"/>
              </a:rPr>
              <a:t>브라우징</a:t>
            </a:r>
            <a:r>
              <a:rPr lang="en-US" altLang="ko-KR" dirty="0">
                <a:latin typeface="+mn-ea"/>
              </a:rPr>
              <a:t/>
            </a:r>
            <a:br>
              <a:rPr lang="en-US" altLang="ko-KR" dirty="0">
                <a:latin typeface="+mn-ea"/>
              </a:rPr>
            </a:b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: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Chrome, Explorer, </a:t>
            </a:r>
            <a:r>
              <a:rPr lang="en-US" altLang="ko-K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FireFox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등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ko-KR" altLang="en-US" b="1" i="1" dirty="0" smtClean="0">
                <a:latin typeface="+mn-ea"/>
              </a:rPr>
              <a:t>특정 벤더의 의존성에서 탈피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1600" y="1196752"/>
            <a:ext cx="2592288" cy="4320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해결목표</a:t>
            </a:r>
            <a:endParaRPr lang="ko-KR" altLang="en-US"/>
          </a:p>
        </p:txBody>
      </p:sp>
      <p:pic>
        <p:nvPicPr>
          <p:cNvPr id="22" name="Picture 2" descr="C:\Users\bukwang\Documents\_work\ERP제안서_PPT\images\erp_0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301208"/>
            <a:ext cx="24574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94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1"/>
      <p:bldP spid="20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다이어그램 9"/>
          <p:cNvGraphicFramePr/>
          <p:nvPr>
            <p:extLst>
              <p:ext uri="{D42A27DB-BD31-4B8C-83A1-F6EECF244321}">
                <p14:modId xmlns:p14="http://schemas.microsoft.com/office/powerpoint/2010/main" xmlns="" val="2068432867"/>
              </p:ext>
            </p:extLst>
          </p:nvPr>
        </p:nvGraphicFramePr>
        <p:xfrm>
          <a:off x="899592" y="1988840"/>
          <a:ext cx="734481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타원 11"/>
          <p:cNvSpPr/>
          <p:nvPr/>
        </p:nvSpPr>
        <p:spPr>
          <a:xfrm>
            <a:off x="3707904" y="3717032"/>
            <a:ext cx="1656184" cy="108012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02630"/>
            <a:ext cx="7488832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3-1. </a:t>
            </a:r>
            <a:r>
              <a:rPr lang="ko-KR" altLang="en-US" dirty="0" err="1" smtClean="0"/>
              <a:t>부광</a:t>
            </a:r>
            <a:r>
              <a:rPr lang="en-US" altLang="ko-KR" dirty="0" smtClean="0"/>
              <a:t>ERP </a:t>
            </a:r>
            <a:r>
              <a:rPr lang="ko-KR" altLang="en-US" dirty="0" smtClean="0"/>
              <a:t>개요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864096"/>
          </a:xfrm>
        </p:spPr>
        <p:txBody>
          <a:bodyPr>
            <a:normAutofit/>
          </a:bodyPr>
          <a:lstStyle/>
          <a:p>
            <a:r>
              <a:rPr lang="ko-KR" altLang="en-US" sz="1400" dirty="0" smtClean="0"/>
              <a:t>인사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급여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회계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자금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생산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물류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영업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원가 등 각 모듈을 </a:t>
            </a:r>
            <a:r>
              <a:rPr lang="ko-KR" altLang="en-US" dirty="0"/>
              <a:t>유</a:t>
            </a:r>
            <a:r>
              <a:rPr lang="ko-KR" altLang="en-US" sz="1400" dirty="0" smtClean="0"/>
              <a:t>기적으로 결합하여 효율성을 극대화시키며 원가분석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손익분석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사원평가 등의 자료를 추출하여 의사결정의 기초 자료를 제공</a:t>
            </a:r>
            <a:r>
              <a:rPr lang="en-US" altLang="ko-KR" sz="140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57765" y="4026260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부광</a:t>
            </a:r>
            <a:r>
              <a:rPr lang="en-US" altLang="ko-KR" sz="2400" b="1" dirty="0" smtClean="0"/>
              <a:t>ERP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505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모서리가 둥근 직사각형 49"/>
          <p:cNvSpPr/>
          <p:nvPr/>
        </p:nvSpPr>
        <p:spPr>
          <a:xfrm>
            <a:off x="4628633" y="3789040"/>
            <a:ext cx="4269635" cy="21602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323528" y="3789040"/>
            <a:ext cx="4269635" cy="2160240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38689" y="1354637"/>
            <a:ext cx="4269635" cy="21602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323528" y="1354637"/>
            <a:ext cx="4269635" cy="21602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02630"/>
            <a:ext cx="7488832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3-2. </a:t>
            </a:r>
            <a:r>
              <a:rPr lang="ko-KR" altLang="en-US" dirty="0" err="1"/>
              <a:t>부광</a:t>
            </a:r>
            <a:r>
              <a:rPr lang="en-US" altLang="ko-KR" dirty="0"/>
              <a:t>ERP </a:t>
            </a:r>
            <a:r>
              <a:rPr lang="ko-KR" altLang="en-US" dirty="0"/>
              <a:t>개요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2" name="내용 개체 틀 31"/>
          <p:cNvSpPr>
            <a:spLocks noGrp="1"/>
          </p:cNvSpPr>
          <p:nvPr>
            <p:ph idx="1"/>
          </p:nvPr>
        </p:nvSpPr>
        <p:spPr>
          <a:xfrm>
            <a:off x="539076" y="2002709"/>
            <a:ext cx="3838539" cy="1512168"/>
          </a:xfrm>
        </p:spPr>
        <p:txBody>
          <a:bodyPr>
            <a:norm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</a:rPr>
              <a:t>부광약품의  </a:t>
            </a:r>
            <a:r>
              <a:rPr lang="en-US" altLang="ko-KR" sz="1100" b="1" dirty="0" smtClean="0">
                <a:solidFill>
                  <a:srgbClr val="C00000"/>
                </a:solidFill>
              </a:rPr>
              <a:t>50</a:t>
            </a:r>
            <a:r>
              <a:rPr lang="ko-KR" altLang="en-US" sz="1100" b="1" dirty="0" smtClean="0">
                <a:solidFill>
                  <a:srgbClr val="C00000"/>
                </a:solidFill>
              </a:rPr>
              <a:t>여년간 제약 경험이 반영되어 있는 </a:t>
            </a:r>
            <a:r>
              <a:rPr lang="en-US" altLang="ko-KR" sz="1100" b="1" dirty="0" smtClean="0">
                <a:solidFill>
                  <a:srgbClr val="C00000"/>
                </a:solidFill>
              </a:rPr>
              <a:t>ERP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제약회사에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최적화된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웹기반으로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시간과 장소에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구애받지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않고 업무 처리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CS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화면과 동일하여 친숙함과 사용자 편의성 제공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빠른 업무처리를 위한 다양한 분석자료 제공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325797" y="1124744"/>
            <a:ext cx="4269635" cy="730814"/>
            <a:chOff x="2849343" y="226163"/>
            <a:chExt cx="1646128" cy="1069983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849343" y="226163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모서리가 둥근 직사각형 4"/>
            <p:cNvSpPr/>
            <p:nvPr/>
          </p:nvSpPr>
          <p:spPr>
            <a:xfrm>
              <a:off x="2901575" y="278395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200" b="1" kern="1200" dirty="0" smtClean="0">
                  <a:latin typeface="+mn-ea"/>
                </a:rPr>
                <a:t>01. </a:t>
              </a:r>
              <a:r>
                <a:rPr lang="ko-KR" altLang="en-US" sz="1200" b="1" dirty="0" err="1" smtClean="0">
                  <a:latin typeface="+mn-ea"/>
                </a:rPr>
                <a:t>전모듈의</a:t>
              </a:r>
              <a:r>
                <a:rPr lang="ko-KR" altLang="en-US" sz="1200" b="1" dirty="0" smtClean="0">
                  <a:latin typeface="+mn-ea"/>
                </a:rPr>
                <a:t> 유기적인 연동으로 업무의 효율화</a:t>
              </a:r>
              <a:endParaRPr lang="ko-KR" altLang="en-US" sz="1200" b="1" dirty="0">
                <a:latin typeface="+mn-ea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638689" y="1127879"/>
            <a:ext cx="4269635" cy="730814"/>
            <a:chOff x="5338650" y="1769264"/>
            <a:chExt cx="1646128" cy="1069983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5338650" y="1769264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560506"/>
                <a:satOff val="-1946"/>
                <a:lumOff val="458"/>
                <a:alphaOff val="0"/>
              </a:schemeClr>
            </a:fillRef>
            <a:effectRef idx="2">
              <a:schemeClr val="accent2">
                <a:hueOff val="1560506"/>
                <a:satOff val="-1946"/>
                <a:lumOff val="45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모서리가 둥근 직사각형 4"/>
            <p:cNvSpPr/>
            <p:nvPr/>
          </p:nvSpPr>
          <p:spPr>
            <a:xfrm>
              <a:off x="5390882" y="1821496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200" b="1" kern="1200" dirty="0" smtClean="0"/>
                <a:t>02. </a:t>
              </a:r>
              <a:r>
                <a:rPr lang="ko-KR" altLang="en-US" sz="1200" b="1" dirty="0" smtClean="0"/>
                <a:t>표준공정도를 기반으로 하는 공정관리 및 </a:t>
              </a:r>
              <a:r>
                <a:rPr lang="en-US" altLang="ko-KR" sz="1200" b="1" dirty="0" smtClean="0"/>
                <a:t>MRP</a:t>
              </a:r>
              <a:r>
                <a:rPr lang="ko-KR" altLang="en-US" sz="1200" b="1" dirty="0" smtClean="0"/>
                <a:t>로 </a:t>
              </a:r>
              <a:endParaRPr lang="en-US" altLang="ko-KR" sz="1200" b="1" dirty="0" smtClean="0"/>
            </a:p>
            <a:p>
              <a:r>
                <a:rPr lang="en-US" altLang="ko-KR" sz="1200" b="1" dirty="0"/>
                <a:t> </a:t>
              </a:r>
              <a:r>
                <a:rPr lang="en-US" altLang="ko-KR" sz="1200" b="1" dirty="0" smtClean="0"/>
                <a:t>    </a:t>
              </a:r>
              <a:r>
                <a:rPr lang="ko-KR" altLang="en-US" sz="1200" b="1" dirty="0" smtClean="0"/>
                <a:t>생산효율성 극대화</a:t>
              </a:r>
              <a:endParaRPr lang="ko-KR" altLang="en-US" sz="1200" b="1" dirty="0"/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323528" y="3573016"/>
            <a:ext cx="4269635" cy="730814"/>
            <a:chOff x="2849343" y="3312365"/>
            <a:chExt cx="1646128" cy="1069983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849343" y="3312365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2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모서리가 둥근 직사각형 6"/>
            <p:cNvSpPr/>
            <p:nvPr/>
          </p:nvSpPr>
          <p:spPr>
            <a:xfrm>
              <a:off x="2901575" y="3364597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200" b="1" kern="1200" dirty="0" smtClean="0"/>
                <a:t>03. </a:t>
              </a:r>
              <a:r>
                <a:rPr lang="ko-KR" altLang="en-US" sz="1200" b="1" dirty="0" smtClean="0"/>
                <a:t>정확한 원가분석에 따른 손익분석</a:t>
              </a:r>
              <a:endParaRPr lang="ko-KR" altLang="en-US" sz="1200" b="1" dirty="0"/>
            </a:p>
          </p:txBody>
        </p:sp>
      </p:grpSp>
      <p:sp>
        <p:nvSpPr>
          <p:cNvPr id="48" name="내용 개체 틀 31"/>
          <p:cNvSpPr txBox="1">
            <a:spLocks/>
          </p:cNvSpPr>
          <p:nvPr/>
        </p:nvSpPr>
        <p:spPr>
          <a:xfrm>
            <a:off x="4854237" y="2002709"/>
            <a:ext cx="3838539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표준공정도 관리로 효율적인 공정관리</a:t>
            </a:r>
            <a:endParaRPr lang="en-US" altLang="ko-KR" sz="1100" b="1" dirty="0" smtClean="0">
              <a:solidFill>
                <a:srgbClr val="C00000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MRP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원자재의 합리적인 관리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불용자재 감소로 비용절감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공정별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로트별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공수관리로 원가분석의 기초 마련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효과적인 재고 관리</a:t>
            </a:r>
            <a:endParaRPr lang="en-US" altLang="ko-KR" sz="1100" b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2" name="내용 개체 틀 31"/>
          <p:cNvSpPr txBox="1">
            <a:spLocks/>
          </p:cNvSpPr>
          <p:nvPr/>
        </p:nvSpPr>
        <p:spPr>
          <a:xfrm>
            <a:off x="539076" y="4437112"/>
            <a:ext cx="3838539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의약품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+mn-ea"/>
              </a:rPr>
              <a:t>부외품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+mn-ea"/>
              </a:rPr>
              <a:t>헬스케어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100" b="1" dirty="0" err="1" smtClean="0">
                <a:solidFill>
                  <a:srgbClr val="C00000"/>
                </a:solidFill>
                <a:latin typeface="+mn-ea"/>
              </a:rPr>
              <a:t>의료기기등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  모든 영업프로세스가 반영된 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ERP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공장별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제조원가 분석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제품별 원가 분석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처방실적으로 영업사원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평가기준안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마련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손익분석 산출을 통한 경영방향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제시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판매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수금 </a:t>
            </a:r>
            <a:r>
              <a:rPr lang="ko-KR" altLang="en-US" sz="11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달성률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및 </a:t>
            </a:r>
            <a:r>
              <a:rPr lang="en-US" altLang="ko-KR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P&amp;L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등을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이용한 영업사원평가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3" name="내용 개체 틀 31"/>
          <p:cNvSpPr txBox="1">
            <a:spLocks/>
          </p:cNvSpPr>
          <p:nvPr/>
        </p:nvSpPr>
        <p:spPr>
          <a:xfrm>
            <a:off x="4854237" y="4437112"/>
            <a:ext cx="3838539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Tx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개발 비용의 획기적 개선</a:t>
            </a:r>
            <a:endParaRPr lang="en-US" altLang="ko-KR" sz="1100" b="1" dirty="0" smtClean="0">
              <a:solidFill>
                <a:srgbClr val="C00000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개발 속도의 신속성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품질에 대한 신뢰성</a:t>
            </a:r>
            <a:endParaRPr lang="en-US" altLang="ko-KR" sz="11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플랫폼의 독립성</a:t>
            </a:r>
            <a:endParaRPr lang="en-US" altLang="ko-KR" sz="1100" b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4628633" y="3573016"/>
            <a:ext cx="4269635" cy="730814"/>
            <a:chOff x="360037" y="1769264"/>
            <a:chExt cx="1646128" cy="1069983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360037" y="1769264"/>
              <a:ext cx="1646128" cy="106998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2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모서리가 둥근 직사각형 8"/>
            <p:cNvSpPr/>
            <p:nvPr/>
          </p:nvSpPr>
          <p:spPr>
            <a:xfrm>
              <a:off x="412269" y="1821496"/>
              <a:ext cx="1541664" cy="965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r>
                <a:rPr lang="en-US" altLang="ko-KR" sz="1200" b="1" kern="1200" dirty="0" smtClean="0"/>
                <a:t>04. </a:t>
              </a:r>
              <a:r>
                <a:rPr lang="ko-KR" altLang="en-US" sz="1200" b="1" dirty="0" err="1" smtClean="0"/>
                <a:t>오픈소스</a:t>
              </a:r>
              <a:r>
                <a:rPr lang="ko-KR" altLang="en-US" sz="1200" b="1" dirty="0" smtClean="0"/>
                <a:t> 소프트웨어의 사용으로 전산비용 절감</a:t>
              </a:r>
              <a:endParaRPr lang="ko-KR" altLang="en-US" sz="1200" b="1" dirty="0"/>
            </a:p>
          </p:txBody>
        </p:sp>
      </p:grpSp>
      <p:pic>
        <p:nvPicPr>
          <p:cNvPr id="3074" name="Picture 2" descr="C:\Users\bukwang\Documents\_work\ERP제안서_PPT\images\erp_0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579318"/>
            <a:ext cx="24574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127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67544" y="1700808"/>
            <a:ext cx="8352928" cy="4104456"/>
          </a:xfrm>
          <a:prstGeom prst="rect">
            <a:avLst/>
          </a:prstGeom>
          <a:solidFill>
            <a:srgbClr val="EC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4F6D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02630"/>
            <a:ext cx="7488832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3-3. </a:t>
            </a:r>
            <a:r>
              <a:rPr lang="ko-KR" altLang="en-US" dirty="0" smtClean="0"/>
              <a:t>특징 및 장점</a:t>
            </a:r>
            <a:r>
              <a:rPr lang="en-US" altLang="ko-KR" dirty="0" smtClean="0"/>
              <a:t>(1/2)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19572" y="1916832"/>
            <a:ext cx="7848872" cy="3600400"/>
          </a:xfrm>
        </p:spPr>
        <p:txBody>
          <a:bodyPr>
            <a:normAutofit lnSpcReduction="10000"/>
          </a:bodyPr>
          <a:lstStyle/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최적화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제약 회사가 만든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 제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약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업무에 맞게 최적화된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SYSTEM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구현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50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여년의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제약 업무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경헙을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바탕으로  컨설팅 및 분석단계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설계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구현단계에서 타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와 달리 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54250" lvl="1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제약회사의 노하우를 공유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축적된 노하우 및 프로세스를 표준화하여 기업의 업무효율을 극대화시킨 제품</a:t>
            </a:r>
          </a:p>
          <a:p>
            <a:pPr marL="540000" lvl="1"/>
            <a:endParaRPr lang="en-US" altLang="ko-KR" dirty="0" smtClean="0">
              <a:latin typeface="+mn-ea"/>
            </a:endParaRPr>
          </a:p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친숙함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친숙한 화면 및 처리 방식으로 특별한 교육 없이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사용 가능 </a:t>
            </a: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외산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ERP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의 고비용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복잡성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이질성 과 달리  저비용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단순화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친숙함 </a:t>
            </a:r>
          </a:p>
          <a:p>
            <a:pPr marL="540000" indent="-285750">
              <a:buFont typeface="Wingdings" panose="05000000000000000000" pitchFamily="2" charset="2"/>
              <a:buChar char="ü"/>
            </a:pPr>
            <a:endParaRPr lang="en-US" altLang="ko-KR" sz="1200" dirty="0" smtClean="0">
              <a:latin typeface="+mn-ea"/>
            </a:endParaRPr>
          </a:p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편리함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유용성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  <a:endParaRPr lang="ko-KR" altLang="en-US" sz="1600" b="1" dirty="0" smtClean="0">
              <a:solidFill>
                <a:srgbClr val="C00000"/>
              </a:solidFill>
              <a:latin typeface="+mn-ea"/>
            </a:endParaRPr>
          </a:p>
          <a:p>
            <a:pPr marL="540000" lvl="1" indent="-342900">
              <a:buFont typeface="Wingdings" panose="05000000000000000000" pitchFamily="2" charset="2"/>
              <a:buChar char="ü"/>
            </a:pP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Web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기반으로  언제 어디서나  신속하게  업무 처리 가능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40000" lvl="1" indent="-34290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완벽한 통합성으로 업무간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프로그램간 연결이 매우 강함</a:t>
            </a:r>
          </a:p>
          <a:p>
            <a:pPr marL="540000" lvl="1" indent="-34290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업무마감과 동시에 결산이 이루어져 제품별 원가를 즉시 파악하고 회사의 손익을 한눈에 파악할 수 있는 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/>
            </a:r>
            <a:b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시스템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540000" lvl="1" indent="-34290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타 시스템과의 </a:t>
            </a:r>
            <a:r>
              <a:rPr lang="ko-KR" alt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연동성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간소화로 업무효율이 높음</a:t>
            </a:r>
          </a:p>
          <a:p>
            <a:pPr marL="540000" lvl="1"/>
            <a:endParaRPr lang="en-US" altLang="ko-KR" dirty="0" smtClean="0">
              <a:latin typeface="+mn-ea"/>
            </a:endParaRPr>
          </a:p>
          <a:p>
            <a:endParaRPr lang="ko-KR" altLang="en-US" sz="1200" dirty="0" smtClean="0">
              <a:latin typeface="+mn-ea"/>
            </a:endParaRPr>
          </a:p>
          <a:p>
            <a:endParaRPr lang="ko-KR" altLang="en-US" sz="1200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124744"/>
            <a:ext cx="247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1) </a:t>
            </a:r>
            <a:r>
              <a:rPr lang="ko-KR" altLang="en-US" b="1" dirty="0" smtClean="0"/>
              <a:t>시스템 측면의 장점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467544" y="1700808"/>
            <a:ext cx="8352928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67544" y="5805264"/>
            <a:ext cx="8352928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525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67544" y="1700808"/>
            <a:ext cx="8352928" cy="3816424"/>
          </a:xfrm>
          <a:prstGeom prst="rect">
            <a:avLst/>
          </a:prstGeom>
          <a:solidFill>
            <a:srgbClr val="ECF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E4F6DE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02630"/>
            <a:ext cx="7488832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3-4. </a:t>
            </a:r>
            <a:r>
              <a:rPr lang="ko-KR" altLang="en-US" dirty="0" smtClean="0"/>
              <a:t>제안의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특징 및 장점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19572" y="1916832"/>
            <a:ext cx="7848872" cy="3600400"/>
          </a:xfrm>
        </p:spPr>
        <p:txBody>
          <a:bodyPr>
            <a:normAutofit lnSpcReduction="10000"/>
          </a:bodyPr>
          <a:lstStyle/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소프트웨어 라이선스  비용의 절감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HTML5, PHP,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마리아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사용으로  기존의 상용 소프트웨어 라이선스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비용 절감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0000" lvl="1" indent="-285750">
              <a:buFont typeface="Wingdings" panose="05000000000000000000" pitchFamily="2" charset="2"/>
              <a:buChar char="ü"/>
            </a:pPr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modsecurity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오픈소스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웹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방화벽의 사용으로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보안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강화 및 비용 </a:t>
            </a:r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절감</a:t>
            </a:r>
            <a:endParaRPr lang="en-US" altLang="ko-K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54250" lvl="1"/>
            <a:r>
              <a:rPr lang="en-US" altLang="ko-KR" b="1" i="1" dirty="0">
                <a:solidFill>
                  <a:srgbClr val="FF0000"/>
                </a:solidFill>
              </a:rPr>
              <a:t> </a:t>
            </a:r>
            <a:r>
              <a:rPr lang="en-US" altLang="ko-KR" b="1" i="1" dirty="0" smtClean="0">
                <a:solidFill>
                  <a:srgbClr val="FF0000"/>
                </a:solidFill>
              </a:rPr>
              <a:t>    </a:t>
            </a:r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</a:rPr>
              <a:t>**  </a:t>
            </a:r>
            <a:r>
              <a:rPr lang="ko-KR" altLang="en-US" b="1" i="1" dirty="0">
                <a:solidFill>
                  <a:schemeClr val="accent5">
                    <a:lumMod val="75000"/>
                  </a:schemeClr>
                </a:solidFill>
              </a:rPr>
              <a:t>몇 년 뒤 소프트웨어 라이선스  절감 비용으로  </a:t>
            </a:r>
            <a:r>
              <a:rPr lang="en-US" altLang="ko-KR" b="1" i="1" dirty="0">
                <a:solidFill>
                  <a:schemeClr val="accent5">
                    <a:lumMod val="75000"/>
                  </a:schemeClr>
                </a:solidFill>
              </a:rPr>
              <a:t>ERP</a:t>
            </a:r>
            <a:r>
              <a:rPr lang="ko-KR" altLang="en-US" b="1" i="1" dirty="0">
                <a:solidFill>
                  <a:schemeClr val="accent5">
                    <a:lumMod val="75000"/>
                  </a:schemeClr>
                </a:solidFill>
              </a:rPr>
              <a:t>구축 비용 이상을 만들어 주는 </a:t>
            </a:r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</a:rPr>
              <a:t>ERP</a:t>
            </a:r>
            <a:r>
              <a:rPr lang="ko-KR" altLang="en-US" i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ko-KR" altLang="en-US" i="1" dirty="0">
              <a:solidFill>
                <a:schemeClr val="accent5">
                  <a:lumMod val="75000"/>
                </a:schemeClr>
              </a:solidFill>
            </a:endParaRPr>
          </a:p>
          <a:p>
            <a:pPr marL="540000" lvl="1" indent="-285750">
              <a:buFont typeface="Wingdings" panose="05000000000000000000" pitchFamily="2" charset="2"/>
              <a:buChar char="ü"/>
            </a:pPr>
            <a:endParaRPr lang="en-US" altLang="ko-KR" dirty="0" smtClean="0">
              <a:latin typeface="+mn-ea"/>
            </a:endParaRPr>
          </a:p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안정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성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</a:p>
          <a:p>
            <a:pPr marL="432000" indent="-1714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상용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MSSQL, ORACLE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에 못지 않는 마리아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데이터의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무결성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높은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보안성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2000" indent="-171450">
              <a:buFont typeface="Wingdings" panose="05000000000000000000" pitchFamily="2" charset="2"/>
              <a:buChar char="ü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Cross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브라우징의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기술 적용으로 모든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웹브라우즈에서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동일한 화면 및 일관된 처리</a:t>
            </a:r>
          </a:p>
          <a:p>
            <a:pPr marL="432000" indent="-285750">
              <a:buFont typeface="Wingdings" panose="05000000000000000000" pitchFamily="2" charset="2"/>
              <a:buChar char="ü"/>
            </a:pPr>
            <a:endParaRPr lang="en-US" altLang="ko-KR" sz="1200" dirty="0" smtClean="0">
              <a:latin typeface="+mn-ea"/>
            </a:endParaRPr>
          </a:p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신속한 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+mn-ea"/>
              </a:rPr>
              <a:t>트랜젝션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 처리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  <a:endParaRPr lang="ko-KR" altLang="en-US" sz="1600" b="1" dirty="0" smtClean="0">
              <a:solidFill>
                <a:srgbClr val="C00000"/>
              </a:solidFill>
              <a:latin typeface="+mn-ea"/>
            </a:endParaRPr>
          </a:p>
          <a:p>
            <a:pPr marL="432000" indent="-1714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마리아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빠른 처리 능력과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Fusion IO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의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Hardware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적 지원으로 신속한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트랜젝션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처리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2000" indent="-171450">
              <a:buFont typeface="Wingdings" panose="05000000000000000000" pitchFamily="2" charset="2"/>
              <a:buChar char="ü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&lt;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유지보수 용이</a:t>
            </a:r>
            <a:r>
              <a:rPr lang="en-US" altLang="ko-KR" sz="1600" b="1" dirty="0" smtClean="0">
                <a:solidFill>
                  <a:srgbClr val="C00000"/>
                </a:solidFill>
                <a:latin typeface="+mn-ea"/>
              </a:rPr>
              <a:t>&gt;</a:t>
            </a:r>
            <a:endParaRPr lang="ko-KR" altLang="en-US" sz="1600" b="1" dirty="0" smtClean="0">
              <a:solidFill>
                <a:srgbClr val="C00000"/>
              </a:solidFill>
              <a:latin typeface="+mn-ea"/>
            </a:endParaRPr>
          </a:p>
          <a:p>
            <a:pPr marL="432000" indent="-1714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쉬운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PHP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로 개발되어 프로그램의  개발 및 수정이 용이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32000" indent="-1714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프로그램의 표준화로 유지보수가 쉬움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124744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1) </a:t>
            </a:r>
            <a:r>
              <a:rPr lang="ko-KR" altLang="en-US" b="1" dirty="0" smtClean="0"/>
              <a:t>기술적 측면의 장점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467544" y="1700808"/>
            <a:ext cx="8352928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67544" y="5517232"/>
            <a:ext cx="8352928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10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4623616" y="1052736"/>
            <a:ext cx="2345039" cy="10801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간편한 급여계산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급여승인 및 통제관리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소득형태별 자동회계처리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빠르고 정확한 세무신고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3-5. ERP</a:t>
            </a:r>
            <a:r>
              <a:rPr lang="ko-KR" altLang="en-US" dirty="0" smtClean="0"/>
              <a:t>구성도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6115393" y="2564904"/>
            <a:ext cx="2345039" cy="1080120"/>
          </a:xfrm>
          <a:prstGeom prst="rect">
            <a:avLst/>
          </a:prstGeom>
          <a:solidFill>
            <a:srgbClr val="FDDDC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제조경비 추이분석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세분화 관리가 가능한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원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가요소 설정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기업환경에 적합한 배부기준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115393" y="3861048"/>
            <a:ext cx="2345039" cy="10801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다양하고 영업 프로세스 반영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80550" fontAlgn="base" latinLnBrk="0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(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의약품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부외품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헬스케어등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기준별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 매출이익 분석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업무특성별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 영업단가관리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빠르고 정확한 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월마감</a:t>
            </a:r>
            <a:endParaRPr kumimoji="0" lang="ko-KR" altLang="en-US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투명한 실적평가 관리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051720" y="5373216"/>
            <a:ext cx="2345039" cy="1080120"/>
          </a:xfrm>
          <a:prstGeom prst="rect">
            <a:avLst/>
          </a:prstGeom>
          <a:solidFill>
            <a:srgbClr val="FBF9D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생산계획대비 실적관리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원자재 청구 및 출고관리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표준구성도 공정관리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생산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/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외주 혼합공정관리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간편 생산실적관리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570777" y="2564904"/>
            <a:ext cx="2345039" cy="10801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강력한 재고통제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정확한 </a:t>
            </a:r>
            <a:r>
              <a:rPr kumimoji="0" lang="ko-KR" altLang="en-US" sz="110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자재수급량</a:t>
            </a: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 산출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정확한 재고수불관리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다양한 재고평가 관리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/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수입 시스템</a:t>
            </a:r>
            <a:endParaRPr kumimoji="0" lang="ko-KR" altLang="en-US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70777" y="3861048"/>
            <a:ext cx="2345039" cy="1080120"/>
          </a:xfrm>
          <a:prstGeom prst="rect">
            <a:avLst/>
          </a:prstGeom>
          <a:solidFill>
            <a:srgbClr val="E6F9B5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유형별 전표 자동 완성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전자 결재 시스템</a:t>
            </a:r>
            <a:endParaRPr kumimoji="0" lang="en-US" altLang="ko-KR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결제예정 작업으로 자금흐름도</a:t>
            </a:r>
            <a:endParaRPr kumimoji="0" lang="ko-KR" altLang="en-US" sz="11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부가세 신고 원천 추적</a:t>
            </a:r>
          </a:p>
          <a:p>
            <a:pPr marL="252000" indent="-171450" fontAlgn="base" latinLnBrk="0">
              <a:spcBef>
                <a:spcPct val="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</a:pPr>
            <a:r>
              <a:rPr kumimoji="0" lang="ko-KR" altLang="en-US" sz="11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</a:rPr>
              <a:t>실시간 금융계좌 관리</a:t>
            </a:r>
          </a:p>
        </p:txBody>
      </p:sp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4582827"/>
              </p:ext>
            </p:extLst>
          </p:nvPr>
        </p:nvGraphicFramePr>
        <p:xfrm>
          <a:off x="2375632" y="1989634"/>
          <a:ext cx="4284600" cy="3527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직선 화살표 연결선 20"/>
          <p:cNvCxnSpPr/>
          <p:nvPr/>
        </p:nvCxnSpPr>
        <p:spPr>
          <a:xfrm flipV="1">
            <a:off x="3851920" y="2780928"/>
            <a:ext cx="395992" cy="324036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4788024" y="4401108"/>
            <a:ext cx="395992" cy="324036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815968" y="4437112"/>
            <a:ext cx="395992" cy="277781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3563888" y="3501008"/>
            <a:ext cx="0" cy="504056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5436096" y="3501008"/>
            <a:ext cx="0" cy="504056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4788024" y="2791179"/>
            <a:ext cx="395992" cy="277781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49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648072"/>
          </a:xfrm>
        </p:spPr>
        <p:txBody>
          <a:bodyPr/>
          <a:lstStyle/>
          <a:p>
            <a:r>
              <a:rPr lang="ko-KR" altLang="en-US" dirty="0" err="1" smtClean="0"/>
              <a:t>오픈소스</a:t>
            </a:r>
            <a:r>
              <a:rPr lang="ko-KR" altLang="en-US" dirty="0" smtClean="0"/>
              <a:t> 소프트웨어 기반으로 </a:t>
            </a:r>
            <a:r>
              <a:rPr lang="ko-KR" altLang="en-US" dirty="0" smtClean="0">
                <a:solidFill>
                  <a:srgbClr val="C00000"/>
                </a:solidFill>
              </a:rPr>
              <a:t>비용절감 및 고성능</a:t>
            </a:r>
            <a:r>
              <a:rPr lang="en-US" altLang="ko-KR" dirty="0" smtClean="0">
                <a:solidFill>
                  <a:srgbClr val="C00000"/>
                </a:solidFill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</a:rPr>
              <a:t>안정성</a:t>
            </a:r>
            <a:r>
              <a:rPr lang="en-US" altLang="ko-KR" dirty="0" smtClean="0">
                <a:solidFill>
                  <a:srgbClr val="C00000"/>
                </a:solidFill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</a:rPr>
              <a:t>보안</a:t>
            </a:r>
            <a:r>
              <a:rPr lang="ko-KR" altLang="en-US" dirty="0" smtClean="0"/>
              <a:t>을 보장할 수 있는 방향으로 시스템을 구성하였습니다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3-6. H/W, S/W </a:t>
            </a:r>
            <a:r>
              <a:rPr lang="ko-KR" altLang="en-US" dirty="0" smtClean="0"/>
              <a:t>구성방안</a:t>
            </a:r>
            <a:endParaRPr lang="ko-KR" altLang="en-US" dirty="0"/>
          </a:p>
        </p:txBody>
      </p:sp>
      <p:graphicFrame>
        <p:nvGraphicFramePr>
          <p:cNvPr id="6" name="다이어그램 5"/>
          <p:cNvGraphicFramePr/>
          <p:nvPr>
            <p:extLst>
              <p:ext uri="{D42A27DB-BD31-4B8C-83A1-F6EECF244321}">
                <p14:modId xmlns:p14="http://schemas.microsoft.com/office/powerpoint/2010/main" xmlns="" val="4022332226"/>
              </p:ext>
            </p:extLst>
          </p:nvPr>
        </p:nvGraphicFramePr>
        <p:xfrm>
          <a:off x="899592" y="1772816"/>
          <a:ext cx="734481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30493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576064"/>
          </a:xfrm>
        </p:spPr>
        <p:txBody>
          <a:bodyPr/>
          <a:lstStyle/>
          <a:p>
            <a:r>
              <a:rPr lang="ko-KR" altLang="en-US" dirty="0" err="1" smtClean="0"/>
              <a:t>오픈소스</a:t>
            </a:r>
            <a:r>
              <a:rPr lang="ko-KR" altLang="en-US" dirty="0" smtClean="0"/>
              <a:t> 소프트웨어 기반으로 </a:t>
            </a:r>
            <a:r>
              <a:rPr lang="ko-KR" altLang="en-US" dirty="0" smtClean="0">
                <a:solidFill>
                  <a:srgbClr val="C00000"/>
                </a:solidFill>
              </a:rPr>
              <a:t>비용절감 및 고성능</a:t>
            </a:r>
            <a:r>
              <a:rPr lang="en-US" altLang="ko-KR" dirty="0" smtClean="0">
                <a:solidFill>
                  <a:srgbClr val="C00000"/>
                </a:solidFill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</a:rPr>
              <a:t>안정성</a:t>
            </a:r>
            <a:r>
              <a:rPr lang="en-US" altLang="ko-KR" dirty="0" smtClean="0">
                <a:solidFill>
                  <a:srgbClr val="C00000"/>
                </a:solidFill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</a:rPr>
              <a:t>보안</a:t>
            </a:r>
            <a:r>
              <a:rPr lang="ko-KR" altLang="en-US" dirty="0" smtClean="0"/>
              <a:t>을 보장할 수 있는 방향으로 시스템을 구성하였습니다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2E0D-B227-47D3-A7A0-732D5A573E70}" type="slidenum">
              <a:rPr lang="ko-KR" altLang="en-US" sz="1000" smtClean="0"/>
              <a:pPr/>
              <a:t>18</a:t>
            </a:fld>
            <a:endParaRPr lang="ko-KR" altLang="en-US" sz="1000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3-7. H/W, S/W </a:t>
            </a:r>
            <a:r>
              <a:rPr lang="ko-KR" altLang="en-US" dirty="0" smtClean="0"/>
              <a:t>구성방안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970784" y="1916820"/>
            <a:ext cx="4201616" cy="1800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Web Server</a:t>
            </a:r>
          </a:p>
          <a:p>
            <a:pPr algn="ctr"/>
            <a:r>
              <a:rPr lang="en-US" altLang="ko-KR" sz="1200" b="1" dirty="0" smtClean="0">
                <a:latin typeface="+mn-ea"/>
              </a:rPr>
              <a:t>(Apache, PHP)</a:t>
            </a:r>
          </a:p>
          <a:p>
            <a:pPr algn="ctr"/>
            <a:endParaRPr lang="en-US" altLang="ko-KR" sz="1200" b="1" dirty="0">
              <a:latin typeface="+mn-ea"/>
            </a:endParaRPr>
          </a:p>
          <a:p>
            <a:pPr algn="ctr"/>
            <a:endParaRPr lang="en-US" altLang="ko-KR" sz="1200" b="1" dirty="0" smtClean="0">
              <a:latin typeface="+mn-ea"/>
            </a:endParaRPr>
          </a:p>
          <a:p>
            <a:pPr algn="ctr"/>
            <a:endParaRPr lang="en-US" altLang="ko-KR" sz="1200" b="1" dirty="0">
              <a:latin typeface="+mn-ea"/>
            </a:endParaRPr>
          </a:p>
          <a:p>
            <a:pPr algn="ctr"/>
            <a:endParaRPr lang="en-US" altLang="ko-KR" sz="1200" b="1" dirty="0" smtClean="0">
              <a:latin typeface="+mn-ea"/>
            </a:endParaRPr>
          </a:p>
          <a:p>
            <a:pPr algn="ctr"/>
            <a:endParaRPr lang="ko-KR" altLang="en-US" sz="1200" b="1" dirty="0"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70784" y="4656008"/>
            <a:ext cx="4195622" cy="13652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Fusion IO</a:t>
            </a:r>
          </a:p>
          <a:p>
            <a:pPr algn="ctr"/>
            <a:endParaRPr lang="en-US" altLang="ko-KR" sz="1200" b="1" dirty="0" smtClean="0">
              <a:latin typeface="+mn-ea"/>
            </a:endParaRPr>
          </a:p>
          <a:p>
            <a:pPr algn="ctr"/>
            <a:endParaRPr lang="en-US" altLang="ko-KR" sz="1200" b="1" dirty="0">
              <a:latin typeface="+mn-ea"/>
            </a:endParaRPr>
          </a:p>
          <a:p>
            <a:pPr algn="ctr"/>
            <a:endParaRPr lang="en-US" altLang="ko-KR" sz="1200" b="1" dirty="0" smtClean="0">
              <a:latin typeface="+mn-ea"/>
            </a:endParaRPr>
          </a:p>
        </p:txBody>
      </p:sp>
      <p:sp>
        <p:nvSpPr>
          <p:cNvPr id="7" name="순서도: 자기 디스크 6"/>
          <p:cNvSpPr/>
          <p:nvPr/>
        </p:nvSpPr>
        <p:spPr>
          <a:xfrm>
            <a:off x="6442360" y="5298454"/>
            <a:ext cx="1658130" cy="650896"/>
          </a:xfrm>
          <a:prstGeom prst="flowChartMagneticDisk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err="1" smtClean="0">
                <a:latin typeface="+mn-ea"/>
              </a:rPr>
              <a:t>MariaDB</a:t>
            </a:r>
            <a:endParaRPr lang="en-US" altLang="ko-KR" sz="1200" b="1" dirty="0" smtClean="0">
              <a:latin typeface="+mn-ea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6588280" y="3778069"/>
            <a:ext cx="0" cy="7310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/>
          <p:nvPr/>
        </p:nvCxnSpPr>
        <p:spPr>
          <a:xfrm flipV="1">
            <a:off x="5868200" y="3778070"/>
            <a:ext cx="0" cy="7310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한쪽 모서리가 잘린 사각형 9"/>
          <p:cNvSpPr/>
          <p:nvPr/>
        </p:nvSpPr>
        <p:spPr>
          <a:xfrm>
            <a:off x="5934159" y="2708920"/>
            <a:ext cx="2160240" cy="324040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Open SSL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1" name="한쪽 모서리가 잘린 사각형 10"/>
          <p:cNvSpPr/>
          <p:nvPr/>
        </p:nvSpPr>
        <p:spPr>
          <a:xfrm>
            <a:off x="5934159" y="3104970"/>
            <a:ext cx="2160240" cy="504050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atin typeface="+mn-ea"/>
              </a:rPr>
              <a:t>Web Firewall</a:t>
            </a:r>
          </a:p>
          <a:p>
            <a:pPr algn="ctr"/>
            <a:r>
              <a:rPr lang="en-US" altLang="ko-KR" sz="1100" b="1" dirty="0" smtClean="0">
                <a:latin typeface="+mn-ea"/>
              </a:rPr>
              <a:t>(</a:t>
            </a:r>
            <a:r>
              <a:rPr lang="en-US" altLang="ko-KR" sz="1100" b="1" dirty="0" err="1" smtClean="0">
                <a:latin typeface="+mn-ea"/>
              </a:rPr>
              <a:t>modsecurity</a:t>
            </a:r>
            <a:r>
              <a:rPr lang="en-US" altLang="ko-KR" sz="1100" b="1" dirty="0" smtClean="0">
                <a:latin typeface="+mn-ea"/>
              </a:rPr>
              <a:t>)</a:t>
            </a:r>
            <a:endParaRPr lang="ko-KR" altLang="en-US" sz="1100" b="1" dirty="0">
              <a:latin typeface="+mn-ea"/>
            </a:endParaRPr>
          </a:p>
        </p:txBody>
      </p:sp>
      <p:pic>
        <p:nvPicPr>
          <p:cNvPr id="12" name="Picture 2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1988800"/>
            <a:ext cx="1365628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꺾인 연결선 12"/>
          <p:cNvCxnSpPr/>
          <p:nvPr/>
        </p:nvCxnSpPr>
        <p:spPr>
          <a:xfrm>
            <a:off x="2555758" y="2492870"/>
            <a:ext cx="1368152" cy="864096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96144" y="2960013"/>
            <a:ext cx="15009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+mn-ea"/>
              </a:rPr>
              <a:t>Html5,CSS,JQuery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7" name="순서도: 자기 디스크 16"/>
          <p:cNvSpPr/>
          <p:nvPr/>
        </p:nvSpPr>
        <p:spPr>
          <a:xfrm>
            <a:off x="1259540" y="5013220"/>
            <a:ext cx="1658130" cy="650896"/>
          </a:xfrm>
          <a:prstGeom prst="flowChartMagneticDisk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백업 스토리지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18" name="직선 화살표 연결선 17"/>
          <p:cNvCxnSpPr/>
          <p:nvPr/>
        </p:nvCxnSpPr>
        <p:spPr bwMode="auto">
          <a:xfrm flipH="1">
            <a:off x="3059790" y="5229250"/>
            <a:ext cx="79211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13FC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직선 화살표 연결선 18"/>
          <p:cNvCxnSpPr/>
          <p:nvPr/>
        </p:nvCxnSpPr>
        <p:spPr bwMode="auto">
          <a:xfrm flipH="1">
            <a:off x="3059790" y="5445280"/>
            <a:ext cx="79211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13FC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4067944" y="1988840"/>
            <a:ext cx="1323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+mn-ea"/>
              </a:rPr>
              <a:t>Web 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</a:rPr>
              <a:t>서버 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Linux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7944" y="4725144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DB </a:t>
            </a:r>
            <a:r>
              <a:rPr lang="ko-KR" altLang="en-US" sz="1200" b="1" dirty="0">
                <a:solidFill>
                  <a:schemeClr val="bg1"/>
                </a:solidFill>
                <a:latin typeface="+mn-ea"/>
              </a:rPr>
              <a:t>서버 </a:t>
            </a:r>
            <a:r>
              <a:rPr lang="en-US" altLang="ko-KR" sz="1200" b="1" dirty="0" smtClean="0">
                <a:solidFill>
                  <a:schemeClr val="bg1"/>
                </a:solidFill>
                <a:latin typeface="+mn-ea"/>
              </a:rPr>
              <a:t>Linux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02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ukwang\Documents\_work\ERP제안서_PPT\ppt_design\img\shado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1630" y="5601419"/>
            <a:ext cx="520065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4-1. </a:t>
            </a:r>
            <a:r>
              <a:rPr lang="ko-KR" altLang="en-US" dirty="0" err="1" smtClean="0"/>
              <a:t>부광약품</a:t>
            </a:r>
            <a:r>
              <a:rPr lang="ko-KR" altLang="en-US" dirty="0" smtClean="0"/>
              <a:t> </a:t>
            </a:r>
            <a:r>
              <a:rPr lang="en-US" altLang="ko-KR" dirty="0"/>
              <a:t>Desktop </a:t>
            </a:r>
            <a:r>
              <a:rPr lang="ko-KR" altLang="en-US" dirty="0"/>
              <a:t>사용 현황</a:t>
            </a:r>
          </a:p>
        </p:txBody>
      </p:sp>
      <p:sp>
        <p:nvSpPr>
          <p:cNvPr id="31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xmlns="" val="1197122819"/>
              </p:ext>
            </p:extLst>
          </p:nvPr>
        </p:nvGraphicFramePr>
        <p:xfrm>
          <a:off x="1979712" y="1628800"/>
          <a:ext cx="525658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타원 7"/>
          <p:cNvSpPr/>
          <p:nvPr/>
        </p:nvSpPr>
        <p:spPr>
          <a:xfrm>
            <a:off x="5292080" y="2204864"/>
            <a:ext cx="72008" cy="72008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5350599" y="1575676"/>
            <a:ext cx="612068" cy="6480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962667" y="1575676"/>
            <a:ext cx="23537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20272" y="1661899"/>
            <a:ext cx="1293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ERP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Mail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+mn-ea"/>
              </a:rPr>
              <a:t>단순문서</a:t>
            </a:r>
            <a:endParaRPr lang="ko-KR" altLang="en-US" sz="1600" dirty="0">
              <a:latin typeface="+mn-ea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5508104" y="5373216"/>
            <a:ext cx="72008" cy="72008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연결선 32"/>
          <p:cNvCxnSpPr/>
          <p:nvPr/>
        </p:nvCxnSpPr>
        <p:spPr>
          <a:xfrm>
            <a:off x="5540970" y="5409220"/>
            <a:ext cx="612068" cy="3080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6153038" y="5717277"/>
            <a:ext cx="22353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20272" y="4797152"/>
            <a:ext cx="1293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ERP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Mail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+mn-ea"/>
              </a:rPr>
              <a:t>주</a:t>
            </a:r>
            <a:r>
              <a:rPr lang="ko-KR" altLang="en-US" sz="1600" dirty="0">
                <a:latin typeface="+mn-ea"/>
              </a:rPr>
              <a:t>요</a:t>
            </a:r>
            <a:r>
              <a:rPr lang="ko-KR" altLang="en-US" sz="1600" dirty="0" smtClean="0">
                <a:latin typeface="+mn-ea"/>
              </a:rPr>
              <a:t>문서</a:t>
            </a:r>
            <a:endParaRPr lang="ko-KR" altLang="en-US" sz="1600" dirty="0"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 flipH="1">
            <a:off x="755576" y="1573959"/>
            <a:ext cx="2952329" cy="702913"/>
            <a:chOff x="5444480" y="1656068"/>
            <a:chExt cx="2818131" cy="701196"/>
          </a:xfrm>
        </p:grpSpPr>
        <p:sp>
          <p:nvSpPr>
            <p:cNvPr id="39" name="타원 38"/>
            <p:cNvSpPr/>
            <p:nvPr/>
          </p:nvSpPr>
          <p:spPr>
            <a:xfrm>
              <a:off x="5444480" y="2285256"/>
              <a:ext cx="72008" cy="72008"/>
            </a:xfrm>
            <a:prstGeom prst="ellipse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" name="직선 연결선 39"/>
            <p:cNvCxnSpPr/>
            <p:nvPr/>
          </p:nvCxnSpPr>
          <p:spPr>
            <a:xfrm flipV="1">
              <a:off x="5502999" y="1656068"/>
              <a:ext cx="612068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6115067" y="1656068"/>
              <a:ext cx="214754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757776" y="1661899"/>
            <a:ext cx="1293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ERP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Mail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+mn-ea"/>
              </a:rPr>
              <a:t>단순문서</a:t>
            </a:r>
            <a:endParaRPr lang="ko-KR" altLang="en-US" sz="1600" dirty="0">
              <a:latin typeface="+mn-ea"/>
            </a:endParaRPr>
          </a:p>
        </p:txBody>
      </p:sp>
      <p:grpSp>
        <p:nvGrpSpPr>
          <p:cNvPr id="47" name="그룹 46"/>
          <p:cNvGrpSpPr/>
          <p:nvPr/>
        </p:nvGrpSpPr>
        <p:grpSpPr>
          <a:xfrm flipH="1" flipV="1">
            <a:off x="755576" y="5125380"/>
            <a:ext cx="2952329" cy="639688"/>
            <a:chOff x="5444480" y="1656068"/>
            <a:chExt cx="2818131" cy="701196"/>
          </a:xfrm>
        </p:grpSpPr>
        <p:sp>
          <p:nvSpPr>
            <p:cNvPr id="48" name="타원 47"/>
            <p:cNvSpPr/>
            <p:nvPr/>
          </p:nvSpPr>
          <p:spPr>
            <a:xfrm>
              <a:off x="5444480" y="2285256"/>
              <a:ext cx="72008" cy="72008"/>
            </a:xfrm>
            <a:prstGeom prst="ellipse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9" name="직선 연결선 48"/>
            <p:cNvCxnSpPr/>
            <p:nvPr/>
          </p:nvCxnSpPr>
          <p:spPr>
            <a:xfrm flipV="1">
              <a:off x="5502999" y="1656068"/>
              <a:ext cx="612068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6115067" y="1656068"/>
              <a:ext cx="214754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755576" y="4869160"/>
            <a:ext cx="1293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ERP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+mn-ea"/>
              </a:rPr>
              <a:t>Mail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+mn-ea"/>
              </a:rPr>
              <a:t>주요문서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23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모서리가 둥근 직사각형 77"/>
          <p:cNvSpPr/>
          <p:nvPr/>
        </p:nvSpPr>
        <p:spPr>
          <a:xfrm>
            <a:off x="827584" y="1052736"/>
            <a:ext cx="7488832" cy="38884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CCFFCC"/>
              </a:solidFill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4-2. </a:t>
            </a:r>
            <a:r>
              <a:rPr lang="ko-KR" altLang="en-US" dirty="0" smtClean="0"/>
              <a:t>공개</a:t>
            </a:r>
            <a:r>
              <a:rPr lang="en-US" altLang="ko-KR" dirty="0"/>
              <a:t>SW </a:t>
            </a:r>
            <a:r>
              <a:rPr lang="ko-KR" altLang="en-US" dirty="0"/>
              <a:t>도입 후 </a:t>
            </a:r>
            <a:r>
              <a:rPr lang="ko-KR" altLang="en-US" dirty="0" err="1"/>
              <a:t>부광약품의</a:t>
            </a:r>
            <a:r>
              <a:rPr lang="ko-KR" altLang="en-US" dirty="0"/>
              <a:t> 모습</a:t>
            </a:r>
          </a:p>
        </p:txBody>
      </p:sp>
      <p:pic>
        <p:nvPicPr>
          <p:cNvPr id="9" name="Picture 2" descr="C:\Users\bukwang\AppData\Local\Microsoft\Windows\Temporary Internet Files\Content.IE5\DVAJKL9W\MC9004247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7618" y="1268760"/>
            <a:ext cx="1060078" cy="110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bukwang\AppData\Local\Microsoft\Windows\Temporary Internet Files\Content.IE5\KGVOSN21\MC90042605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3602" y="3284984"/>
            <a:ext cx="1058999" cy="110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1185904" y="1975174"/>
            <a:ext cx="1584381" cy="1214454"/>
            <a:chOff x="832177" y="1372467"/>
            <a:chExt cx="1584381" cy="1214454"/>
          </a:xfrm>
        </p:grpSpPr>
        <p:pic>
          <p:nvPicPr>
            <p:cNvPr id="5124" name="Picture 4" descr="C:\Users\bukwang\Documents\_work\ERP제안서_PPT\ppt_design\img\pc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77" y="1372467"/>
              <a:ext cx="1403531" cy="121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691680" y="1700808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Linux</a:t>
              </a:r>
              <a:endParaRPr lang="ko-KR" altLang="en-US" dirty="0"/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2411555" y="2654409"/>
            <a:ext cx="1584381" cy="1214454"/>
            <a:chOff x="832177" y="1372467"/>
            <a:chExt cx="1584381" cy="1214454"/>
          </a:xfrm>
        </p:grpSpPr>
        <p:pic>
          <p:nvPicPr>
            <p:cNvPr id="51" name="Picture 4" descr="C:\Users\bukwang\Documents\_work\ERP제안서_PPT\ppt_design\img\pc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77" y="1372467"/>
              <a:ext cx="1403531" cy="121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1691680" y="1700808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Linux</a:t>
              </a:r>
              <a:endParaRPr lang="ko-KR" altLang="en-US" dirty="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576030" y="3078642"/>
            <a:ext cx="1889542" cy="1214454"/>
            <a:chOff x="832177" y="1372467"/>
            <a:chExt cx="1889542" cy="1214454"/>
          </a:xfrm>
        </p:grpSpPr>
        <p:pic>
          <p:nvPicPr>
            <p:cNvPr id="54" name="Picture 4" descr="C:\Users\bukwang\Documents\_work\ERP제안서_PPT\ppt_design\img\pc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77" y="1372467"/>
              <a:ext cx="1403531" cy="121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1554412" y="2162688"/>
              <a:ext cx="11673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Window7</a:t>
              </a:r>
              <a:endParaRPr lang="ko-KR" altLang="en-US" dirty="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5652120" y="2348880"/>
            <a:ext cx="1935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ERP Linux Server</a:t>
            </a:r>
            <a:endParaRPr lang="ko-KR" alt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474602" y="4365104"/>
            <a:ext cx="219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/>
              <a:t>MariaDB</a:t>
            </a:r>
            <a:r>
              <a:rPr lang="en-US" altLang="ko-KR" dirty="0" smtClean="0"/>
              <a:t> DB Server</a:t>
            </a:r>
            <a:endParaRPr lang="ko-KR" altLang="en-US" dirty="0"/>
          </a:p>
        </p:txBody>
      </p:sp>
      <p:cxnSp>
        <p:nvCxnSpPr>
          <p:cNvPr id="25" name="직선 화살표 연결선 24"/>
          <p:cNvCxnSpPr/>
          <p:nvPr/>
        </p:nvCxnSpPr>
        <p:spPr>
          <a:xfrm flipV="1">
            <a:off x="6435650" y="2732228"/>
            <a:ext cx="0" cy="480748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>
            <a:off x="6651674" y="2808898"/>
            <a:ext cx="0" cy="476086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 flipV="1">
            <a:off x="3707904" y="1700808"/>
            <a:ext cx="2295698" cy="909656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 flipH="1">
            <a:off x="3779912" y="1916832"/>
            <a:ext cx="2223690" cy="936104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모서리가 둥근 직사각형 82"/>
          <p:cNvSpPr/>
          <p:nvPr/>
        </p:nvSpPr>
        <p:spPr>
          <a:xfrm>
            <a:off x="827584" y="5877272"/>
            <a:ext cx="7488832" cy="57606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비용 절감 및 다양한 정책 수립 가능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아래쪽 화살표 79"/>
          <p:cNvSpPr/>
          <p:nvPr/>
        </p:nvSpPr>
        <p:spPr>
          <a:xfrm>
            <a:off x="4268106" y="5229200"/>
            <a:ext cx="607789" cy="79208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모서리가 둥근 직사각형 78"/>
          <p:cNvSpPr/>
          <p:nvPr/>
        </p:nvSpPr>
        <p:spPr>
          <a:xfrm>
            <a:off x="827584" y="4869160"/>
            <a:ext cx="7488832" cy="50405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특정 벤더의 </a:t>
            </a:r>
            <a:r>
              <a:rPr lang="en-US" altLang="ko-K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라이선스에서 독립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6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모서리가 둥근 직사각형 63"/>
          <p:cNvSpPr/>
          <p:nvPr/>
        </p:nvSpPr>
        <p:spPr>
          <a:xfrm>
            <a:off x="6876256" y="2852937"/>
            <a:ext cx="1872208" cy="31683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점차적으로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/>
            </a:r>
            <a:b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</a:b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문제해결 후</a:t>
            </a: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/>
            </a:r>
            <a:b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</a:br>
            <a:r>
              <a:rPr lang="en-US" altLang="ko-K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Linux</a:t>
            </a:r>
            <a:r>
              <a:rPr lang="ko-KR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로 교체</a:t>
            </a:r>
            <a:endParaRPr lang="ko-KR" altLang="en-US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aphicFrame>
        <p:nvGraphicFramePr>
          <p:cNvPr id="9" name="차트 8"/>
          <p:cNvGraphicFramePr/>
          <p:nvPr>
            <p:extLst>
              <p:ext uri="{D42A27DB-BD31-4B8C-83A1-F6EECF244321}">
                <p14:modId xmlns:p14="http://schemas.microsoft.com/office/powerpoint/2010/main" xmlns="" val="3263610969"/>
              </p:ext>
            </p:extLst>
          </p:nvPr>
        </p:nvGraphicFramePr>
        <p:xfrm>
          <a:off x="323528" y="2793702"/>
          <a:ext cx="1872208" cy="196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99592" y="4201343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</a:rPr>
              <a:t>Linux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3648" y="2780928"/>
            <a:ext cx="10935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/>
              <a:t>35</a:t>
            </a:r>
            <a:r>
              <a:rPr lang="en-US" altLang="ko-KR" b="1" dirty="0" smtClean="0"/>
              <a:t>%</a:t>
            </a:r>
          </a:p>
          <a:p>
            <a:pPr algn="ctr"/>
            <a:r>
              <a:rPr lang="en-US" altLang="ko-KR" b="1" dirty="0" smtClean="0"/>
              <a:t>Window</a:t>
            </a:r>
          </a:p>
          <a:p>
            <a:pPr algn="ctr"/>
            <a:r>
              <a:rPr lang="ko-KR" altLang="en-US" b="1" dirty="0" smtClean="0"/>
              <a:t>사용</a:t>
            </a:r>
            <a:endParaRPr lang="ko-KR" altLang="en-US" b="1" dirty="0"/>
          </a:p>
        </p:txBody>
      </p:sp>
      <p:pic>
        <p:nvPicPr>
          <p:cNvPr id="49" name="Picture 2" descr="C:\Users\bukwang\Documents\_work\ERP제안서_PPT\ppt_design\img\shado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22" y="4377284"/>
            <a:ext cx="2680370" cy="56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1878424" y="3789039"/>
            <a:ext cx="72009" cy="7200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1950433" y="3140968"/>
            <a:ext cx="965383" cy="67304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xmlns="" val="4072569201"/>
              </p:ext>
            </p:extLst>
          </p:nvPr>
        </p:nvGraphicFramePr>
        <p:xfrm>
          <a:off x="2771800" y="2708920"/>
          <a:ext cx="482453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355976" y="3068960"/>
            <a:ext cx="18517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프린터 드라이브 부재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355976" y="3831431"/>
            <a:ext cx="2182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대관 문서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doc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xls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hwp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Internet Explorer(ActiveX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55976" y="4808185"/>
            <a:ext cx="15103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부재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55976" y="5559623"/>
            <a:ext cx="2343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장비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미지원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Computer System Validation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4" name="직선 연결선 53"/>
          <p:cNvCxnSpPr>
            <a:stCxn id="11" idx="2"/>
          </p:cNvCxnSpPr>
          <p:nvPr/>
        </p:nvCxnSpPr>
        <p:spPr>
          <a:xfrm>
            <a:off x="1878424" y="3825044"/>
            <a:ext cx="965384" cy="25202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11" idx="1"/>
          </p:cNvCxnSpPr>
          <p:nvPr/>
        </p:nvCxnSpPr>
        <p:spPr>
          <a:xfrm>
            <a:off x="1888969" y="3799584"/>
            <a:ext cx="954839" cy="11471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직선 연결선 55"/>
          <p:cNvCxnSpPr>
            <a:stCxn id="11" idx="1"/>
          </p:cNvCxnSpPr>
          <p:nvPr/>
        </p:nvCxnSpPr>
        <p:spPr>
          <a:xfrm>
            <a:off x="1888969" y="3799584"/>
            <a:ext cx="954839" cy="200568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4-3. </a:t>
            </a:r>
            <a:r>
              <a:rPr lang="ko-KR" altLang="en-US" dirty="0" err="1" smtClean="0"/>
              <a:t>부광약품의</a:t>
            </a:r>
            <a:r>
              <a:rPr lang="ko-KR" altLang="en-US" dirty="0" smtClean="0"/>
              <a:t> </a:t>
            </a:r>
            <a:r>
              <a:rPr lang="en-US" altLang="ko-KR" dirty="0" err="1"/>
              <a:t>DeskTop</a:t>
            </a:r>
            <a:r>
              <a:rPr lang="en-US" altLang="ko-KR" dirty="0"/>
              <a:t> OS </a:t>
            </a:r>
            <a:r>
              <a:rPr lang="ko-KR" altLang="en-US" dirty="0"/>
              <a:t>사용 현황</a:t>
            </a: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3570579"/>
              </p:ext>
            </p:extLst>
          </p:nvPr>
        </p:nvGraphicFramePr>
        <p:xfrm>
          <a:off x="515221" y="1124744"/>
          <a:ext cx="8086677" cy="1360116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{00A15C55-8517-42AA-B614-E9B94910E393}</a:tableStyleId>
              </a:tblPr>
              <a:tblGrid>
                <a:gridCol w="678075"/>
                <a:gridCol w="678075"/>
                <a:gridCol w="678075"/>
                <a:gridCol w="678075"/>
                <a:gridCol w="678075"/>
                <a:gridCol w="597700"/>
                <a:gridCol w="813117"/>
                <a:gridCol w="648072"/>
                <a:gridCol w="630070"/>
                <a:gridCol w="678075"/>
                <a:gridCol w="678075"/>
                <a:gridCol w="651193"/>
              </a:tblGrid>
              <a:tr h="16882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총</a:t>
                      </a:r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PC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대수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WINDOWS</a:t>
                      </a:r>
                      <a:r>
                        <a:rPr lang="en-US" altLang="ko-KR" sz="1400" baseline="0" dirty="0" smtClean="0">
                          <a:latin typeface="+mn-ea"/>
                          <a:ea typeface="+mn-ea"/>
                        </a:rPr>
                        <a:t> OS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LINUX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MAC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err="1" smtClean="0">
                          <a:latin typeface="+mn-ea"/>
                          <a:ea typeface="+mn-ea"/>
                        </a:rPr>
                        <a:t>WinOS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사용률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Linux</a:t>
                      </a:r>
                      <a:br>
                        <a:rPr lang="en-US" altLang="ko-KR" sz="1100" dirty="0" smtClean="0">
                          <a:latin typeface="+mn-ea"/>
                          <a:ea typeface="+mn-ea"/>
                        </a:rPr>
                      </a:b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사용률</a:t>
                      </a:r>
                    </a:p>
                    <a:p>
                      <a:pPr algn="ctr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MAC</a:t>
                      </a:r>
                    </a:p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사용률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191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세부 내용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개인</a:t>
                      </a:r>
                      <a:endParaRPr lang="en-US" altLang="ko-KR" sz="1050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사무용</a:t>
                      </a:r>
                      <a:endParaRPr lang="ko-KR" altLang="en-US" sz="105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공용</a:t>
                      </a:r>
                      <a:r>
                        <a:rPr lang="en-US" altLang="ko-KR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PC</a:t>
                      </a:r>
                      <a:endParaRPr lang="ko-KR" altLang="en-US" sz="105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프린터</a:t>
                      </a:r>
                      <a:endParaRPr lang="ko-KR" altLang="en-US" sz="105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실험</a:t>
                      </a:r>
                      <a:endParaRPr lang="en-US" altLang="ko-KR" sz="1050" dirty="0" smtClean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기기</a:t>
                      </a:r>
                      <a:endParaRPr lang="ko-KR" altLang="en-US" sz="105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CAPS</a:t>
                      </a:r>
                      <a:endParaRPr lang="ko-KR" altLang="en-US" sz="105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398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Windows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1918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623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130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14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50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11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220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385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18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35%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62%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3%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4448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5-1. </a:t>
            </a:r>
            <a:r>
              <a:rPr lang="ko-KR" altLang="en-US" dirty="0" err="1" smtClean="0"/>
              <a:t>부광</a:t>
            </a:r>
            <a:r>
              <a:rPr lang="en-US" altLang="ko-KR" dirty="0" smtClean="0"/>
              <a:t>C&amp;C </a:t>
            </a:r>
            <a:r>
              <a:rPr lang="ko-KR" altLang="en-US" dirty="0" smtClean="0"/>
              <a:t>사업 추진 방향</a:t>
            </a:r>
            <a:endParaRPr lang="ko-KR" altLang="en-US" dirty="0"/>
          </a:p>
        </p:txBody>
      </p:sp>
      <p:sp>
        <p:nvSpPr>
          <p:cNvPr id="67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1268760"/>
            <a:ext cx="446147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제약 </a:t>
            </a:r>
            <a:r>
              <a:rPr lang="en-US" altLang="ko-KR" dirty="0" smtClean="0"/>
              <a:t>ERP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: </a:t>
            </a:r>
            <a:r>
              <a:rPr lang="ko-KR" altLang="en-US" dirty="0" smtClean="0"/>
              <a:t>제약회사에 최적화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특화된 </a:t>
            </a:r>
            <a:r>
              <a:rPr lang="en-US" altLang="ko-KR" dirty="0" smtClean="0"/>
              <a:t>ERP </a:t>
            </a:r>
          </a:p>
          <a:p>
            <a:endParaRPr lang="en-US" altLang="ko-KR" dirty="0"/>
          </a:p>
          <a:p>
            <a:pPr marL="342900" indent="-342900">
              <a:buAutoNum type="arabicPeriod" startAt="2"/>
            </a:pPr>
            <a:r>
              <a:rPr lang="en-US" altLang="ko-KR" dirty="0" smtClean="0"/>
              <a:t>Cloud ERP</a:t>
            </a:r>
          </a:p>
          <a:p>
            <a:r>
              <a:rPr lang="en-US" altLang="ko-KR" dirty="0" smtClean="0"/>
              <a:t>       :  </a:t>
            </a:r>
            <a:r>
              <a:rPr lang="ko-KR" altLang="en-US" dirty="0" smtClean="0"/>
              <a:t>중소 기업에 맞는 </a:t>
            </a:r>
            <a:r>
              <a:rPr lang="en-US" altLang="ko-KR" dirty="0" smtClean="0"/>
              <a:t>Cloud ERP </a:t>
            </a:r>
            <a:r>
              <a:rPr lang="ko-KR" altLang="en-US" dirty="0" smtClean="0"/>
              <a:t>사업</a:t>
            </a:r>
            <a:endParaRPr lang="en-US" altLang="ko-KR" dirty="0" smtClean="0"/>
          </a:p>
          <a:p>
            <a:endParaRPr lang="en-US" altLang="ko-KR" dirty="0"/>
          </a:p>
          <a:p>
            <a:pPr marL="342900" indent="-342900">
              <a:buAutoNum type="arabicPeriod" startAt="3"/>
            </a:pPr>
            <a:r>
              <a:rPr lang="en-US" altLang="ko-KR" dirty="0" smtClean="0"/>
              <a:t>ERP </a:t>
            </a:r>
            <a:r>
              <a:rPr lang="ko-KR" altLang="en-US" dirty="0" smtClean="0"/>
              <a:t>와 연계한 솔루션 사업</a:t>
            </a:r>
            <a:endParaRPr lang="en-US" altLang="ko-KR" dirty="0" smtClean="0"/>
          </a:p>
          <a:p>
            <a:pPr marL="342900" indent="-342900">
              <a:buAutoNum type="arabicPeriod" startAt="3"/>
            </a:pPr>
            <a:endParaRPr lang="en-US" altLang="ko-KR" dirty="0" smtClean="0"/>
          </a:p>
          <a:p>
            <a:pPr marL="342900" indent="-342900">
              <a:buAutoNum type="arabicPeriod" startAt="3"/>
            </a:pPr>
            <a:endParaRPr lang="en-US" altLang="ko-KR" dirty="0"/>
          </a:p>
          <a:p>
            <a:pPr marL="342900" indent="-342900">
              <a:buAutoNum type="arabicPeriod" startAt="3"/>
            </a:pPr>
            <a:r>
              <a:rPr lang="en-US" altLang="ko-KR" dirty="0" smtClean="0"/>
              <a:t>OSS </a:t>
            </a:r>
            <a:r>
              <a:rPr lang="ko-KR" altLang="en-US" dirty="0" smtClean="0"/>
              <a:t>솔루션 사업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9344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8748464" y="6664275"/>
            <a:ext cx="432048" cy="149101"/>
          </a:xfrm>
        </p:spPr>
        <p:txBody>
          <a:bodyPr/>
          <a:lstStyle/>
          <a:p>
            <a:fld id="{BB232E0D-B227-47D3-A7A0-732D5A573E70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10" name="Shape 265"/>
          <p:cNvSpPr txBox="1">
            <a:spLocks noGrp="1"/>
          </p:cNvSpPr>
          <p:nvPr>
            <p:ph type="title"/>
          </p:nvPr>
        </p:nvSpPr>
        <p:spPr>
          <a:xfrm>
            <a:off x="3611107" y="1630365"/>
            <a:ext cx="5199020" cy="5744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ko" sz="2400" b="1" i="1" u="none" strike="noStrike" cap="none" baseline="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바꾸어야 할 것은 SW만이 아닙니다.</a:t>
            </a:r>
            <a:r>
              <a:rPr lang="ko" sz="2400" b="1" i="1" u="none" strike="noStrike" cap="none" baseline="0">
                <a:solidFill>
                  <a:srgbClr val="DA0002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</a:p>
        </p:txBody>
      </p:sp>
      <p:pic>
        <p:nvPicPr>
          <p:cNvPr id="11" name="Shape 266"/>
          <p:cNvPicPr preferRelativeResize="0"/>
          <p:nvPr/>
        </p:nvPicPr>
        <p:blipFill rotWithShape="1">
          <a:blip r:embed="rId2" cstate="print"/>
          <a:srcRect/>
          <a:stretch/>
        </p:blipFill>
        <p:spPr>
          <a:xfrm>
            <a:off x="3126137" y="2311228"/>
            <a:ext cx="3955799" cy="38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67"/>
          <p:cNvSpPr txBox="1"/>
          <p:nvPr/>
        </p:nvSpPr>
        <p:spPr>
          <a:xfrm>
            <a:off x="734888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ko" sz="2400" b="1" i="1" u="none" strike="noStrike" cap="none" baseline="0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Communication for Campaign</a:t>
            </a:r>
          </a:p>
        </p:txBody>
      </p:sp>
      <p:pic>
        <p:nvPicPr>
          <p:cNvPr id="13" name="Shape 268"/>
          <p:cNvPicPr preferRelativeResize="0"/>
          <p:nvPr/>
        </p:nvPicPr>
        <p:blipFill rotWithShape="1">
          <a:blip r:embed="rId3" cstate="print"/>
          <a:srcRect/>
          <a:stretch/>
        </p:blipFill>
        <p:spPr>
          <a:xfrm>
            <a:off x="385191" y="260647"/>
            <a:ext cx="3023482" cy="2520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9239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6615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5416</TotalTime>
  <Words>3044</Words>
  <Application>Microsoft Office PowerPoint</Application>
  <PresentationFormat>화면 슬라이드 쇼(4:3)</PresentationFormat>
  <Paragraphs>707</Paragraphs>
  <Slides>24</Slides>
  <Notes>21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오픈소스 기반 ERP 구축을 통한 기업혁신 사례</vt:lpstr>
      <vt:lpstr>목 차</vt:lpstr>
      <vt:lpstr>1-1. 부광약품 회사소개</vt:lpstr>
      <vt:lpstr>1-2. 주요 품목</vt:lpstr>
      <vt:lpstr>1-3. 부광C&amp;C 회사소개</vt:lpstr>
      <vt:lpstr>2-1. 부광약품의 목표</vt:lpstr>
      <vt:lpstr>2-2. 과정</vt:lpstr>
      <vt:lpstr>2-3. 부광약품의 IT 현황</vt:lpstr>
      <vt:lpstr>2-4. 부광약품의 IT 현황</vt:lpstr>
      <vt:lpstr>2-5. 기존 ERP의 문제점</vt:lpstr>
      <vt:lpstr>2-6. 문제점 해결 방안</vt:lpstr>
      <vt:lpstr>3-1. 부광ERP 개요</vt:lpstr>
      <vt:lpstr>3-2. 부광ERP 개요</vt:lpstr>
      <vt:lpstr>3-3. 특징 및 장점(1/2)</vt:lpstr>
      <vt:lpstr>3-4. 제안의 특징 및 장점(2/2)</vt:lpstr>
      <vt:lpstr>3-5. ERP구성도</vt:lpstr>
      <vt:lpstr>3-6. H/W, S/W 구성방안</vt:lpstr>
      <vt:lpstr>3-7. H/W, S/W 구성방안</vt:lpstr>
      <vt:lpstr>4-1. 부광약품 Desktop 사용 현황</vt:lpstr>
      <vt:lpstr>4-2. 공개SW 도입 후 부광약품의 모습</vt:lpstr>
      <vt:lpstr>4-3. 부광약품의 DeskTop OS 사용 현황</vt:lpstr>
      <vt:lpstr>5-1. 부광C&amp;C 사업 추진 방향</vt:lpstr>
      <vt:lpstr>바꾸어야 할 것은 SW만이 아닙니다.    </vt:lpstr>
      <vt:lpstr>감사합니다.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bukwang</dc:creator>
  <cp:keywords/>
  <dc:description/>
  <cp:lastModifiedBy>Leebyunghyuk</cp:lastModifiedBy>
  <cp:revision>1206</cp:revision>
  <cp:lastPrinted>2014-08-12T00:40:43Z</cp:lastPrinted>
  <dcterms:created xsi:type="dcterms:W3CDTF">2014-08-07T23:22:11Z</dcterms:created>
  <dcterms:modified xsi:type="dcterms:W3CDTF">2014-08-29T00:56:19Z</dcterms:modified>
  <cp:category/>
</cp:coreProperties>
</file>